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76" r:id="rId3"/>
    <p:sldId id="278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65" r:id="rId13"/>
  </p:sldIdLst>
  <p:sldSz cx="12192000" cy="6858000"/>
  <p:notesSz cx="6858000" cy="9144000"/>
  <p:custDataLst>
    <p:tags r:id="rId16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djy Guerchet" initials="EG" lastIdx="1" clrIdx="0">
    <p:extLst>
      <p:ext uri="{19B8F6BF-5375-455C-9EA6-DF929625EA0E}">
        <p15:presenceInfo xmlns:p15="http://schemas.microsoft.com/office/powerpoint/2012/main" userId="S-1-5-21-3808953294-4194656189-3653922618-60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8323" autoAdjust="0"/>
  </p:normalViewPr>
  <p:slideViewPr>
    <p:cSldViewPr snapToGrid="0">
      <p:cViewPr varScale="1">
        <p:scale>
          <a:sx n="60" d="100"/>
          <a:sy n="60" d="100"/>
        </p:scale>
        <p:origin x="872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8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32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7FC0488-DC66-448D-9F80-DCF77086C7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AEE54D2-00B8-4C32-A0D2-74FD907A56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A80C1-8901-4B7B-8F53-BF7360BFC7CD}" type="datetimeFigureOut">
              <a:rPr lang="fr-FR" smtClean="0"/>
              <a:t>01/07/2025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EAB2DD3-10D5-40AE-90B6-25C91B82DB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BBC4AF-F4CC-4373-A842-A63E5046B7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4531A-E1F3-4A90-98A6-A19677E76C8A}" type="slidenum">
              <a:rPr lang="fr-FR" smtClean="0"/>
              <a:t>‹N°›</a:t>
            </a:fld>
            <a:endParaRPr lang="fr-FR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66002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57EDB-C660-44E7-A6A8-FBF64A7C986F}" type="datetimeFigureOut">
              <a:rPr lang="fr-FR" smtClean="0"/>
              <a:t>01/07/2025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DDBCB-B3A4-49EB-9DF1-41EAAC7E62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946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Diapo accueil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DDBCB-B3A4-49EB-9DF1-41EAAC7E62E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376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Endjy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DDBCB-B3A4-49EB-9DF1-41EAAC7E62E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968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Judith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DDBCB-B3A4-49EB-9DF1-41EAAC7E62E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2466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DDBCB-B3A4-49EB-9DF1-41EAAC7E62E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9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Tous les 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DDBCB-B3A4-49EB-9DF1-41EAAC7E62E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644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Endjy</a:t>
            </a:r>
          </a:p>
          <a:p>
            <a:r>
              <a:rPr lang="fr-FR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Enjeux et défis communs</a:t>
            </a:r>
            <a:endParaRPr lang="fr-FR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Face à la diversité des profils d'apprenants et à leurs besoins spécifiques, il devient essentiel de développer une approche inclusive dès la conception des parcours de formation.</a:t>
            </a:r>
            <a:endParaRPr lang="fr-FR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Démarche collective</a:t>
            </a:r>
            <a:endParaRPr lang="fr-FR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Une démarche collaborative visant à partager les bonnes pratiques et à outiller les professionnels de la formation pour créer des dispositifs véritablement accessibles à tous. </a:t>
            </a:r>
          </a:p>
          <a:p>
            <a:r>
              <a:rPr lang="fr-F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retour d’expérience du </a:t>
            </a:r>
            <a:r>
              <a:rPr lang="fr-F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</a:t>
            </a:r>
            <a:r>
              <a:rPr lang="fr-F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RAN et du travail de Mentor qui a formalisé réunit plusieurs experts pour formaliser une méthodologie.</a:t>
            </a:r>
            <a:endParaRPr lang="fr-FR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 quoi parle-t-on ? Accessibilité "pédagogique"</a:t>
            </a:r>
            <a:endParaRPr lang="fr-FR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L'accessibilité pédagogique va au-delà de la simple conformité technique. Elle englobe la conception de formations qui permettent à tous les apprenants, quelles que soient leurs capacités, contraintes ou modalités d'apprentissage préférées, d'accéder aux contenus et de progresser efficacement.</a:t>
            </a:r>
            <a:endParaRPr lang="fr-FR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DDBCB-B3A4-49EB-9DF1-41EAAC7E62E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316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Judith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DDBCB-B3A4-49EB-9DF1-41EAAC7E62E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156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Mélanie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DDBCB-B3A4-49EB-9DF1-41EAAC7E62E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35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Endjy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DDBCB-B3A4-49EB-9DF1-41EAAC7E62E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926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Mélanie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DDBCB-B3A4-49EB-9DF1-41EAAC7E62E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851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Judith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DDBCB-B3A4-49EB-9DF1-41EAAC7E62E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447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Mélanie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DDBCB-B3A4-49EB-9DF1-41EAAC7E62E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690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8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8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8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8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8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8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4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erture vid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20547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duction_nai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0" descr="Zone de texte avec le titre introduction.">
            <a:extLst>
              <a:ext uri="{FF2B5EF4-FFF2-40B4-BE49-F238E27FC236}">
                <a16:creationId xmlns:a16="http://schemas.microsoft.com/office/drawing/2014/main" id="{FB173604-FADC-4C17-8D61-ACB14B152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131" y="824191"/>
            <a:ext cx="3393019" cy="778933"/>
          </a:xfrm>
        </p:spPr>
        <p:txBody>
          <a:bodyPr>
            <a:noAutofit/>
          </a:bodyPr>
          <a:lstStyle>
            <a:lvl1pPr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Introduction</a:t>
            </a:r>
          </a:p>
        </p:txBody>
      </p:sp>
      <p:sp>
        <p:nvSpPr>
          <p:cNvPr id="18" name="Espace réservé du texte 21" descr="Zone de texte à modifier.">
            <a:extLst>
              <a:ext uri="{FF2B5EF4-FFF2-40B4-BE49-F238E27FC236}">
                <a16:creationId xmlns:a16="http://schemas.microsoft.com/office/drawing/2014/main" id="{8A586BD8-521B-4123-9018-9255A5738F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6131" y="1933575"/>
            <a:ext cx="9719738" cy="3952875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. Nunc </a:t>
            </a:r>
            <a:r>
              <a:rPr lang="fr-FR" dirty="0" err="1"/>
              <a:t>viverra</a:t>
            </a:r>
            <a:r>
              <a:rPr lang="fr-FR" dirty="0"/>
              <a:t> </a:t>
            </a:r>
            <a:r>
              <a:rPr lang="fr-FR" dirty="0" err="1"/>
              <a:t>imperdiet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est. </a:t>
            </a:r>
            <a:r>
              <a:rPr lang="fr-FR" dirty="0" err="1"/>
              <a:t>Vivamus</a:t>
            </a:r>
            <a:r>
              <a:rPr lang="fr-FR" dirty="0"/>
              <a:t> a </a:t>
            </a:r>
            <a:r>
              <a:rPr lang="fr-FR" dirty="0" err="1"/>
              <a:t>tellus</a:t>
            </a:r>
            <a:r>
              <a:rPr lang="fr-FR" dirty="0"/>
              <a:t>. </a:t>
            </a:r>
            <a:r>
              <a:rPr lang="fr-FR" dirty="0" err="1"/>
              <a:t>Pellentesque</a:t>
            </a:r>
            <a:r>
              <a:rPr lang="fr-FR" dirty="0"/>
              <a:t> habitant morbi tristique </a:t>
            </a:r>
            <a:r>
              <a:rPr lang="fr-FR" dirty="0" err="1"/>
              <a:t>senectus</a:t>
            </a:r>
            <a:r>
              <a:rPr lang="fr-FR" dirty="0"/>
              <a:t> et </a:t>
            </a:r>
            <a:r>
              <a:rPr lang="fr-FR" dirty="0" err="1"/>
              <a:t>netus</a:t>
            </a:r>
            <a:r>
              <a:rPr lang="fr-FR" dirty="0"/>
              <a:t> et </a:t>
            </a:r>
            <a:r>
              <a:rPr lang="fr-FR" dirty="0" err="1"/>
              <a:t>malesuada</a:t>
            </a:r>
            <a:r>
              <a:rPr lang="fr-FR" dirty="0"/>
              <a:t> </a:t>
            </a:r>
            <a:r>
              <a:rPr lang="fr-FR" dirty="0" err="1"/>
              <a:t>fames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turpis</a:t>
            </a:r>
            <a:r>
              <a:rPr lang="fr-FR" dirty="0"/>
              <a:t> </a:t>
            </a:r>
            <a:r>
              <a:rPr lang="fr-FR" dirty="0" err="1"/>
              <a:t>egestas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</a:t>
            </a:r>
            <a:r>
              <a:rPr lang="fr-FR" dirty="0" err="1"/>
              <a:t>pharetra</a:t>
            </a:r>
            <a:r>
              <a:rPr lang="fr-FR" dirty="0"/>
              <a:t>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pede</a:t>
            </a:r>
            <a:r>
              <a:rPr lang="fr-FR" dirty="0"/>
              <a:t>. </a:t>
            </a:r>
            <a:r>
              <a:rPr lang="fr-FR" dirty="0" err="1"/>
              <a:t>Mauris</a:t>
            </a:r>
            <a:r>
              <a:rPr lang="fr-FR" dirty="0"/>
              <a:t> et </a:t>
            </a:r>
            <a:r>
              <a:rPr lang="fr-FR" dirty="0" err="1"/>
              <a:t>orci</a:t>
            </a:r>
            <a:r>
              <a:rPr lang="fr-FR" dirty="0"/>
              <a:t>.</a:t>
            </a:r>
          </a:p>
        </p:txBody>
      </p:sp>
      <p:sp>
        <p:nvSpPr>
          <p:cNvPr id="4" name="Rectangle 3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FF3830BB-CB3D-4061-9C0C-1359CD041511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888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duction_Pari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0" descr="Zone de texte avec le titre introduction.">
            <a:extLst>
              <a:ext uri="{FF2B5EF4-FFF2-40B4-BE49-F238E27FC236}">
                <a16:creationId xmlns:a16="http://schemas.microsoft.com/office/drawing/2014/main" id="{FB173604-FADC-4C17-8D61-ACB14B152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131" y="824191"/>
            <a:ext cx="3393019" cy="778933"/>
          </a:xfrm>
        </p:spPr>
        <p:txBody>
          <a:bodyPr>
            <a:noAutofit/>
          </a:bodyPr>
          <a:lstStyle>
            <a:lvl1pPr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Introduction</a:t>
            </a:r>
          </a:p>
        </p:txBody>
      </p:sp>
      <p:sp>
        <p:nvSpPr>
          <p:cNvPr id="16" name="Espace réservé du texte 21" descr="Zone de texte à modifier.">
            <a:extLst>
              <a:ext uri="{FF2B5EF4-FFF2-40B4-BE49-F238E27FC236}">
                <a16:creationId xmlns:a16="http://schemas.microsoft.com/office/drawing/2014/main" id="{36844E10-E745-4E06-9F25-D0124F3157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6131" y="1933575"/>
            <a:ext cx="9719738" cy="3952875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. Nunc </a:t>
            </a:r>
            <a:r>
              <a:rPr lang="fr-FR" dirty="0" err="1"/>
              <a:t>viverra</a:t>
            </a:r>
            <a:r>
              <a:rPr lang="fr-FR" dirty="0"/>
              <a:t> </a:t>
            </a:r>
            <a:r>
              <a:rPr lang="fr-FR" dirty="0" err="1"/>
              <a:t>imperdiet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est. </a:t>
            </a:r>
            <a:r>
              <a:rPr lang="fr-FR" dirty="0" err="1"/>
              <a:t>Vivamus</a:t>
            </a:r>
            <a:r>
              <a:rPr lang="fr-FR" dirty="0"/>
              <a:t> a </a:t>
            </a:r>
            <a:r>
              <a:rPr lang="fr-FR" dirty="0" err="1"/>
              <a:t>tellus</a:t>
            </a:r>
            <a:r>
              <a:rPr lang="fr-FR" dirty="0"/>
              <a:t>. </a:t>
            </a:r>
            <a:r>
              <a:rPr lang="fr-FR" dirty="0" err="1"/>
              <a:t>Pellentesque</a:t>
            </a:r>
            <a:r>
              <a:rPr lang="fr-FR" dirty="0"/>
              <a:t> habitant morbi tristique </a:t>
            </a:r>
            <a:r>
              <a:rPr lang="fr-FR" dirty="0" err="1"/>
              <a:t>senectus</a:t>
            </a:r>
            <a:r>
              <a:rPr lang="fr-FR" dirty="0"/>
              <a:t> et </a:t>
            </a:r>
            <a:r>
              <a:rPr lang="fr-FR" dirty="0" err="1"/>
              <a:t>netus</a:t>
            </a:r>
            <a:r>
              <a:rPr lang="fr-FR" dirty="0"/>
              <a:t> et </a:t>
            </a:r>
            <a:r>
              <a:rPr lang="fr-FR" dirty="0" err="1"/>
              <a:t>malesuada</a:t>
            </a:r>
            <a:r>
              <a:rPr lang="fr-FR" dirty="0"/>
              <a:t> </a:t>
            </a:r>
            <a:r>
              <a:rPr lang="fr-FR" dirty="0" err="1"/>
              <a:t>fames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turpis</a:t>
            </a:r>
            <a:r>
              <a:rPr lang="fr-FR" dirty="0"/>
              <a:t> </a:t>
            </a:r>
            <a:r>
              <a:rPr lang="fr-FR" dirty="0" err="1"/>
              <a:t>egestas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</a:t>
            </a:r>
            <a:r>
              <a:rPr lang="fr-FR" dirty="0" err="1"/>
              <a:t>pharetra</a:t>
            </a:r>
            <a:r>
              <a:rPr lang="fr-FR" dirty="0"/>
              <a:t>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pede</a:t>
            </a:r>
            <a:r>
              <a:rPr lang="fr-FR" dirty="0"/>
              <a:t>. </a:t>
            </a:r>
            <a:r>
              <a:rPr lang="fr-FR" dirty="0" err="1"/>
              <a:t>Mauris</a:t>
            </a:r>
            <a:r>
              <a:rPr lang="fr-FR" dirty="0"/>
              <a:t> et </a:t>
            </a:r>
            <a:r>
              <a:rPr lang="fr-FR" dirty="0" err="1"/>
              <a:t>orci</a:t>
            </a:r>
            <a:r>
              <a:rPr lang="fr-FR" dirty="0"/>
              <a:t>.</a:t>
            </a:r>
          </a:p>
        </p:txBody>
      </p:sp>
      <p:sp>
        <p:nvSpPr>
          <p:cNvPr id="4" name="Rectangle 3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2B6FF702-0EAA-4EE2-A6B7-E102A796C9FB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8174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textuel_nai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21" descr="Zone de texte à modifier.">
            <a:extLst>
              <a:ext uri="{FF2B5EF4-FFF2-40B4-BE49-F238E27FC236}">
                <a16:creationId xmlns:a16="http://schemas.microsoft.com/office/drawing/2014/main" id="{6A0E3EC7-7E14-4500-BA0B-DA33845DBD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6131" y="2493818"/>
            <a:ext cx="9719738" cy="3392632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. Nunc </a:t>
            </a:r>
            <a:r>
              <a:rPr lang="fr-FR" dirty="0" err="1"/>
              <a:t>viverra</a:t>
            </a:r>
            <a:r>
              <a:rPr lang="fr-FR" dirty="0"/>
              <a:t> </a:t>
            </a:r>
            <a:r>
              <a:rPr lang="fr-FR" dirty="0" err="1"/>
              <a:t>imperdiet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est. </a:t>
            </a:r>
            <a:r>
              <a:rPr lang="fr-FR" dirty="0" err="1"/>
              <a:t>Vivamus</a:t>
            </a:r>
            <a:r>
              <a:rPr lang="fr-FR" dirty="0"/>
              <a:t> a </a:t>
            </a:r>
            <a:r>
              <a:rPr lang="fr-FR" dirty="0" err="1"/>
              <a:t>tellus</a:t>
            </a:r>
            <a:r>
              <a:rPr lang="fr-FR" dirty="0"/>
              <a:t>. </a:t>
            </a:r>
            <a:r>
              <a:rPr lang="fr-FR" dirty="0" err="1"/>
              <a:t>Pellentesque</a:t>
            </a:r>
            <a:r>
              <a:rPr lang="fr-FR" dirty="0"/>
              <a:t> habitant morbi tristique </a:t>
            </a:r>
            <a:r>
              <a:rPr lang="fr-FR" dirty="0" err="1"/>
              <a:t>senectus</a:t>
            </a:r>
            <a:r>
              <a:rPr lang="fr-FR" dirty="0"/>
              <a:t> et </a:t>
            </a:r>
            <a:r>
              <a:rPr lang="fr-FR" dirty="0" err="1"/>
              <a:t>netus</a:t>
            </a:r>
            <a:r>
              <a:rPr lang="fr-FR" dirty="0"/>
              <a:t> et </a:t>
            </a:r>
            <a:r>
              <a:rPr lang="fr-FR" dirty="0" err="1"/>
              <a:t>malesuada</a:t>
            </a:r>
            <a:r>
              <a:rPr lang="fr-FR" dirty="0"/>
              <a:t> </a:t>
            </a:r>
            <a:r>
              <a:rPr lang="fr-FR" dirty="0" err="1"/>
              <a:t>fames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turpis</a:t>
            </a:r>
            <a:r>
              <a:rPr lang="fr-FR" dirty="0"/>
              <a:t> </a:t>
            </a:r>
            <a:r>
              <a:rPr lang="fr-FR" dirty="0" err="1"/>
              <a:t>egestas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</a:t>
            </a:r>
            <a:r>
              <a:rPr lang="fr-FR" dirty="0" err="1"/>
              <a:t>pharetra</a:t>
            </a:r>
            <a:r>
              <a:rPr lang="fr-FR" dirty="0"/>
              <a:t>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pede</a:t>
            </a:r>
            <a:r>
              <a:rPr lang="fr-FR" dirty="0"/>
              <a:t>. </a:t>
            </a:r>
            <a:r>
              <a:rPr lang="fr-FR" dirty="0" err="1"/>
              <a:t>Mauris</a:t>
            </a:r>
            <a:r>
              <a:rPr lang="fr-FR" dirty="0"/>
              <a:t> et </a:t>
            </a:r>
            <a:r>
              <a:rPr lang="fr-FR" dirty="0" err="1"/>
              <a:t>orci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8" name="Titre 10" descr="Titre de la page.">
            <a:extLst>
              <a:ext uri="{FF2B5EF4-FFF2-40B4-BE49-F238E27FC236}">
                <a16:creationId xmlns:a16="http://schemas.microsoft.com/office/drawing/2014/main" id="{49FC6B52-6B94-48AF-AF0A-BB80B08EB4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131" y="824191"/>
            <a:ext cx="3593044" cy="778933"/>
          </a:xfrm>
        </p:spPr>
        <p:txBody>
          <a:bodyPr>
            <a:normAutofit/>
          </a:bodyPr>
          <a:lstStyle>
            <a:lvl1pPr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3" name="Espace réservé du texte 2" descr="Titre secondaire de la page.">
            <a:extLst>
              <a:ext uri="{FF2B5EF4-FFF2-40B4-BE49-F238E27FC236}">
                <a16:creationId xmlns:a16="http://schemas.microsoft.com/office/drawing/2014/main" id="{7E560355-AA98-47B7-8F2F-9735014FBB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6663" y="1695450"/>
            <a:ext cx="3160712" cy="407988"/>
          </a:xfrm>
        </p:spPr>
        <p:txBody>
          <a:bodyPr anchor="ctr" anchorCtr="0"/>
          <a:lstStyle>
            <a:lvl1pPr marL="0" indent="0"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5" name="Rectangle 4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386E6482-3DB9-466B-88C8-6A0EFA0D1D8D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257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textuel_Pari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 descr="Zone de texte à modifier.">
            <a:extLst>
              <a:ext uri="{FF2B5EF4-FFF2-40B4-BE49-F238E27FC236}">
                <a16:creationId xmlns:a16="http://schemas.microsoft.com/office/drawing/2014/main" id="{C824B180-37A1-43D1-B06D-17B0DC6B1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6131" y="2493818"/>
            <a:ext cx="9719738" cy="3392632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. Nunc </a:t>
            </a:r>
            <a:r>
              <a:rPr lang="fr-FR" dirty="0" err="1"/>
              <a:t>viverra</a:t>
            </a:r>
            <a:r>
              <a:rPr lang="fr-FR" dirty="0"/>
              <a:t> </a:t>
            </a:r>
            <a:r>
              <a:rPr lang="fr-FR" dirty="0" err="1"/>
              <a:t>imperdiet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est. </a:t>
            </a:r>
            <a:r>
              <a:rPr lang="fr-FR" dirty="0" err="1"/>
              <a:t>Vivamus</a:t>
            </a:r>
            <a:r>
              <a:rPr lang="fr-FR" dirty="0"/>
              <a:t> a </a:t>
            </a:r>
            <a:r>
              <a:rPr lang="fr-FR" dirty="0" err="1"/>
              <a:t>tellus</a:t>
            </a:r>
            <a:r>
              <a:rPr lang="fr-FR" dirty="0"/>
              <a:t>. </a:t>
            </a:r>
            <a:r>
              <a:rPr lang="fr-FR" dirty="0" err="1"/>
              <a:t>Pellentesque</a:t>
            </a:r>
            <a:r>
              <a:rPr lang="fr-FR" dirty="0"/>
              <a:t> habitant morbi tristique </a:t>
            </a:r>
            <a:r>
              <a:rPr lang="fr-FR" dirty="0" err="1"/>
              <a:t>senectus</a:t>
            </a:r>
            <a:r>
              <a:rPr lang="fr-FR" dirty="0"/>
              <a:t> et </a:t>
            </a:r>
            <a:r>
              <a:rPr lang="fr-FR" dirty="0" err="1"/>
              <a:t>netus</a:t>
            </a:r>
            <a:r>
              <a:rPr lang="fr-FR" dirty="0"/>
              <a:t> et </a:t>
            </a:r>
            <a:r>
              <a:rPr lang="fr-FR" dirty="0" err="1"/>
              <a:t>malesuada</a:t>
            </a:r>
            <a:r>
              <a:rPr lang="fr-FR" dirty="0"/>
              <a:t> </a:t>
            </a:r>
            <a:r>
              <a:rPr lang="fr-FR" dirty="0" err="1"/>
              <a:t>fames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turpis</a:t>
            </a:r>
            <a:r>
              <a:rPr lang="fr-FR" dirty="0"/>
              <a:t> </a:t>
            </a:r>
            <a:r>
              <a:rPr lang="fr-FR" dirty="0" err="1"/>
              <a:t>egestas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</a:t>
            </a:r>
            <a:r>
              <a:rPr lang="fr-FR" dirty="0" err="1"/>
              <a:t>pharetra</a:t>
            </a:r>
            <a:r>
              <a:rPr lang="fr-FR" dirty="0"/>
              <a:t>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pede</a:t>
            </a:r>
            <a:r>
              <a:rPr lang="fr-FR" dirty="0"/>
              <a:t>. </a:t>
            </a:r>
            <a:r>
              <a:rPr lang="fr-FR" dirty="0" err="1"/>
              <a:t>Mauris</a:t>
            </a:r>
            <a:r>
              <a:rPr lang="fr-FR" dirty="0"/>
              <a:t> et </a:t>
            </a:r>
            <a:r>
              <a:rPr lang="fr-FR" dirty="0" err="1"/>
              <a:t>orci</a:t>
            </a:r>
            <a:r>
              <a:rPr lang="fr-FR" dirty="0"/>
              <a:t>.</a:t>
            </a:r>
          </a:p>
        </p:txBody>
      </p:sp>
      <p:sp>
        <p:nvSpPr>
          <p:cNvPr id="10" name="Titre 10" descr="Titre de la page.">
            <a:extLst>
              <a:ext uri="{FF2B5EF4-FFF2-40B4-BE49-F238E27FC236}">
                <a16:creationId xmlns:a16="http://schemas.microsoft.com/office/drawing/2014/main" id="{5E0E468E-4602-4403-91D1-6DB9317CF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131" y="824191"/>
            <a:ext cx="3593044" cy="778933"/>
          </a:xfrm>
        </p:spPr>
        <p:txBody>
          <a:bodyPr>
            <a:normAutofit/>
          </a:bodyPr>
          <a:lstStyle>
            <a:lvl1pPr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11" name="Espace réservé du texte 2" descr="Titre secondaire de la page.">
            <a:extLst>
              <a:ext uri="{FF2B5EF4-FFF2-40B4-BE49-F238E27FC236}">
                <a16:creationId xmlns:a16="http://schemas.microsoft.com/office/drawing/2014/main" id="{CAB6202B-5C86-4F36-AC73-1BD410EE0B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6663" y="1695450"/>
            <a:ext cx="3160712" cy="407988"/>
          </a:xfrm>
        </p:spPr>
        <p:txBody>
          <a:bodyPr anchor="ctr" anchorCtr="0"/>
          <a:lstStyle>
            <a:lvl1pPr marL="0" indent="0"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5" name="Rectangle 4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AA2250CD-DD5D-4850-BD6B-9DB9021B2E86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7042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exte vierge_nai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BDC820EE-639F-4472-B327-24C251951519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1867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exte vierge_Pari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B010D0E4-1E5F-4030-B14D-5F7759930989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8927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entrée_nai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0" descr="Titre de la page ou de la photo.">
            <a:extLst>
              <a:ext uri="{FF2B5EF4-FFF2-40B4-BE49-F238E27FC236}">
                <a16:creationId xmlns:a16="http://schemas.microsoft.com/office/drawing/2014/main" id="{49FC6B52-6B94-48AF-AF0A-BB80B08EB4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6906" y="855690"/>
            <a:ext cx="5818187" cy="778933"/>
          </a:xfrm>
        </p:spPr>
        <p:txBody>
          <a:bodyPr>
            <a:normAutofit/>
          </a:bodyPr>
          <a:lstStyle>
            <a:lvl1pPr algn="ctr"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3" name="Espace réservé du texte 2" descr="Titre secondaire de la page ou de la photo.">
            <a:extLst>
              <a:ext uri="{FF2B5EF4-FFF2-40B4-BE49-F238E27FC236}">
                <a16:creationId xmlns:a16="http://schemas.microsoft.com/office/drawing/2014/main" id="{7E560355-AA98-47B7-8F2F-9735014FBB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86906" y="1746725"/>
            <a:ext cx="5818187" cy="407988"/>
          </a:xfrm>
        </p:spPr>
        <p:txBody>
          <a:bodyPr anchor="ctr" anchorCtr="0"/>
          <a:lstStyle>
            <a:lvl1pPr marL="0" indent="0" algn="ctr"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4" name="Espace réservé pour une image  3" descr="Zone pour ajouter une photo Par défaut, il y a la photo d'un poisson rouge dans un bocal.">
            <a:extLst>
              <a:ext uri="{FF2B5EF4-FFF2-40B4-BE49-F238E27FC236}">
                <a16:creationId xmlns:a16="http://schemas.microsoft.com/office/drawing/2014/main" id="{3BC1D9EC-91DD-4633-B1AA-920C8A610A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86906" y="2427315"/>
            <a:ext cx="5818187" cy="3400917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11" name="Espace réservé du texte 2" descr="Zone de texte pour la légende de la photo. Par défaut, il est écrit en italique &quot;Image par Siva prasad de Pixabay &quot;.">
            <a:extLst>
              <a:ext uri="{FF2B5EF4-FFF2-40B4-BE49-F238E27FC236}">
                <a16:creationId xmlns:a16="http://schemas.microsoft.com/office/drawing/2014/main" id="{581FD3D1-FDD5-420A-9813-5B087E19E2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86905" y="6002310"/>
            <a:ext cx="5818187" cy="407988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Image par Siva </a:t>
            </a:r>
            <a:r>
              <a:rPr lang="fr-FR" dirty="0" err="1"/>
              <a:t>prasad</a:t>
            </a:r>
            <a:r>
              <a:rPr lang="fr-FR" dirty="0"/>
              <a:t> de </a:t>
            </a:r>
            <a:r>
              <a:rPr lang="fr-FR" dirty="0" err="1"/>
              <a:t>Pixabay</a:t>
            </a:r>
            <a:r>
              <a:rPr lang="fr-FR" dirty="0"/>
              <a:t> </a:t>
            </a:r>
          </a:p>
        </p:txBody>
      </p:sp>
      <p:sp>
        <p:nvSpPr>
          <p:cNvPr id="6" name="Rectangle 5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6A41C971-FEE6-45F1-92E6-099CA9924032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628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entrée_Pari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0" descr="Titre de la page ou de la photo.">
            <a:extLst>
              <a:ext uri="{FF2B5EF4-FFF2-40B4-BE49-F238E27FC236}">
                <a16:creationId xmlns:a16="http://schemas.microsoft.com/office/drawing/2014/main" id="{64C6E1B9-ED30-475E-A0C0-8981CFA56B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6906" y="855690"/>
            <a:ext cx="5818187" cy="778933"/>
          </a:xfrm>
        </p:spPr>
        <p:txBody>
          <a:bodyPr>
            <a:normAutofit/>
          </a:bodyPr>
          <a:lstStyle>
            <a:lvl1pPr algn="ctr"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9" name="Espace réservé du texte 2" descr="Titre secondaire de la page ou de la photo.">
            <a:extLst>
              <a:ext uri="{FF2B5EF4-FFF2-40B4-BE49-F238E27FC236}">
                <a16:creationId xmlns:a16="http://schemas.microsoft.com/office/drawing/2014/main" id="{CCB74E7C-50C0-4CA7-B221-D56CDAFA09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86906" y="1746725"/>
            <a:ext cx="5818187" cy="407988"/>
          </a:xfrm>
        </p:spPr>
        <p:txBody>
          <a:bodyPr anchor="ctr" anchorCtr="0"/>
          <a:lstStyle>
            <a:lvl1pPr marL="0" indent="0" algn="ctr"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14" name="Espace réservé pour une image  3" descr="Zone pour ajouter une photo Par défaut, il y a la photo d'un poisson rouge dans un bocal.">
            <a:extLst>
              <a:ext uri="{FF2B5EF4-FFF2-40B4-BE49-F238E27FC236}">
                <a16:creationId xmlns:a16="http://schemas.microsoft.com/office/drawing/2014/main" id="{C7B4DFAD-E16B-464A-AF2E-C37CCD772B5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86906" y="2427315"/>
            <a:ext cx="5818187" cy="3400917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16" name="Espace réservé du texte 2" descr="Zone de texte pour la légende de la photo. Par défaut, il est écrit en italique &quot;Image par Siva prasad de Pixabay &quot;.">
            <a:extLst>
              <a:ext uri="{FF2B5EF4-FFF2-40B4-BE49-F238E27FC236}">
                <a16:creationId xmlns:a16="http://schemas.microsoft.com/office/drawing/2014/main" id="{AA5A5133-AE81-4A44-86BE-013A78108A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86905" y="6002310"/>
            <a:ext cx="5818187" cy="407988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Image par Siva </a:t>
            </a:r>
            <a:r>
              <a:rPr lang="fr-FR" dirty="0" err="1"/>
              <a:t>prasad</a:t>
            </a:r>
            <a:r>
              <a:rPr lang="fr-FR" dirty="0"/>
              <a:t> de </a:t>
            </a:r>
            <a:r>
              <a:rPr lang="fr-FR" dirty="0" err="1"/>
              <a:t>Pixabay</a:t>
            </a:r>
            <a:r>
              <a:rPr lang="fr-FR" dirty="0"/>
              <a:t> </a:t>
            </a:r>
          </a:p>
        </p:txBody>
      </p:sp>
      <p:sp>
        <p:nvSpPr>
          <p:cNvPr id="6" name="Rectangle 5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5FF9A457-240D-49EE-BFD5-2A00C67F43F7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1078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à gauche_nai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 descr="Titre de la page ou de la photo.">
            <a:extLst>
              <a:ext uri="{FF2B5EF4-FFF2-40B4-BE49-F238E27FC236}">
                <a16:creationId xmlns:a16="http://schemas.microsoft.com/office/drawing/2014/main" id="{0F23E985-709A-4A83-9654-8A15A43AB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6906" y="855690"/>
            <a:ext cx="5818187" cy="778933"/>
          </a:xfrm>
        </p:spPr>
        <p:txBody>
          <a:bodyPr>
            <a:normAutofit/>
          </a:bodyPr>
          <a:lstStyle>
            <a:lvl1pPr algn="ctr"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14" name="Espace réservé du texte 1" descr="Titre secondaire de la page ou de la photo.">
            <a:extLst>
              <a:ext uri="{FF2B5EF4-FFF2-40B4-BE49-F238E27FC236}">
                <a16:creationId xmlns:a16="http://schemas.microsoft.com/office/drawing/2014/main" id="{3212E54D-4E0B-4DEF-B52F-4176B69525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70778" y="2103546"/>
            <a:ext cx="4185091" cy="54299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9" name="Espace réservé du texte 21" descr="Zone de texte à modifier.">
            <a:extLst>
              <a:ext uri="{FF2B5EF4-FFF2-40B4-BE49-F238E27FC236}">
                <a16:creationId xmlns:a16="http://schemas.microsoft.com/office/drawing/2014/main" id="{5FF5DE8D-1CF9-4297-ABF5-56EE773804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0778" y="2863516"/>
            <a:ext cx="4185092" cy="302293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Nunc viverra imperdiet enim. Fusce est. Vivamus a </a:t>
            </a:r>
            <a:r>
              <a:rPr lang="fr-FR" dirty="0" err="1"/>
              <a:t>tellus</a:t>
            </a:r>
            <a:r>
              <a:rPr lang="fr-FR" dirty="0"/>
              <a:t>.</a:t>
            </a:r>
          </a:p>
          <a:p>
            <a:pPr lvl="0"/>
            <a:endParaRPr lang="fr-FR" dirty="0"/>
          </a:p>
        </p:txBody>
      </p:sp>
      <p:sp>
        <p:nvSpPr>
          <p:cNvPr id="10" name="Espace réservé pour une image  3" descr="Zone pour ajouter une photo Par défaut, il y a la photo d'un poisson rouge dans un bocal.">
            <a:extLst>
              <a:ext uri="{FF2B5EF4-FFF2-40B4-BE49-F238E27FC236}">
                <a16:creationId xmlns:a16="http://schemas.microsoft.com/office/drawing/2014/main" id="{C06DB747-94CF-4327-B8C3-50B33BC348E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229848" y="2103546"/>
            <a:ext cx="5000239" cy="3249504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15" name="Espace réservé du texte 2" descr="Zone de texte pour la légende de la photo. Par défaut, il est écrit en italique &quot;Image par Siva prasad de Pixabay &quot;.">
            <a:extLst>
              <a:ext uri="{FF2B5EF4-FFF2-40B4-BE49-F238E27FC236}">
                <a16:creationId xmlns:a16="http://schemas.microsoft.com/office/drawing/2014/main" id="{A3DE9E22-5E89-48EA-BE82-CDD43B12A6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9848" y="5549078"/>
            <a:ext cx="5000240" cy="337372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200" i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Image par Siva </a:t>
            </a:r>
            <a:r>
              <a:rPr lang="fr-FR" dirty="0" err="1"/>
              <a:t>prasad</a:t>
            </a:r>
            <a:r>
              <a:rPr lang="fr-FR" dirty="0"/>
              <a:t> de </a:t>
            </a:r>
            <a:r>
              <a:rPr lang="fr-FR" dirty="0" err="1"/>
              <a:t>Pixabay</a:t>
            </a:r>
            <a:r>
              <a:rPr lang="fr-FR" dirty="0"/>
              <a:t> </a:t>
            </a:r>
          </a:p>
        </p:txBody>
      </p:sp>
      <p:sp>
        <p:nvSpPr>
          <p:cNvPr id="7" name="Rectangle 6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86A0FFAE-AFC5-4CAF-B383-FF6A877C842A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9329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à gauche_pari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 descr="Titre de la page ou de la photo.">
            <a:extLst>
              <a:ext uri="{FF2B5EF4-FFF2-40B4-BE49-F238E27FC236}">
                <a16:creationId xmlns:a16="http://schemas.microsoft.com/office/drawing/2014/main" id="{0F23E985-709A-4A83-9654-8A15A43AB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6906" y="855690"/>
            <a:ext cx="5818187" cy="778933"/>
          </a:xfrm>
        </p:spPr>
        <p:txBody>
          <a:bodyPr>
            <a:normAutofit/>
          </a:bodyPr>
          <a:lstStyle>
            <a:lvl1pPr algn="ctr"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13" name="Espace réservé du texte 2" descr="Zone de texte pour la légende de la photo. Par défaut, il est écrit en italique &quot;Image par Siva prasad de Pixabay &quot;.">
            <a:extLst>
              <a:ext uri="{FF2B5EF4-FFF2-40B4-BE49-F238E27FC236}">
                <a16:creationId xmlns:a16="http://schemas.microsoft.com/office/drawing/2014/main" id="{D6A609FA-6D0F-4679-9FC8-208A322991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6130" y="5549078"/>
            <a:ext cx="4993958" cy="337372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200" i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Image par Siva </a:t>
            </a:r>
            <a:r>
              <a:rPr lang="fr-FR" dirty="0" err="1"/>
              <a:t>prasad</a:t>
            </a:r>
            <a:r>
              <a:rPr lang="fr-FR" dirty="0"/>
              <a:t> de </a:t>
            </a:r>
            <a:r>
              <a:rPr lang="fr-FR" dirty="0" err="1"/>
              <a:t>Pixabay</a:t>
            </a:r>
            <a:r>
              <a:rPr lang="fr-FR" dirty="0"/>
              <a:t> </a:t>
            </a:r>
          </a:p>
        </p:txBody>
      </p:sp>
      <p:sp>
        <p:nvSpPr>
          <p:cNvPr id="10" name="Espace réservé pour une image  3" descr="Zone pour ajouter une photo Par défaut, il y a la photo d'un poisson rouge dans un bocal.">
            <a:extLst>
              <a:ext uri="{FF2B5EF4-FFF2-40B4-BE49-F238E27FC236}">
                <a16:creationId xmlns:a16="http://schemas.microsoft.com/office/drawing/2014/main" id="{C06DB747-94CF-4327-B8C3-50B33BC348E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236130" y="2103546"/>
            <a:ext cx="4993958" cy="3249504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7" name="Espace réservé du texte 1" descr="Titre secondaire de la page ou de la photo.">
            <a:extLst>
              <a:ext uri="{FF2B5EF4-FFF2-40B4-BE49-F238E27FC236}">
                <a16:creationId xmlns:a16="http://schemas.microsoft.com/office/drawing/2014/main" id="{3359D162-3494-47FA-A80F-99FEC46644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70779" y="2103546"/>
            <a:ext cx="4185090" cy="54299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8" name="Espace réservé du texte 21" descr="Zone de texte à modifier.">
            <a:extLst>
              <a:ext uri="{FF2B5EF4-FFF2-40B4-BE49-F238E27FC236}">
                <a16:creationId xmlns:a16="http://schemas.microsoft.com/office/drawing/2014/main" id="{029EBEA1-74AC-4CE5-BB75-97CC0ECFEF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0778" y="2863516"/>
            <a:ext cx="4185092" cy="302293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Nunc viverra imperdiet enim. Fusce est. Vivamus a </a:t>
            </a:r>
            <a:r>
              <a:rPr lang="fr-FR" dirty="0" err="1"/>
              <a:t>tellus</a:t>
            </a:r>
            <a:r>
              <a:rPr lang="fr-FR" dirty="0"/>
              <a:t>.</a:t>
            </a:r>
          </a:p>
          <a:p>
            <a:pPr lvl="0"/>
            <a:endParaRPr lang="fr-FR" dirty="0"/>
          </a:p>
        </p:txBody>
      </p:sp>
      <p:sp>
        <p:nvSpPr>
          <p:cNvPr id="9" name="Rectangle 8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CB72164B-5CD2-4859-AAA1-D0A6A8A0D5FC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189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vide_stream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CA15D09C-D38F-48B0-A874-719198F80362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5526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à droite_nai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0" descr="Titre de la page ou de la photo.">
            <a:extLst>
              <a:ext uri="{FF2B5EF4-FFF2-40B4-BE49-F238E27FC236}">
                <a16:creationId xmlns:a16="http://schemas.microsoft.com/office/drawing/2014/main" id="{EAD6CDF2-69D3-4717-900D-E1DDF664CC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6906" y="855690"/>
            <a:ext cx="5818187" cy="778933"/>
          </a:xfrm>
        </p:spPr>
        <p:txBody>
          <a:bodyPr>
            <a:normAutofit/>
          </a:bodyPr>
          <a:lstStyle>
            <a:lvl1pPr algn="ctr"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15" name="Espace réservé du texte 2" descr="Zone de texte pour la légende de la photo. Par défaut, il est écrit en italique &quot;Image par Siva prasad de Pixabay &quot;.">
            <a:extLst>
              <a:ext uri="{FF2B5EF4-FFF2-40B4-BE49-F238E27FC236}">
                <a16:creationId xmlns:a16="http://schemas.microsoft.com/office/drawing/2014/main" id="{06B00B38-71BC-4EC4-BAC8-21A218F72E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1912" y="5480604"/>
            <a:ext cx="4993955" cy="337372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200" i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Image par Siva </a:t>
            </a:r>
            <a:r>
              <a:rPr lang="fr-FR" dirty="0" err="1"/>
              <a:t>prasad</a:t>
            </a:r>
            <a:r>
              <a:rPr lang="fr-FR" dirty="0"/>
              <a:t> de </a:t>
            </a:r>
            <a:r>
              <a:rPr lang="fr-FR" dirty="0" err="1"/>
              <a:t>Pixabay</a:t>
            </a:r>
            <a:r>
              <a:rPr lang="fr-FR" dirty="0"/>
              <a:t> </a:t>
            </a:r>
          </a:p>
        </p:txBody>
      </p:sp>
      <p:sp>
        <p:nvSpPr>
          <p:cNvPr id="16" name="Espace réservé pour une image  3" descr="Zone pour ajouter une photo Par défaut, il y a la photo d'un poisson rouge dans un bocal.">
            <a:extLst>
              <a:ext uri="{FF2B5EF4-FFF2-40B4-BE49-F238E27FC236}">
                <a16:creationId xmlns:a16="http://schemas.microsoft.com/office/drawing/2014/main" id="{48172304-B488-4C70-A4B8-D1AAECC0F46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961912" y="2103546"/>
            <a:ext cx="4993955" cy="3249504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17" name="Espace réservé du texte 1" descr="Titre secondaire de la page ou de la photo.">
            <a:extLst>
              <a:ext uri="{FF2B5EF4-FFF2-40B4-BE49-F238E27FC236}">
                <a16:creationId xmlns:a16="http://schemas.microsoft.com/office/drawing/2014/main" id="{BFA274C6-2477-43D7-9B33-AC9B0B823C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6128" y="2103546"/>
            <a:ext cx="4185093" cy="54299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20" name="Espace réservé du texte 21" descr="Zone de texte à modifier.">
            <a:extLst>
              <a:ext uri="{FF2B5EF4-FFF2-40B4-BE49-F238E27FC236}">
                <a16:creationId xmlns:a16="http://schemas.microsoft.com/office/drawing/2014/main" id="{00F16D84-5C7C-4200-B4DE-A8C991D28D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6131" y="2795042"/>
            <a:ext cx="4185092" cy="302293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Nunc viverra imperdiet enim. Fusce est. Vivamus a </a:t>
            </a:r>
            <a:r>
              <a:rPr lang="fr-FR" dirty="0" err="1"/>
              <a:t>tellus</a:t>
            </a:r>
            <a:r>
              <a:rPr lang="fr-FR" dirty="0"/>
              <a:t>.</a:t>
            </a:r>
          </a:p>
          <a:p>
            <a:pPr lvl="0"/>
            <a:endParaRPr lang="fr-FR" dirty="0"/>
          </a:p>
        </p:txBody>
      </p:sp>
      <p:sp>
        <p:nvSpPr>
          <p:cNvPr id="7" name="Rectangle 6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B9EF2F24-658E-4B29-9535-112AA358CB67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5153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à droite_Pari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0" descr="Titre de la page ou de la photo.">
            <a:extLst>
              <a:ext uri="{FF2B5EF4-FFF2-40B4-BE49-F238E27FC236}">
                <a16:creationId xmlns:a16="http://schemas.microsoft.com/office/drawing/2014/main" id="{EAD6CDF2-69D3-4717-900D-E1DDF664CC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6906" y="855690"/>
            <a:ext cx="5818187" cy="778933"/>
          </a:xfrm>
        </p:spPr>
        <p:txBody>
          <a:bodyPr>
            <a:normAutofit/>
          </a:bodyPr>
          <a:lstStyle>
            <a:lvl1pPr algn="ctr"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15" name="Espace réservé du texte 2" descr="Zone de texte pour la légende de la photo. Par défaut, il est écrit en italique &quot;Image par Siva prasad de Pixabay &quot;.">
            <a:extLst>
              <a:ext uri="{FF2B5EF4-FFF2-40B4-BE49-F238E27FC236}">
                <a16:creationId xmlns:a16="http://schemas.microsoft.com/office/drawing/2014/main" id="{06B00B38-71BC-4EC4-BAC8-21A218F72E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1912" y="5480604"/>
            <a:ext cx="4993957" cy="337372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200" i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Image par Siva </a:t>
            </a:r>
            <a:r>
              <a:rPr lang="fr-FR" dirty="0" err="1"/>
              <a:t>prasad</a:t>
            </a:r>
            <a:r>
              <a:rPr lang="fr-FR" dirty="0"/>
              <a:t> de </a:t>
            </a:r>
            <a:r>
              <a:rPr lang="fr-FR" dirty="0" err="1"/>
              <a:t>Pixabay</a:t>
            </a:r>
            <a:r>
              <a:rPr lang="fr-FR" dirty="0"/>
              <a:t> </a:t>
            </a:r>
          </a:p>
        </p:txBody>
      </p:sp>
      <p:sp>
        <p:nvSpPr>
          <p:cNvPr id="16" name="Espace réservé pour une image  3" descr="Zone pour ajouter une photo Par défaut, il y a la photo d'un poisson rouge dans un bocal.">
            <a:extLst>
              <a:ext uri="{FF2B5EF4-FFF2-40B4-BE49-F238E27FC236}">
                <a16:creationId xmlns:a16="http://schemas.microsoft.com/office/drawing/2014/main" id="{48172304-B488-4C70-A4B8-D1AAECC0F46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961912" y="2103546"/>
            <a:ext cx="4993957" cy="3249504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17" name="Espace réservé du texte 1" descr="Titre secondaire de la page ou de la photo.">
            <a:extLst>
              <a:ext uri="{FF2B5EF4-FFF2-40B4-BE49-F238E27FC236}">
                <a16:creationId xmlns:a16="http://schemas.microsoft.com/office/drawing/2014/main" id="{BFA274C6-2477-43D7-9B33-AC9B0B823C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6130" y="2103546"/>
            <a:ext cx="4185091" cy="54299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20" name="Espace réservé du texte 21" descr="Zone de texte à modifier.">
            <a:extLst>
              <a:ext uri="{FF2B5EF4-FFF2-40B4-BE49-F238E27FC236}">
                <a16:creationId xmlns:a16="http://schemas.microsoft.com/office/drawing/2014/main" id="{00F16D84-5C7C-4200-B4DE-A8C991D28D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6131" y="2863516"/>
            <a:ext cx="4185091" cy="302293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Nunc viverra imperdiet enim. Fusce est. Vivamus a </a:t>
            </a:r>
            <a:r>
              <a:rPr lang="fr-FR" dirty="0" err="1"/>
              <a:t>tellus</a:t>
            </a:r>
            <a:r>
              <a:rPr lang="fr-FR" dirty="0"/>
              <a:t>.</a:t>
            </a:r>
          </a:p>
          <a:p>
            <a:pPr lvl="0"/>
            <a:endParaRPr lang="fr-FR" dirty="0"/>
          </a:p>
        </p:txBody>
      </p:sp>
      <p:sp>
        <p:nvSpPr>
          <p:cNvPr id="7" name="Rectangle 6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2AF1CF53-E65A-4C5E-B2E9-A2BBDA860B6A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4487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lusion_nai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0" descr="Zone de texte avec le titre conclusion.">
            <a:extLst>
              <a:ext uri="{FF2B5EF4-FFF2-40B4-BE49-F238E27FC236}">
                <a16:creationId xmlns:a16="http://schemas.microsoft.com/office/drawing/2014/main" id="{FB173604-FADC-4C17-8D61-ACB14B152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131" y="824191"/>
            <a:ext cx="3393019" cy="778933"/>
          </a:xfrm>
        </p:spPr>
        <p:txBody>
          <a:bodyPr>
            <a:noAutofit/>
          </a:bodyPr>
          <a:lstStyle>
            <a:lvl1pPr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Conclusion</a:t>
            </a:r>
          </a:p>
        </p:txBody>
      </p:sp>
      <p:sp>
        <p:nvSpPr>
          <p:cNvPr id="18" name="Espace réservé du texte 21" descr="Zone de texte à modifier.">
            <a:extLst>
              <a:ext uri="{FF2B5EF4-FFF2-40B4-BE49-F238E27FC236}">
                <a16:creationId xmlns:a16="http://schemas.microsoft.com/office/drawing/2014/main" id="{8A586BD8-521B-4123-9018-9255A5738F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6131" y="1933575"/>
            <a:ext cx="9719738" cy="3952875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. Nunc </a:t>
            </a:r>
            <a:r>
              <a:rPr lang="fr-FR" dirty="0" err="1"/>
              <a:t>viverra</a:t>
            </a:r>
            <a:r>
              <a:rPr lang="fr-FR" dirty="0"/>
              <a:t> </a:t>
            </a:r>
            <a:r>
              <a:rPr lang="fr-FR" dirty="0" err="1"/>
              <a:t>imperdiet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est. </a:t>
            </a:r>
            <a:r>
              <a:rPr lang="fr-FR" dirty="0" err="1"/>
              <a:t>Vivamus</a:t>
            </a:r>
            <a:r>
              <a:rPr lang="fr-FR" dirty="0"/>
              <a:t> a </a:t>
            </a:r>
            <a:r>
              <a:rPr lang="fr-FR" dirty="0" err="1"/>
              <a:t>tellus</a:t>
            </a:r>
            <a:r>
              <a:rPr lang="fr-FR" dirty="0"/>
              <a:t>. </a:t>
            </a:r>
            <a:r>
              <a:rPr lang="fr-FR" dirty="0" err="1"/>
              <a:t>Pellentesque</a:t>
            </a:r>
            <a:r>
              <a:rPr lang="fr-FR" dirty="0"/>
              <a:t> habitant morbi tristique </a:t>
            </a:r>
            <a:r>
              <a:rPr lang="fr-FR" dirty="0" err="1"/>
              <a:t>senectus</a:t>
            </a:r>
            <a:r>
              <a:rPr lang="fr-FR" dirty="0"/>
              <a:t> et </a:t>
            </a:r>
            <a:r>
              <a:rPr lang="fr-FR" dirty="0" err="1"/>
              <a:t>netus</a:t>
            </a:r>
            <a:r>
              <a:rPr lang="fr-FR" dirty="0"/>
              <a:t> et </a:t>
            </a:r>
            <a:r>
              <a:rPr lang="fr-FR" dirty="0" err="1"/>
              <a:t>malesuada</a:t>
            </a:r>
            <a:r>
              <a:rPr lang="fr-FR" dirty="0"/>
              <a:t> </a:t>
            </a:r>
            <a:r>
              <a:rPr lang="fr-FR" dirty="0" err="1"/>
              <a:t>fames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turpis</a:t>
            </a:r>
            <a:r>
              <a:rPr lang="fr-FR" dirty="0"/>
              <a:t> </a:t>
            </a:r>
            <a:r>
              <a:rPr lang="fr-FR" dirty="0" err="1"/>
              <a:t>egestas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</a:t>
            </a:r>
            <a:r>
              <a:rPr lang="fr-FR" dirty="0" err="1"/>
              <a:t>pharetra</a:t>
            </a:r>
            <a:r>
              <a:rPr lang="fr-FR" dirty="0"/>
              <a:t>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pede</a:t>
            </a:r>
            <a:r>
              <a:rPr lang="fr-FR" dirty="0"/>
              <a:t>. </a:t>
            </a:r>
            <a:r>
              <a:rPr lang="fr-FR" dirty="0" err="1"/>
              <a:t>Mauris</a:t>
            </a:r>
            <a:r>
              <a:rPr lang="fr-FR" dirty="0"/>
              <a:t> et </a:t>
            </a:r>
            <a:r>
              <a:rPr lang="fr-FR" dirty="0" err="1"/>
              <a:t>orci</a:t>
            </a:r>
            <a:r>
              <a:rPr lang="fr-FR" dirty="0"/>
              <a:t>.</a:t>
            </a:r>
          </a:p>
        </p:txBody>
      </p:sp>
      <p:sp>
        <p:nvSpPr>
          <p:cNvPr id="4" name="Rectangle 3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67FDA88D-6CE1-43C6-AFC1-256E9F06FF79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4165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_Pari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0" descr="Zone de texte avec le titre conclusion.">
            <a:extLst>
              <a:ext uri="{FF2B5EF4-FFF2-40B4-BE49-F238E27FC236}">
                <a16:creationId xmlns:a16="http://schemas.microsoft.com/office/drawing/2014/main" id="{FB173604-FADC-4C17-8D61-ACB14B152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131" y="824191"/>
            <a:ext cx="3393019" cy="778933"/>
          </a:xfrm>
        </p:spPr>
        <p:txBody>
          <a:bodyPr>
            <a:noAutofit/>
          </a:bodyPr>
          <a:lstStyle>
            <a:lvl1pPr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Conclusion</a:t>
            </a:r>
          </a:p>
        </p:txBody>
      </p:sp>
      <p:sp>
        <p:nvSpPr>
          <p:cNvPr id="16" name="Espace réservé du texte 21" descr="Zone de texte à modifier.">
            <a:extLst>
              <a:ext uri="{FF2B5EF4-FFF2-40B4-BE49-F238E27FC236}">
                <a16:creationId xmlns:a16="http://schemas.microsoft.com/office/drawing/2014/main" id="{36844E10-E745-4E06-9F25-D0124F3157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6131" y="1933575"/>
            <a:ext cx="9719738" cy="3952875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. Nunc </a:t>
            </a:r>
            <a:r>
              <a:rPr lang="fr-FR" dirty="0" err="1"/>
              <a:t>viverra</a:t>
            </a:r>
            <a:r>
              <a:rPr lang="fr-FR" dirty="0"/>
              <a:t> </a:t>
            </a:r>
            <a:r>
              <a:rPr lang="fr-FR" dirty="0" err="1"/>
              <a:t>imperdiet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est. </a:t>
            </a:r>
            <a:r>
              <a:rPr lang="fr-FR" dirty="0" err="1"/>
              <a:t>Vivamus</a:t>
            </a:r>
            <a:r>
              <a:rPr lang="fr-FR" dirty="0"/>
              <a:t> a </a:t>
            </a:r>
            <a:r>
              <a:rPr lang="fr-FR" dirty="0" err="1"/>
              <a:t>tellus</a:t>
            </a:r>
            <a:r>
              <a:rPr lang="fr-FR" dirty="0"/>
              <a:t>. </a:t>
            </a:r>
            <a:r>
              <a:rPr lang="fr-FR" dirty="0" err="1"/>
              <a:t>Pellentesque</a:t>
            </a:r>
            <a:r>
              <a:rPr lang="fr-FR" dirty="0"/>
              <a:t> habitant morbi tristique </a:t>
            </a:r>
            <a:r>
              <a:rPr lang="fr-FR" dirty="0" err="1"/>
              <a:t>senectus</a:t>
            </a:r>
            <a:r>
              <a:rPr lang="fr-FR" dirty="0"/>
              <a:t> et </a:t>
            </a:r>
            <a:r>
              <a:rPr lang="fr-FR" dirty="0" err="1"/>
              <a:t>netus</a:t>
            </a:r>
            <a:r>
              <a:rPr lang="fr-FR" dirty="0"/>
              <a:t> et </a:t>
            </a:r>
            <a:r>
              <a:rPr lang="fr-FR" dirty="0" err="1"/>
              <a:t>malesuada</a:t>
            </a:r>
            <a:r>
              <a:rPr lang="fr-FR" dirty="0"/>
              <a:t> </a:t>
            </a:r>
            <a:r>
              <a:rPr lang="fr-FR" dirty="0" err="1"/>
              <a:t>fames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turpis</a:t>
            </a:r>
            <a:r>
              <a:rPr lang="fr-FR" dirty="0"/>
              <a:t> </a:t>
            </a:r>
            <a:r>
              <a:rPr lang="fr-FR" dirty="0" err="1"/>
              <a:t>egestas</a:t>
            </a:r>
            <a:r>
              <a:rPr lang="fr-FR" dirty="0"/>
              <a:t>. </a:t>
            </a:r>
            <a:r>
              <a:rPr lang="fr-FR" dirty="0" err="1"/>
              <a:t>Proin</a:t>
            </a:r>
            <a:r>
              <a:rPr lang="fr-FR" dirty="0"/>
              <a:t> </a:t>
            </a:r>
            <a:r>
              <a:rPr lang="fr-FR" dirty="0" err="1"/>
              <a:t>pharetra</a:t>
            </a:r>
            <a:r>
              <a:rPr lang="fr-FR" dirty="0"/>
              <a:t>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pede</a:t>
            </a:r>
            <a:r>
              <a:rPr lang="fr-FR" dirty="0"/>
              <a:t>. </a:t>
            </a:r>
            <a:r>
              <a:rPr lang="fr-FR" dirty="0" err="1"/>
              <a:t>Mauris</a:t>
            </a:r>
            <a:r>
              <a:rPr lang="fr-FR" dirty="0"/>
              <a:t> et </a:t>
            </a:r>
            <a:r>
              <a:rPr lang="fr-FR" dirty="0" err="1"/>
              <a:t>orci</a:t>
            </a:r>
            <a:r>
              <a:rPr lang="fr-FR" dirty="0"/>
              <a:t>.</a:t>
            </a:r>
          </a:p>
        </p:txBody>
      </p:sp>
      <p:sp>
        <p:nvSpPr>
          <p:cNvPr id="4" name="Rectangle 3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D363C209-7B0A-4B0C-A041-6C8F07F9AACB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9974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biographie_fond blanc_nai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" descr="Zone de texte à modifier.">
            <a:extLst>
              <a:ext uri="{FF2B5EF4-FFF2-40B4-BE49-F238E27FC236}">
                <a16:creationId xmlns:a16="http://schemas.microsoft.com/office/drawing/2014/main" id="{0E32BC24-84C2-4BAC-8B36-51E0B8A305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6131" y="1953491"/>
            <a:ext cx="9719738" cy="400704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Jeunet, J.-P. (2001). </a:t>
            </a:r>
            <a:r>
              <a:rPr lang="fr-FR" i="1" dirty="0"/>
              <a:t>Le Fabuleux Destin d’Amélie Poulain : étude comparative des nains de jardin dans le cinéma français</a:t>
            </a:r>
            <a:r>
              <a:rPr lang="fr-FR" dirty="0"/>
              <a:t>. Paris : Éditions Montmartre Imaginaire.​</a:t>
            </a:r>
          </a:p>
        </p:txBody>
      </p:sp>
      <p:sp>
        <p:nvSpPr>
          <p:cNvPr id="6" name="Titre 10" descr="Zone de texte avec le titre Bibliographie.">
            <a:extLst>
              <a:ext uri="{FF2B5EF4-FFF2-40B4-BE49-F238E27FC236}">
                <a16:creationId xmlns:a16="http://schemas.microsoft.com/office/drawing/2014/main" id="{FB173604-FADC-4C17-8D61-ACB14B152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131" y="824191"/>
            <a:ext cx="9719738" cy="778933"/>
          </a:xfrm>
        </p:spPr>
        <p:txBody>
          <a:bodyPr>
            <a:normAutofit/>
          </a:bodyPr>
          <a:lstStyle>
            <a:lvl1pPr algn="ctr"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Bibliographie</a:t>
            </a:r>
          </a:p>
        </p:txBody>
      </p:sp>
      <p:sp>
        <p:nvSpPr>
          <p:cNvPr id="4" name="Rectangle 3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B6627CEE-5640-4DF5-806B-B53E25E968F2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253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" presetClass="exit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lbiographie_fond blanc_Pari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" descr="Zone de texte à modifier.">
            <a:extLst>
              <a:ext uri="{FF2B5EF4-FFF2-40B4-BE49-F238E27FC236}">
                <a16:creationId xmlns:a16="http://schemas.microsoft.com/office/drawing/2014/main" id="{0E32BC24-84C2-4BAC-8B36-51E0B8A305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6131" y="1953491"/>
            <a:ext cx="9719738" cy="400704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Jeunet, J.-P. (2001). </a:t>
            </a:r>
            <a:r>
              <a:rPr lang="fr-FR" i="1" dirty="0"/>
              <a:t>Le Fabuleux Destin d’Amélie Poulain : étude comparative des nains de jardin dans le cinéma français</a:t>
            </a:r>
            <a:r>
              <a:rPr lang="fr-FR" dirty="0"/>
              <a:t>. Paris : Éditions Montmartre Imaginaire.​</a:t>
            </a:r>
          </a:p>
        </p:txBody>
      </p:sp>
      <p:sp>
        <p:nvSpPr>
          <p:cNvPr id="6" name="Titre 10" descr="Zone de texte avec le titre Bibliographie.">
            <a:extLst>
              <a:ext uri="{FF2B5EF4-FFF2-40B4-BE49-F238E27FC236}">
                <a16:creationId xmlns:a16="http://schemas.microsoft.com/office/drawing/2014/main" id="{FB173604-FADC-4C17-8D61-ACB14B152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131" y="824191"/>
            <a:ext cx="9719738" cy="778933"/>
          </a:xfrm>
        </p:spPr>
        <p:txBody>
          <a:bodyPr>
            <a:normAutofit/>
          </a:bodyPr>
          <a:lstStyle>
            <a:lvl1pPr algn="ctr"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Bibliographie</a:t>
            </a:r>
          </a:p>
        </p:txBody>
      </p:sp>
      <p:sp>
        <p:nvSpPr>
          <p:cNvPr id="4" name="Rectangle 3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9B2C762D-A482-4075-A827-C7D24F50A541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290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" presetClass="exit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iographie_fond ver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" descr="Zone de texte à modifier.">
            <a:extLst>
              <a:ext uri="{FF2B5EF4-FFF2-40B4-BE49-F238E27FC236}">
                <a16:creationId xmlns:a16="http://schemas.microsoft.com/office/drawing/2014/main" id="{F2A13117-23DD-4C45-AD83-8E914D89D5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6131" y="1953491"/>
            <a:ext cx="9719738" cy="400704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Jeunet, J.-P. (2001). </a:t>
            </a:r>
            <a:r>
              <a:rPr lang="fr-FR" i="1" dirty="0"/>
              <a:t>Le Fabuleux Destin d’Amélie Poulain : étude comparative des nains de jardin dans le cinéma français</a:t>
            </a:r>
            <a:r>
              <a:rPr lang="fr-FR" dirty="0"/>
              <a:t>. Paris : Éditions Montmartre Imaginaire.​</a:t>
            </a:r>
          </a:p>
        </p:txBody>
      </p:sp>
      <p:sp>
        <p:nvSpPr>
          <p:cNvPr id="4" name="Titre 10" descr="Zone de texte avec le titre Bibliographie.">
            <a:extLst>
              <a:ext uri="{FF2B5EF4-FFF2-40B4-BE49-F238E27FC236}">
                <a16:creationId xmlns:a16="http://schemas.microsoft.com/office/drawing/2014/main" id="{12240B0E-C453-4074-95D6-753D21B78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131" y="824191"/>
            <a:ext cx="9719738" cy="778933"/>
          </a:xfrm>
        </p:spPr>
        <p:txBody>
          <a:bodyPr>
            <a:normAutofit/>
          </a:bodyPr>
          <a:lstStyle>
            <a:lvl1pPr algn="ctr"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Bibliographie</a:t>
            </a:r>
          </a:p>
        </p:txBody>
      </p:sp>
      <p:sp>
        <p:nvSpPr>
          <p:cNvPr id="5" name="Rectangle 4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E38234A5-3799-41E2-B0A1-B378A0D50F7C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10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xit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 descr="Zone de texte à modifier. Par défaut, le texte est &quot;Des questions? Des remarques?&quot;.">
            <a:extLst>
              <a:ext uri="{FF2B5EF4-FFF2-40B4-BE49-F238E27FC236}">
                <a16:creationId xmlns:a16="http://schemas.microsoft.com/office/drawing/2014/main" id="{216C18B8-FC1F-4EA3-94DE-8582854304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130" y="392568"/>
            <a:ext cx="9719739" cy="1098775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Des questions ? Des remarques ?</a:t>
            </a:r>
          </a:p>
        </p:txBody>
      </p:sp>
      <p:sp>
        <p:nvSpPr>
          <p:cNvPr id="5" name="Espace réservé du texte 4" descr="Zone de texte à modifier. Par défaut, le texte est &quot;Retrouvez nous sur notre espace de cours!&quot;.">
            <a:extLst>
              <a:ext uri="{FF2B5EF4-FFF2-40B4-BE49-F238E27FC236}">
                <a16:creationId xmlns:a16="http://schemas.microsoft.com/office/drawing/2014/main" id="{2E985107-353E-4DCF-A424-0C90BC511E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6130" y="1992313"/>
            <a:ext cx="9719740" cy="569912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 dirty="0"/>
              <a:t>Retrouvez nous sur notre espace de cours !</a:t>
            </a:r>
          </a:p>
        </p:txBody>
      </p:sp>
      <p:sp>
        <p:nvSpPr>
          <p:cNvPr id="7" name="Espace réservé du texte 4" descr="Zone de texte à modifier en ajoutant les contacts.">
            <a:extLst>
              <a:ext uri="{FF2B5EF4-FFF2-40B4-BE49-F238E27FC236}">
                <a16:creationId xmlns:a16="http://schemas.microsoft.com/office/drawing/2014/main" id="{7D22BDC0-E048-4C8A-AF37-BFD6FE77AD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6131" y="3163824"/>
            <a:ext cx="9719738" cy="1503426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 dirty="0"/>
              <a:t>Contacts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B1819C0-FA9E-4632-AED0-B0158ABF41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689" y="2797203"/>
            <a:ext cx="366621" cy="366621"/>
          </a:xfrm>
          <a:prstGeom prst="rect">
            <a:avLst/>
          </a:prstGeom>
        </p:spPr>
      </p:pic>
      <p:sp>
        <p:nvSpPr>
          <p:cNvPr id="6" name="Rectangle 5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CC0F2BC4-9B8C-44CF-BFC3-E27A366447B4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342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fond vert_vierge_str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8C58DB5-5C7D-44F5-8825-F9BCC840AE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A048D9E9-B6A1-4A79-8A6A-C2A87AF89875}"/>
              </a:ext>
            </a:extLst>
          </p:cNvPr>
          <p:cNvSpPr/>
          <p:nvPr userDrawn="1"/>
        </p:nvSpPr>
        <p:spPr>
          <a:xfrm>
            <a:off x="910243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3114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fond vert_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8C58DB5-5C7D-44F5-8825-F9BCC840AE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778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présentatio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descr="Zone de texte pour le titre de la présentation.">
            <a:extLst>
              <a:ext uri="{FF2B5EF4-FFF2-40B4-BE49-F238E27FC236}">
                <a16:creationId xmlns:a16="http://schemas.microsoft.com/office/drawing/2014/main" id="{CEB06307-DDAC-4219-9BA0-A151E12491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9849" y="1709739"/>
            <a:ext cx="9726020" cy="1947862"/>
          </a:xfrm>
        </p:spPr>
        <p:txBody>
          <a:bodyPr anchor="ctr" anchorCtr="1"/>
          <a:lstStyle>
            <a:lvl1pPr algn="ctr">
              <a:defRPr sz="6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3" name="Espace réservé du texte 2" descr="Zone de texte pour le titre secondaire.">
            <a:extLst>
              <a:ext uri="{FF2B5EF4-FFF2-40B4-BE49-F238E27FC236}">
                <a16:creationId xmlns:a16="http://schemas.microsoft.com/office/drawing/2014/main" id="{18F1EC9F-75AD-49E7-8B46-C10B33FC5F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9849" y="3931920"/>
            <a:ext cx="9726020" cy="781396"/>
          </a:xfrm>
        </p:spPr>
        <p:txBody>
          <a:bodyPr anchor="ctr" anchorCtr="1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7" name="Rectangle 6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DDB42D30-4CAF-4098-B09A-4639F7337E56}"/>
              </a:ext>
            </a:extLst>
          </p:cNvPr>
          <p:cNvSpPr/>
          <p:nvPr userDrawn="1"/>
        </p:nvSpPr>
        <p:spPr>
          <a:xfrm>
            <a:off x="915958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  <p:sp>
        <p:nvSpPr>
          <p:cNvPr id="6" name="Espace réservé du texte 2" descr="Zone de texte pour le nom de l'établissement ou de la structure.">
            <a:extLst>
              <a:ext uri="{FF2B5EF4-FFF2-40B4-BE49-F238E27FC236}">
                <a16:creationId xmlns:a16="http://schemas.microsoft.com/office/drawing/2014/main" id="{B1EF4869-AB72-44C7-9022-530DA001AA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29849" y="6011452"/>
            <a:ext cx="9726020" cy="56613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40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Établissement : Université des Petits Bonheurs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4094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ributeu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 descr="Diapositive casting : diapositive de présentation du contributeur.">
            <a:extLst>
              <a:ext uri="{FF2B5EF4-FFF2-40B4-BE49-F238E27FC236}">
                <a16:creationId xmlns:a16="http://schemas.microsoft.com/office/drawing/2014/main" id="{FBB68355-0F59-460C-A5C6-8A8483D9E07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4514849" y="427769"/>
            <a:ext cx="316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0" dirty="0">
                <a:latin typeface="Verdana" panose="020B0604030504040204" pitchFamily="34" charset="0"/>
                <a:ea typeface="Verdana" panose="020B0604030504040204" pitchFamily="34" charset="0"/>
              </a:rPr>
              <a:t>Casting</a:t>
            </a:r>
          </a:p>
        </p:txBody>
      </p:sp>
      <p:sp>
        <p:nvSpPr>
          <p:cNvPr id="13" name="Espace réservé du texte 2" descr="Zone pour ajouter les prénom et nom du  premier contributeur. Par défaut, il est écrit Jean LeNain.">
            <a:extLst>
              <a:ext uri="{FF2B5EF4-FFF2-40B4-BE49-F238E27FC236}">
                <a16:creationId xmlns:a16="http://schemas.microsoft.com/office/drawing/2014/main" id="{F80042ED-3C8C-4C89-A77E-9D3B89ED3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21281250">
            <a:off x="4045935" y="4840456"/>
            <a:ext cx="2722819" cy="5810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Jean </a:t>
            </a:r>
            <a:r>
              <a:rPr lang="fr-FR" dirty="0" err="1"/>
              <a:t>LeNain</a:t>
            </a:r>
            <a:endParaRPr lang="fr-FR" dirty="0"/>
          </a:p>
        </p:txBody>
      </p:sp>
      <p:sp>
        <p:nvSpPr>
          <p:cNvPr id="14" name="Espace réservé pour une image  7" descr="Zone pour ajouter une photo du contributeur. Par défaut, il y a la photo du main du MM25">
            <a:extLst>
              <a:ext uri="{FF2B5EF4-FFF2-40B4-BE49-F238E27FC236}">
                <a16:creationId xmlns:a16="http://schemas.microsoft.com/office/drawing/2014/main" id="{CF36050F-F283-42FF-A66A-86E226D198D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319870">
            <a:off x="4107631" y="2072311"/>
            <a:ext cx="2178670" cy="2122002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Cliquez sur l’icône pour ajouter votre photo</a:t>
            </a:r>
          </a:p>
        </p:txBody>
      </p:sp>
      <p:sp>
        <p:nvSpPr>
          <p:cNvPr id="6" name="Rectangle 5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D5B707A5-DA29-4CEA-9094-F2EFA8B76EB8}"/>
              </a:ext>
            </a:extLst>
          </p:cNvPr>
          <p:cNvSpPr/>
          <p:nvPr userDrawn="1"/>
        </p:nvSpPr>
        <p:spPr>
          <a:xfrm>
            <a:off x="912148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  <p:sp>
        <p:nvSpPr>
          <p:cNvPr id="9" name="Espace réservé du texte 2" descr="Zone de texte pour le nom de l'établissement ou de la structure.">
            <a:extLst>
              <a:ext uri="{FF2B5EF4-FFF2-40B4-BE49-F238E27FC236}">
                <a16:creationId xmlns:a16="http://schemas.microsoft.com/office/drawing/2014/main" id="{DD937A5F-4919-4A31-A158-AFE1D655A71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29849" y="6011452"/>
            <a:ext cx="9726020" cy="56613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40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Établissement : Université des Petits Bonheurs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7123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ntributeu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Par défaut, il y a la photo du main du MM25 pour le contributeur qui ne souhaite pas ajouter une photo.">
            <a:extLst>
              <a:ext uri="{FF2B5EF4-FFF2-40B4-BE49-F238E27FC236}">
                <a16:creationId xmlns:a16="http://schemas.microsoft.com/office/drawing/2014/main" id="{053CE470-5CD4-4897-9666-76ACB70929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8349">
            <a:off x="4083529" y="2095107"/>
            <a:ext cx="2230903" cy="2230903"/>
          </a:xfrm>
          <a:prstGeom prst="rect">
            <a:avLst/>
          </a:prstGeom>
        </p:spPr>
      </p:pic>
      <p:sp>
        <p:nvSpPr>
          <p:cNvPr id="16" name="ZoneTexte 15" descr="Diapositive casting : diapositive de présentation du contributeur.">
            <a:extLst>
              <a:ext uri="{FF2B5EF4-FFF2-40B4-BE49-F238E27FC236}">
                <a16:creationId xmlns:a16="http://schemas.microsoft.com/office/drawing/2014/main" id="{99DA8F4D-C6BF-47E1-AEC9-DE88F6849A4D}"/>
              </a:ext>
            </a:extLst>
          </p:cNvPr>
          <p:cNvSpPr txBox="1"/>
          <p:nvPr userDrawn="1"/>
        </p:nvSpPr>
        <p:spPr>
          <a:xfrm>
            <a:off x="4514849" y="427769"/>
            <a:ext cx="316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Verdana" panose="020B0604030504040204" pitchFamily="34" charset="0"/>
                <a:ea typeface="Verdana" panose="020B0604030504040204" pitchFamily="34" charset="0"/>
              </a:rPr>
              <a:t>Casting</a:t>
            </a:r>
          </a:p>
        </p:txBody>
      </p:sp>
      <p:sp>
        <p:nvSpPr>
          <p:cNvPr id="7" name="Espace réservé du texte 2" descr="Zone pour ajouter les prénom et nom du  premier contributeur. Par défaut, il est écrit Jean LeNain.">
            <a:extLst>
              <a:ext uri="{FF2B5EF4-FFF2-40B4-BE49-F238E27FC236}">
                <a16:creationId xmlns:a16="http://schemas.microsoft.com/office/drawing/2014/main" id="{AD697933-4515-40A3-86D0-1E197A7AEC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21281250">
            <a:off x="4045935" y="4840456"/>
            <a:ext cx="2722819" cy="5810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Jean </a:t>
            </a:r>
            <a:r>
              <a:rPr lang="fr-FR" dirty="0" err="1"/>
              <a:t>LeNain</a:t>
            </a:r>
            <a:endParaRPr lang="fr-FR" dirty="0"/>
          </a:p>
        </p:txBody>
      </p:sp>
      <p:sp>
        <p:nvSpPr>
          <p:cNvPr id="6" name="Rectangle 5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5F464D9F-3B82-4F7E-864E-18EA2CB32CB8}"/>
              </a:ext>
            </a:extLst>
          </p:cNvPr>
          <p:cNvSpPr/>
          <p:nvPr userDrawn="1"/>
        </p:nvSpPr>
        <p:spPr>
          <a:xfrm>
            <a:off x="912148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  <p:sp>
        <p:nvSpPr>
          <p:cNvPr id="10" name="Espace réservé du texte 2" descr="Zone de texte pour le nom de l'établissement ou de la structure.">
            <a:extLst>
              <a:ext uri="{FF2B5EF4-FFF2-40B4-BE49-F238E27FC236}">
                <a16:creationId xmlns:a16="http://schemas.microsoft.com/office/drawing/2014/main" id="{8286CAC4-8FD0-40AA-8469-72484D84785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29849" y="6011452"/>
            <a:ext cx="9726020" cy="56613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40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Établissement : Université des Petits Bonheurs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2345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ributeur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 descr="Diapositive casting : diapositive de présentation des deux contributeurs.">
            <a:extLst>
              <a:ext uri="{FF2B5EF4-FFF2-40B4-BE49-F238E27FC236}">
                <a16:creationId xmlns:a16="http://schemas.microsoft.com/office/drawing/2014/main" id="{7FA1992A-2961-4D23-8186-C4AEF5E7B61D}"/>
              </a:ext>
            </a:extLst>
          </p:cNvPr>
          <p:cNvSpPr txBox="1"/>
          <p:nvPr userDrawn="1"/>
        </p:nvSpPr>
        <p:spPr>
          <a:xfrm>
            <a:off x="4514849" y="427769"/>
            <a:ext cx="316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Verdana" panose="020B0604030504040204" pitchFamily="34" charset="0"/>
                <a:ea typeface="Verdana" panose="020B0604030504040204" pitchFamily="34" charset="0"/>
              </a:rPr>
              <a:t>Casting</a:t>
            </a:r>
          </a:p>
        </p:txBody>
      </p:sp>
      <p:sp>
        <p:nvSpPr>
          <p:cNvPr id="16" name="Espace réservé du texte 2" descr="Zone pour ajouter les prénom et nom du  premier contributeur. Par défaut, il est écrit Jean LeNain.">
            <a:extLst>
              <a:ext uri="{FF2B5EF4-FFF2-40B4-BE49-F238E27FC236}">
                <a16:creationId xmlns:a16="http://schemas.microsoft.com/office/drawing/2014/main" id="{138B0AC5-D226-4800-B615-FD780FCED0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281738">
            <a:off x="2882316" y="4828123"/>
            <a:ext cx="2416258" cy="5810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Jean </a:t>
            </a:r>
            <a:r>
              <a:rPr lang="fr-FR" dirty="0" err="1"/>
              <a:t>LeNain</a:t>
            </a:r>
            <a:endParaRPr lang="fr-FR" dirty="0"/>
          </a:p>
        </p:txBody>
      </p:sp>
      <p:sp>
        <p:nvSpPr>
          <p:cNvPr id="18" name="Espace réservé pour une image  7" descr="Zone pour ajouter une photo du contributeur. Par défaut, il y a la photo du main du MM25">
            <a:extLst>
              <a:ext uri="{FF2B5EF4-FFF2-40B4-BE49-F238E27FC236}">
                <a16:creationId xmlns:a16="http://schemas.microsoft.com/office/drawing/2014/main" id="{A96C8606-C5D6-400E-88F2-5BEE563F2A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300163">
            <a:off x="3219358" y="2028768"/>
            <a:ext cx="2178670" cy="2122002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Cliquez sur l’icône pour ajouter votre photo</a:t>
            </a:r>
          </a:p>
        </p:txBody>
      </p:sp>
      <p:sp>
        <p:nvSpPr>
          <p:cNvPr id="19" name="Espace réservé pour une image  7" descr="Zone pour ajouter une photo du contributeur. Par défaut, il y a la photo du main du MM25">
            <a:extLst>
              <a:ext uri="{FF2B5EF4-FFF2-40B4-BE49-F238E27FC236}">
                <a16:creationId xmlns:a16="http://schemas.microsoft.com/office/drawing/2014/main" id="{C6872E4D-11B4-4110-B387-87A01C808D0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21037547">
            <a:off x="8041857" y="1956456"/>
            <a:ext cx="2178670" cy="2122002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Cliquez sur l’icône pour ajouter votre photo</a:t>
            </a:r>
          </a:p>
        </p:txBody>
      </p:sp>
      <p:sp>
        <p:nvSpPr>
          <p:cNvPr id="23" name="Espace réservé du texte 2" descr="Zone pour ajouter les prénom et nom du  second contributeur. Par défaut, il est écrit Amélie Sorbon.">
            <a:extLst>
              <a:ext uri="{FF2B5EF4-FFF2-40B4-BE49-F238E27FC236}">
                <a16:creationId xmlns:a16="http://schemas.microsoft.com/office/drawing/2014/main" id="{C2231AEC-2229-4C0F-8A7D-D476047165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21031957">
            <a:off x="8085734" y="4699155"/>
            <a:ext cx="2806933" cy="5810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Amélie Sorbon</a:t>
            </a:r>
          </a:p>
        </p:txBody>
      </p:sp>
      <p:sp>
        <p:nvSpPr>
          <p:cNvPr id="8" name="Rectangle 7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E91800DE-0C6E-4C31-99C4-C9DA6DD151E0}"/>
              </a:ext>
            </a:extLst>
          </p:cNvPr>
          <p:cNvSpPr/>
          <p:nvPr userDrawn="1"/>
        </p:nvSpPr>
        <p:spPr>
          <a:xfrm>
            <a:off x="912148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  <p:sp>
        <p:nvSpPr>
          <p:cNvPr id="9" name="Espace réservé du texte 2" descr="Zone de texte pour le nom de l'établissement ou de la structure.">
            <a:extLst>
              <a:ext uri="{FF2B5EF4-FFF2-40B4-BE49-F238E27FC236}">
                <a16:creationId xmlns:a16="http://schemas.microsoft.com/office/drawing/2014/main" id="{BE0A1A1E-9A78-4E2C-82E8-EB0DD070A45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29849" y="6011452"/>
            <a:ext cx="9726020" cy="56613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40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Établissement : Université des Petits Bonheurs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27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ributeurs_bi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Par défaut, il y a la photo du main du MM25 pour le contributeur qui ne souhaite pas ajouter une photo.">
            <a:extLst>
              <a:ext uri="{FF2B5EF4-FFF2-40B4-BE49-F238E27FC236}">
                <a16:creationId xmlns:a16="http://schemas.microsoft.com/office/drawing/2014/main" id="{153DCF16-0B61-4448-91F0-C530E15068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4015">
            <a:off x="8020330" y="1909899"/>
            <a:ext cx="2230903" cy="2230903"/>
          </a:xfrm>
          <a:prstGeom prst="rect">
            <a:avLst/>
          </a:prstGeom>
        </p:spPr>
      </p:pic>
      <p:pic>
        <p:nvPicPr>
          <p:cNvPr id="12" name="Image 11" descr="Par défaut, il y a la photo du main du MM25 pour le contributeur qui ne souhaite pas ajouter une photo.">
            <a:extLst>
              <a:ext uri="{FF2B5EF4-FFF2-40B4-BE49-F238E27FC236}">
                <a16:creationId xmlns:a16="http://schemas.microsoft.com/office/drawing/2014/main" id="{7BF19158-9D7D-4B7D-BAE6-8BC9F33FA4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5214">
            <a:off x="3152067" y="2015212"/>
            <a:ext cx="2230903" cy="2230903"/>
          </a:xfrm>
          <a:prstGeom prst="rect">
            <a:avLst/>
          </a:prstGeom>
        </p:spPr>
      </p:pic>
      <p:sp>
        <p:nvSpPr>
          <p:cNvPr id="16" name="ZoneTexte 15" descr="Diapositive casting : diapositive de présentation des deux contributeurs.">
            <a:extLst>
              <a:ext uri="{FF2B5EF4-FFF2-40B4-BE49-F238E27FC236}">
                <a16:creationId xmlns:a16="http://schemas.microsoft.com/office/drawing/2014/main" id="{EE5ABAC4-DFB0-4A0A-AAFC-CCBA3699FF68}"/>
              </a:ext>
            </a:extLst>
          </p:cNvPr>
          <p:cNvSpPr txBox="1"/>
          <p:nvPr userDrawn="1"/>
        </p:nvSpPr>
        <p:spPr>
          <a:xfrm>
            <a:off x="4514849" y="427769"/>
            <a:ext cx="316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Verdana" panose="020B0604030504040204" pitchFamily="34" charset="0"/>
                <a:ea typeface="Verdana" panose="020B0604030504040204" pitchFamily="34" charset="0"/>
              </a:rPr>
              <a:t>Casting</a:t>
            </a:r>
          </a:p>
        </p:txBody>
      </p:sp>
      <p:sp>
        <p:nvSpPr>
          <p:cNvPr id="18" name="Espace réservé du texte 2" descr="Zone pour ajouter les prénom et nom du  premier contributeur. Par défaut, il est écrit Jean LeNain.">
            <a:extLst>
              <a:ext uri="{FF2B5EF4-FFF2-40B4-BE49-F238E27FC236}">
                <a16:creationId xmlns:a16="http://schemas.microsoft.com/office/drawing/2014/main" id="{423CA673-6E3F-4549-9BE3-2CE70BFBE7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281738">
            <a:off x="2882316" y="4828123"/>
            <a:ext cx="2416258" cy="5810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Jean </a:t>
            </a:r>
            <a:r>
              <a:rPr lang="fr-FR" dirty="0" err="1"/>
              <a:t>LeNain</a:t>
            </a:r>
            <a:endParaRPr lang="fr-FR" dirty="0"/>
          </a:p>
        </p:txBody>
      </p:sp>
      <p:sp>
        <p:nvSpPr>
          <p:cNvPr id="19" name="Espace réservé du texte 2" descr="Zone pour ajouter les prénom et nom du  second contributeur. Par défaut, il est écrit Amélie Sorbon.">
            <a:extLst>
              <a:ext uri="{FF2B5EF4-FFF2-40B4-BE49-F238E27FC236}">
                <a16:creationId xmlns:a16="http://schemas.microsoft.com/office/drawing/2014/main" id="{A422131D-B698-4F50-AB7D-7EE512541E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21031957">
            <a:off x="8085734" y="4699155"/>
            <a:ext cx="2806933" cy="5810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Amélie Sorbon</a:t>
            </a:r>
          </a:p>
        </p:txBody>
      </p:sp>
      <p:sp>
        <p:nvSpPr>
          <p:cNvPr id="8" name="Rectangle 7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711E5596-216E-4A3A-998A-D98863129DF8}"/>
              </a:ext>
            </a:extLst>
          </p:cNvPr>
          <p:cNvSpPr/>
          <p:nvPr userDrawn="1"/>
        </p:nvSpPr>
        <p:spPr>
          <a:xfrm>
            <a:off x="912148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  <p:sp>
        <p:nvSpPr>
          <p:cNvPr id="11" name="Espace réservé du texte 2" descr="Zone de texte pour le nom de l'établissement ou de la structure.">
            <a:extLst>
              <a:ext uri="{FF2B5EF4-FFF2-40B4-BE49-F238E27FC236}">
                <a16:creationId xmlns:a16="http://schemas.microsoft.com/office/drawing/2014/main" id="{E10DC428-DB7E-4DAB-983E-EE30E276DC2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29849" y="6011452"/>
            <a:ext cx="9726020" cy="56613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40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Établissement : Université des Petits Bonheurs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358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ributeur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21" descr="Zone pour ajouter les prénom et nom du  premier contributeur. Par défaut, il est écrit Jean LeNain.">
            <a:extLst>
              <a:ext uri="{FF2B5EF4-FFF2-40B4-BE49-F238E27FC236}">
                <a16:creationId xmlns:a16="http://schemas.microsoft.com/office/drawing/2014/main" id="{AD1DD352-F5D7-4EF6-BAB3-780B495363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21071184">
            <a:off x="1724420" y="4907729"/>
            <a:ext cx="2422370" cy="54927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Jean </a:t>
            </a:r>
            <a:r>
              <a:rPr lang="fr-FR" dirty="0" err="1"/>
              <a:t>LeNain</a:t>
            </a:r>
            <a:endParaRPr lang="fr-FR" dirty="0"/>
          </a:p>
        </p:txBody>
      </p:sp>
      <p:sp>
        <p:nvSpPr>
          <p:cNvPr id="23" name="Espace réservé du texte 21" descr="Zone pour ajouter les prénom et nom du  second contributeur. Par défaut, il est écrit Amélie Sorbon.">
            <a:extLst>
              <a:ext uri="{FF2B5EF4-FFF2-40B4-BE49-F238E27FC236}">
                <a16:creationId xmlns:a16="http://schemas.microsoft.com/office/drawing/2014/main" id="{65BB3C05-4093-4B3E-8D70-129AF3783A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78505">
            <a:off x="4781826" y="4907728"/>
            <a:ext cx="2800827" cy="54927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Amélie Sorbon</a:t>
            </a:r>
          </a:p>
        </p:txBody>
      </p:sp>
      <p:sp>
        <p:nvSpPr>
          <p:cNvPr id="24" name="Espace réservé du texte 21" descr="Zone pour ajouter les prénom et nom du  troisième contributeur. Par défaut, il est écrit Nino Diné.">
            <a:extLst>
              <a:ext uri="{FF2B5EF4-FFF2-40B4-BE49-F238E27FC236}">
                <a16:creationId xmlns:a16="http://schemas.microsoft.com/office/drawing/2014/main" id="{B0EE97FC-48F7-4CE6-BAFA-094FDA5832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437257">
            <a:off x="8365483" y="4907728"/>
            <a:ext cx="2422370" cy="54927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Nino Diné</a:t>
            </a:r>
          </a:p>
        </p:txBody>
      </p:sp>
      <p:sp>
        <p:nvSpPr>
          <p:cNvPr id="11" name="ZoneTexte 10" descr="Diapositive casting : diapositive de présentation des trois contributeurs.">
            <a:extLst>
              <a:ext uri="{FF2B5EF4-FFF2-40B4-BE49-F238E27FC236}">
                <a16:creationId xmlns:a16="http://schemas.microsoft.com/office/drawing/2014/main" id="{965A2B80-F2C7-4580-81F0-5CCB30E2993E}"/>
              </a:ext>
            </a:extLst>
          </p:cNvPr>
          <p:cNvSpPr txBox="1"/>
          <p:nvPr userDrawn="1"/>
        </p:nvSpPr>
        <p:spPr>
          <a:xfrm>
            <a:off x="4514849" y="427769"/>
            <a:ext cx="316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Verdana" panose="020B0604030504040204" pitchFamily="34" charset="0"/>
                <a:ea typeface="Verdana" panose="020B0604030504040204" pitchFamily="34" charset="0"/>
              </a:rPr>
              <a:t>Casting</a:t>
            </a:r>
          </a:p>
        </p:txBody>
      </p:sp>
      <p:sp>
        <p:nvSpPr>
          <p:cNvPr id="13" name="Espace réservé pour une image  7" descr="Zone pour ajouter une photo du contributeur. Par défaut, il y a la photo du main du MM25">
            <a:extLst>
              <a:ext uri="{FF2B5EF4-FFF2-40B4-BE49-F238E27FC236}">
                <a16:creationId xmlns:a16="http://schemas.microsoft.com/office/drawing/2014/main" id="{E7B31B48-341F-4FE1-A9CC-F13366EF61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039998">
            <a:off x="1525054" y="2218559"/>
            <a:ext cx="2178670" cy="2122002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Cliquez sur l’icône pour ajouter votre photo</a:t>
            </a:r>
          </a:p>
        </p:txBody>
      </p:sp>
      <p:sp>
        <p:nvSpPr>
          <p:cNvPr id="14" name="Espace réservé pour une image  7" descr="Zone pour ajouter une photo du contributeur. Par défaut, il y a la photo du main du MM25">
            <a:extLst>
              <a:ext uri="{FF2B5EF4-FFF2-40B4-BE49-F238E27FC236}">
                <a16:creationId xmlns:a16="http://schemas.microsoft.com/office/drawing/2014/main" id="{86B39B07-F58B-4BED-B794-3F4D289AFFC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185126">
            <a:off x="5168159" y="2174311"/>
            <a:ext cx="2178670" cy="2122002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Cliquez sur l’icône pour ajouter votre photo</a:t>
            </a:r>
          </a:p>
        </p:txBody>
      </p:sp>
      <p:sp>
        <p:nvSpPr>
          <p:cNvPr id="15" name="Espace réservé pour une image  7" descr="Zone pour ajouter une photo du contributeur. Par défaut, il y a la photo du main du MM25">
            <a:extLst>
              <a:ext uri="{FF2B5EF4-FFF2-40B4-BE49-F238E27FC236}">
                <a16:creationId xmlns:a16="http://schemas.microsoft.com/office/drawing/2014/main" id="{A03846E1-625A-47F7-AA3A-DD0EF09EEEB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517250">
            <a:off x="8762067" y="2197527"/>
            <a:ext cx="2178670" cy="2122002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Cliquez sur l’icône pour ajouter votre photo</a:t>
            </a:r>
          </a:p>
        </p:txBody>
      </p:sp>
      <p:sp>
        <p:nvSpPr>
          <p:cNvPr id="10" name="Rectangle 9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912CA9E2-8E54-4E35-AB9B-A5F790E8A8DA}"/>
              </a:ext>
            </a:extLst>
          </p:cNvPr>
          <p:cNvSpPr/>
          <p:nvPr userDrawn="1"/>
        </p:nvSpPr>
        <p:spPr>
          <a:xfrm>
            <a:off x="912148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  <p:sp>
        <p:nvSpPr>
          <p:cNvPr id="16" name="Espace réservé du texte 2" descr="Zone de texte pour le nom de l'établissement ou de la structure.">
            <a:extLst>
              <a:ext uri="{FF2B5EF4-FFF2-40B4-BE49-F238E27FC236}">
                <a16:creationId xmlns:a16="http://schemas.microsoft.com/office/drawing/2014/main" id="{10EC8552-407D-420A-82EE-02EBC8CA091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29849" y="6011452"/>
            <a:ext cx="9726020" cy="56613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40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Établissement : Université des Petits Bonheurs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6839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ributeurs_bi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ar défaut, il y a la photo du main du MM25 pour le contributeur qui ne souhaite pas ajouter une photo.">
            <a:extLst>
              <a:ext uri="{FF2B5EF4-FFF2-40B4-BE49-F238E27FC236}">
                <a16:creationId xmlns:a16="http://schemas.microsoft.com/office/drawing/2014/main" id="{BA4E44B3-1B71-4452-A002-6DCB90CE2F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6817">
            <a:off x="1518650" y="2178194"/>
            <a:ext cx="2179542" cy="2179542"/>
          </a:xfrm>
          <a:prstGeom prst="rect">
            <a:avLst/>
          </a:prstGeom>
        </p:spPr>
      </p:pic>
      <p:pic>
        <p:nvPicPr>
          <p:cNvPr id="14" name="Image 13" descr="Par défaut, il y a la photo du main du MM25 pour le contributeur qui ne souhaite pas ajouter une photo.">
            <a:extLst>
              <a:ext uri="{FF2B5EF4-FFF2-40B4-BE49-F238E27FC236}">
                <a16:creationId xmlns:a16="http://schemas.microsoft.com/office/drawing/2014/main" id="{37AC7958-37B8-4759-BC94-8A0F94C65C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0610">
            <a:off x="8749997" y="2170767"/>
            <a:ext cx="2188728" cy="2188728"/>
          </a:xfrm>
          <a:prstGeom prst="rect">
            <a:avLst/>
          </a:prstGeom>
        </p:spPr>
      </p:pic>
      <p:pic>
        <p:nvPicPr>
          <p:cNvPr id="16" name="Image 15" descr="Par défaut, il y a la photo du main du MM25 pour le contributeur qui ne souhaite pas ajouter une photo.">
            <a:extLst>
              <a:ext uri="{FF2B5EF4-FFF2-40B4-BE49-F238E27FC236}">
                <a16:creationId xmlns:a16="http://schemas.microsoft.com/office/drawing/2014/main" id="{D1F2A970-907E-4159-A96F-C1EF95348A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442">
            <a:off x="5147035" y="2132143"/>
            <a:ext cx="2212838" cy="2212838"/>
          </a:xfrm>
          <a:prstGeom prst="rect">
            <a:avLst/>
          </a:prstGeom>
        </p:spPr>
      </p:pic>
      <p:sp>
        <p:nvSpPr>
          <p:cNvPr id="13" name="Espace réservé du texte 21" descr="Zone pour ajouter les prénom et nom du  premier contributeur. Par défaut, il est écrit Jean LeNain.">
            <a:extLst>
              <a:ext uri="{FF2B5EF4-FFF2-40B4-BE49-F238E27FC236}">
                <a16:creationId xmlns:a16="http://schemas.microsoft.com/office/drawing/2014/main" id="{6ECE2387-3E50-4ADB-B807-40BE7DCEB8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21071184">
            <a:off x="1724420" y="4907729"/>
            <a:ext cx="2422370" cy="54927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Jean </a:t>
            </a:r>
            <a:r>
              <a:rPr lang="fr-FR" dirty="0" err="1"/>
              <a:t>LeNain</a:t>
            </a:r>
            <a:endParaRPr lang="fr-FR" dirty="0"/>
          </a:p>
        </p:txBody>
      </p:sp>
      <p:sp>
        <p:nvSpPr>
          <p:cNvPr id="17" name="Espace réservé du texte 21" descr="Zone pour ajouter les prénom et nom du  troisième contributeur. Par défaut, il est écrit Nino Diné.">
            <a:extLst>
              <a:ext uri="{FF2B5EF4-FFF2-40B4-BE49-F238E27FC236}">
                <a16:creationId xmlns:a16="http://schemas.microsoft.com/office/drawing/2014/main" id="{EA4D56EB-BBD7-4CCB-9C50-D051484410A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437257">
            <a:off x="8365483" y="4907728"/>
            <a:ext cx="2422370" cy="54927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Nino Diné</a:t>
            </a:r>
          </a:p>
        </p:txBody>
      </p:sp>
      <p:sp>
        <p:nvSpPr>
          <p:cNvPr id="19" name="ZoneTexte 18" descr="Diapositive casting : diapositive de présentation des trois contributeurs.">
            <a:extLst>
              <a:ext uri="{FF2B5EF4-FFF2-40B4-BE49-F238E27FC236}">
                <a16:creationId xmlns:a16="http://schemas.microsoft.com/office/drawing/2014/main" id="{CEAC2ED6-181B-4FB1-AE6A-DE55BF9835DD}"/>
              </a:ext>
            </a:extLst>
          </p:cNvPr>
          <p:cNvSpPr txBox="1"/>
          <p:nvPr userDrawn="1"/>
        </p:nvSpPr>
        <p:spPr>
          <a:xfrm>
            <a:off x="4514849" y="427769"/>
            <a:ext cx="316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Verdana" panose="020B0604030504040204" pitchFamily="34" charset="0"/>
                <a:ea typeface="Verdana" panose="020B0604030504040204" pitchFamily="34" charset="0"/>
              </a:rPr>
              <a:t>Casting</a:t>
            </a:r>
          </a:p>
        </p:txBody>
      </p:sp>
      <p:sp>
        <p:nvSpPr>
          <p:cNvPr id="11" name="Espace réservé du texte 21" descr="Zone pour ajouter les prénom et nom du  second contributeur. Par défaut, il est écrit Amélie Sorbon.">
            <a:extLst>
              <a:ext uri="{FF2B5EF4-FFF2-40B4-BE49-F238E27FC236}">
                <a16:creationId xmlns:a16="http://schemas.microsoft.com/office/drawing/2014/main" id="{00F76D68-D24B-4619-B2DE-91E3C7D00D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78505">
            <a:off x="4781826" y="4907728"/>
            <a:ext cx="2800827" cy="54927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Amélie Sorbon</a:t>
            </a:r>
          </a:p>
        </p:txBody>
      </p:sp>
      <p:sp>
        <p:nvSpPr>
          <p:cNvPr id="10" name="Rectangle 9" descr="Zone de streaming représentée par un rectangle noir. Il ne faut saisir aucun élément dans cette zone.">
            <a:extLst>
              <a:ext uri="{FF2B5EF4-FFF2-40B4-BE49-F238E27FC236}">
                <a16:creationId xmlns:a16="http://schemas.microsoft.com/office/drawing/2014/main" id="{0F639603-1319-4468-85CB-4757F9FAEC93}"/>
              </a:ext>
            </a:extLst>
          </p:cNvPr>
          <p:cNvSpPr/>
          <p:nvPr userDrawn="1"/>
        </p:nvSpPr>
        <p:spPr>
          <a:xfrm>
            <a:off x="9121486" y="5148261"/>
            <a:ext cx="3089564" cy="17097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Zone de streaming</a:t>
            </a:r>
          </a:p>
        </p:txBody>
      </p:sp>
      <p:sp>
        <p:nvSpPr>
          <p:cNvPr id="15" name="Espace réservé du texte 2" descr="Zone de texte pour le nom de l'établissement ou de la structure.">
            <a:extLst>
              <a:ext uri="{FF2B5EF4-FFF2-40B4-BE49-F238E27FC236}">
                <a16:creationId xmlns:a16="http://schemas.microsoft.com/office/drawing/2014/main" id="{0635CABC-B40B-40DD-96CD-226DDD12AF7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29849" y="6011452"/>
            <a:ext cx="9726020" cy="56613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40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Établissement : Université des Petits Bonheurs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512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FFEFD65-DC15-4763-8A1D-AD0CAEEE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6FE8D1-5A44-4FF5-B8BF-1D19EE314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D6A87A-F186-4C0D-ABD2-DC320575A3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BBF1C6-0834-4A27-9B81-F41CED284E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FE48A6-56AA-4969-AEF4-6321B4FCF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B2B0F-4331-4122-A959-AFC9D043544F}" type="slidenum">
              <a:rPr lang="fr-FR" smtClean="0"/>
              <a:t>‹N°›</a:t>
            </a:fld>
            <a:endParaRPr lang="fr-FR"/>
          </a:p>
        </p:txBody>
      </p:sp>
    </p:spTree>
    <p:custDataLst>
      <p:tags r:id="rId31"/>
    </p:custDataLst>
    <p:extLst>
      <p:ext uri="{BB962C8B-B14F-4D97-AF65-F5344CB8AC3E}">
        <p14:creationId xmlns:p14="http://schemas.microsoft.com/office/powerpoint/2010/main" val="290571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49" r:id="rId2"/>
    <p:sldLayoutId id="2147483673" r:id="rId3"/>
    <p:sldLayoutId id="2147483663" r:id="rId4"/>
    <p:sldLayoutId id="2147483671" r:id="rId5"/>
    <p:sldLayoutId id="2147483662" r:id="rId6"/>
    <p:sldLayoutId id="2147483670" r:id="rId7"/>
    <p:sldLayoutId id="2147483661" r:id="rId8"/>
    <p:sldLayoutId id="2147483669" r:id="rId9"/>
    <p:sldLayoutId id="2147483672" r:id="rId10"/>
    <p:sldLayoutId id="2147483690" r:id="rId11"/>
    <p:sldLayoutId id="2147483681" r:id="rId12"/>
    <p:sldLayoutId id="2147483682" r:id="rId13"/>
    <p:sldLayoutId id="2147483660" r:id="rId14"/>
    <p:sldLayoutId id="2147483650" r:id="rId15"/>
    <p:sldLayoutId id="2147483683" r:id="rId16"/>
    <p:sldLayoutId id="2147483684" r:id="rId17"/>
    <p:sldLayoutId id="2147483686" r:id="rId18"/>
    <p:sldLayoutId id="2147483691" r:id="rId19"/>
    <p:sldLayoutId id="2147483688" r:id="rId20"/>
    <p:sldLayoutId id="2147483692" r:id="rId21"/>
    <p:sldLayoutId id="2147483693" r:id="rId22"/>
    <p:sldLayoutId id="2147483694" r:id="rId23"/>
    <p:sldLayoutId id="2147483678" r:id="rId24"/>
    <p:sldLayoutId id="2147483695" r:id="rId25"/>
    <p:sldLayoutId id="2147483665" r:id="rId26"/>
    <p:sldLayoutId id="2147483666" r:id="rId27"/>
    <p:sldLayoutId id="2147483697" r:id="rId28"/>
    <p:sldLayoutId id="2147483679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esana.numerique.gouv.fr/public/information/consulterAccessUrl?cle_url=1417417861B21XN1tXUGxSPwhuBGoGJgY4WmcLKglgB2wAPVAxCzMFN1dgB2wHZ1FmBjICNg==" TargetMode="External"/><Relationship Id="rId7" Type="http://schemas.openxmlformats.org/officeDocument/2006/relationships/hyperlink" Target="https://resana.numerique.gouv.fr/public/information/consulterAccessUrl?cle_url=1184113525VDgFYwUNUzgMMAAwA29Xc1wwADIDIlVsAG8KbwFpWWZXZlJoAmNZb1I5VzdXZQ==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resana.numerique.gouv.fr/public/information/consulterAccessUrl?cle_url=334346057AGwCZAcPVzxWagQ0Am4BJV0xVGZScwE4UD8AZQNrXmFQYQQ+B2ZRZlc8BWFTZw==" TargetMode="External"/><Relationship Id="rId5" Type="http://schemas.openxmlformats.org/officeDocument/2006/relationships/hyperlink" Target="https://resana.numerique.gouv.fr/public/information/consulterAccessUrl?cle_url=249570563UzlVNVpWUGxWO1M1CmRUdAc5DzIFJAJrUDsAPVU0DzdUZg84AWpQMFNjVWMLMw==" TargetMode="External"/><Relationship Id="rId4" Type="http://schemas.openxmlformats.org/officeDocument/2006/relationships/hyperlink" Target="https://resana.numerique.gouv.fr/public/information/consulterAccessUrl?cle_url=2013277238Am5WMAYOAGsNMQQ0AGwCJlY6AzFRcAM6CmUHYgJqDTIOP1FrB2YAMwNkUjMENA==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34.xml"/><Relationship Id="rId6" Type="http://schemas.openxmlformats.org/officeDocument/2006/relationships/hyperlink" Target="mailto:endjy.guerchet@u-bordeaux.fr" TargetMode="External"/><Relationship Id="rId5" Type="http://schemas.openxmlformats.org/officeDocument/2006/relationships/hyperlink" Target="mailto:melanie.veyret@education.gouv.fr" TargetMode="External"/><Relationship Id="rId4" Type="http://schemas.openxmlformats.org/officeDocument/2006/relationships/hyperlink" Target="mailto:judith.joseph@finances.gouv.f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9D849F-400A-4B00-9882-C67F506FE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fr-FR" sz="4400" dirty="0"/>
              <a:t>La recette du kit de démarrage accessibilité</a:t>
            </a:r>
            <a:br>
              <a:rPr lang="fr-FR" sz="4400" dirty="0"/>
            </a:br>
            <a:r>
              <a:rPr lang="fr-FR" sz="4400" dirty="0"/>
              <a:t>6 ingrédients essentiels pour vos formations inclusives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7711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2D6836-6497-46CE-F893-A65509762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8" y="-15785"/>
            <a:ext cx="9719738" cy="778933"/>
          </a:xfrm>
        </p:spPr>
        <p:txBody>
          <a:bodyPr/>
          <a:lstStyle/>
          <a:p>
            <a:r>
              <a:rPr lang="fr-FR" sz="2800" dirty="0">
                <a:solidFill>
                  <a:schemeClr val="bg1"/>
                </a:solidFill>
              </a:rPr>
              <a:t>Les règles </a:t>
            </a:r>
            <a:r>
              <a:rPr lang="fr-FR" sz="3200" dirty="0">
                <a:solidFill>
                  <a:schemeClr val="bg1"/>
                </a:solidFill>
              </a:rPr>
              <a:t>d'or</a:t>
            </a:r>
            <a:r>
              <a:rPr lang="fr-FR" sz="2800" dirty="0">
                <a:solidFill>
                  <a:schemeClr val="bg1"/>
                </a:solidFill>
              </a:rPr>
              <a:t> du "chef accessible"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20F32C-83EA-428F-DEF9-F21479C3515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0" y="763148"/>
            <a:ext cx="12280605" cy="5123302"/>
          </a:xfrm>
        </p:spPr>
        <p:txBody>
          <a:bodyPr>
            <a:noAutofit/>
          </a:bodyPr>
          <a:lstStyle/>
          <a:p>
            <a:r>
              <a:rPr lang="fr-FR" sz="2200" dirty="0"/>
              <a:t>🍽 La règle des 5 sens : votre formation doit permettre tous les modes d'apprentissage.</a:t>
            </a:r>
          </a:p>
          <a:p>
            <a:r>
              <a:rPr lang="fr-FR" sz="2200" dirty="0"/>
              <a:t>🧂 L'art de l'assaisonnement : dosez théorie/pratique, individuel/collectif, synchrone/asynchrone.</a:t>
            </a:r>
          </a:p>
          <a:p>
            <a:r>
              <a:rPr lang="fr-FR" sz="2200" dirty="0"/>
              <a:t>⏰ La patience du cuisinier : permettez aux apprenants d’aller à leur rythme.</a:t>
            </a:r>
          </a:p>
          <a:p>
            <a:r>
              <a:rPr lang="fr-FR" sz="2200" dirty="0"/>
              <a:t>🌍 L'adaptation au terroir: adaptez-vous aux spécificités de votre public</a:t>
            </a:r>
          </a:p>
          <a:p>
            <a:r>
              <a:rPr lang="fr-FR" sz="2200" dirty="0"/>
              <a:t>💡 Contrôlé qualité: vérifier et modifier les contenus au fur à à mesure que la sauce prend.</a:t>
            </a:r>
          </a:p>
        </p:txBody>
      </p:sp>
    </p:spTree>
    <p:extLst>
      <p:ext uri="{BB962C8B-B14F-4D97-AF65-F5344CB8AC3E}">
        <p14:creationId xmlns:p14="http://schemas.microsoft.com/office/powerpoint/2010/main" val="2161179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1AD633-C649-4BAA-B438-CF327AB19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198241" cy="778933"/>
          </a:xfrm>
        </p:spPr>
        <p:txBody>
          <a:bodyPr/>
          <a:lstStyle/>
          <a:p>
            <a:r>
              <a:rPr lang="fr-FR" sz="3200" dirty="0">
                <a:solidFill>
                  <a:schemeClr val="bg1"/>
                </a:solidFill>
              </a:rPr>
              <a:t>Cours de cuisine Mentor</a:t>
            </a:r>
            <a:endParaRPr lang="fr-FR" sz="32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B60197-A5DC-4F16-B2D7-1D440434188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0" y="606057"/>
            <a:ext cx="12192000" cy="5964864"/>
          </a:xfrm>
        </p:spPr>
        <p:txBody>
          <a:bodyPr>
            <a:normAutofit/>
          </a:bodyPr>
          <a:lstStyle/>
          <a:p>
            <a:pPr algn="ctr"/>
            <a:r>
              <a:rPr lang="fr-FR" b="0" i="0" dirty="0">
                <a:solidFill>
                  <a:srgbClr val="000000"/>
                </a:solidFill>
                <a:effectLst/>
                <a:latin typeface="segoe ui emoji" panose="020B0502040204020203" pitchFamily="34" charset="0"/>
              </a:rPr>
              <a:t>📄</a:t>
            </a:r>
            <a:r>
              <a:rPr lang="fr-FR" b="0" i="0" dirty="0">
                <a:solidFill>
                  <a:srgbClr val="000000"/>
                </a:solidFill>
                <a:effectLst/>
                <a:latin typeface="Helvetica Neue"/>
              </a:rPr>
              <a:t> Une </a:t>
            </a:r>
            <a:r>
              <a:rPr lang="fr-FR" b="1" i="0" u="none" strike="noStrike" dirty="0">
                <a:solidFill>
                  <a:srgbClr val="51862F"/>
                </a:solidFill>
                <a:effectLst/>
                <a:latin typeface="Helvetica Neue"/>
                <a:hlinkClick r:id="rId3"/>
              </a:rPr>
              <a:t>note de cadrage</a:t>
            </a:r>
            <a:r>
              <a:rPr lang="fr-FR" b="0" i="0" dirty="0">
                <a:solidFill>
                  <a:srgbClr val="000000"/>
                </a:solidFill>
                <a:effectLst/>
                <a:latin typeface="Helvetica Neue"/>
              </a:rPr>
              <a:t>  démarrage du projet ;</a:t>
            </a:r>
          </a:p>
          <a:p>
            <a:pPr algn="ctr"/>
            <a:r>
              <a:rPr lang="fr-FR" b="0" i="0" dirty="0">
                <a:solidFill>
                  <a:srgbClr val="000000"/>
                </a:solidFill>
                <a:effectLst/>
                <a:latin typeface="segoe ui emoji" panose="020B0502040204020203" pitchFamily="34" charset="0"/>
              </a:rPr>
              <a:t>🔍</a:t>
            </a:r>
            <a:r>
              <a:rPr lang="fr-FR" b="0" i="0" dirty="0">
                <a:solidFill>
                  <a:srgbClr val="000000"/>
                </a:solidFill>
                <a:effectLst/>
                <a:latin typeface="Helvetica Neue"/>
              </a:rPr>
              <a:t> Une</a:t>
            </a:r>
            <a:r>
              <a:rPr lang="fr-FR" b="0" i="0" u="none" strike="noStrike" dirty="0">
                <a:solidFill>
                  <a:srgbClr val="51862F"/>
                </a:solidFill>
                <a:effectLst/>
                <a:latin typeface="Helvetica Neue"/>
                <a:hlinkClick r:id="rId4"/>
              </a:rPr>
              <a:t> </a:t>
            </a:r>
            <a:r>
              <a:rPr lang="fr-FR" b="1" i="0" u="none" strike="noStrike" dirty="0">
                <a:solidFill>
                  <a:srgbClr val="51862F"/>
                </a:solidFill>
                <a:effectLst/>
                <a:latin typeface="Helvetica Neue"/>
                <a:hlinkClick r:id="rId4"/>
              </a:rPr>
              <a:t>fiche de conseils accessibilité</a:t>
            </a:r>
            <a:r>
              <a:rPr lang="fr-FR" b="1" i="0" dirty="0">
                <a:solidFill>
                  <a:srgbClr val="000000"/>
                </a:solidFill>
                <a:effectLst/>
                <a:latin typeface="Helvetica Neue"/>
              </a:rPr>
              <a:t>,</a:t>
            </a:r>
            <a:r>
              <a:rPr lang="fr-FR" b="0" i="0" dirty="0">
                <a:solidFill>
                  <a:srgbClr val="000000"/>
                </a:solidFill>
                <a:effectLst/>
                <a:latin typeface="Helvetica Neue"/>
              </a:rPr>
              <a:t> pour mieux prendre en compte le handicap tout au long du projet ;</a:t>
            </a:r>
          </a:p>
          <a:p>
            <a:pPr algn="ctr"/>
            <a:r>
              <a:rPr lang="fr-FR" b="0" i="0" dirty="0">
                <a:solidFill>
                  <a:srgbClr val="000000"/>
                </a:solidFill>
                <a:effectLst/>
                <a:latin typeface="segoe ui emoji" panose="020B0502040204020203" pitchFamily="34" charset="0"/>
              </a:rPr>
              <a:t>📘</a:t>
            </a:r>
            <a:r>
              <a:rPr lang="fr-FR" b="0" i="0" dirty="0">
                <a:solidFill>
                  <a:srgbClr val="000000"/>
                </a:solidFill>
                <a:effectLst/>
                <a:latin typeface="Helvetica Neue"/>
              </a:rPr>
              <a:t> Un </a:t>
            </a:r>
            <a:r>
              <a:rPr lang="fr-FR" b="1" i="0" u="none" strike="noStrike" dirty="0">
                <a:solidFill>
                  <a:srgbClr val="51862F"/>
                </a:solidFill>
                <a:effectLst/>
                <a:latin typeface="Helvetica Neue"/>
                <a:hlinkClick r:id="rId5"/>
              </a:rPr>
              <a:t>guide de référence pédagogique</a:t>
            </a:r>
            <a:r>
              <a:rPr lang="fr-FR" b="0" i="0" dirty="0">
                <a:solidFill>
                  <a:srgbClr val="000000"/>
                </a:solidFill>
                <a:effectLst/>
                <a:latin typeface="Helvetica Neue"/>
              </a:rPr>
              <a:t> pour intégrer l’accessibilité au cœur de la scénarisation pédagogique ;</a:t>
            </a:r>
          </a:p>
          <a:p>
            <a:pPr algn="ctr"/>
            <a:r>
              <a:rPr lang="fr-FR" b="0" i="0" dirty="0">
                <a:solidFill>
                  <a:srgbClr val="000000"/>
                </a:solidFill>
                <a:effectLst/>
                <a:latin typeface="segoe ui emoji" panose="020B0502040204020203" pitchFamily="34" charset="0"/>
              </a:rPr>
              <a:t>🛠️</a:t>
            </a:r>
            <a:r>
              <a:rPr lang="fr-FR" b="0" i="0" dirty="0">
                <a:solidFill>
                  <a:srgbClr val="000000"/>
                </a:solidFill>
                <a:effectLst/>
                <a:latin typeface="Helvetica Neue"/>
              </a:rPr>
              <a:t> Un </a:t>
            </a:r>
            <a:r>
              <a:rPr lang="fr-FR" b="1" i="0" u="none" strike="noStrike" dirty="0">
                <a:solidFill>
                  <a:srgbClr val="51862F"/>
                </a:solidFill>
                <a:effectLst/>
                <a:latin typeface="Helvetica Neue"/>
                <a:hlinkClick r:id="rId6"/>
              </a:rPr>
              <a:t>guide de conception et d’intégration</a:t>
            </a:r>
            <a:r>
              <a:rPr lang="fr-FR" b="0" i="0" dirty="0">
                <a:solidFill>
                  <a:srgbClr val="000000"/>
                </a:solidFill>
                <a:effectLst/>
                <a:latin typeface="Helvetica Neue"/>
              </a:rPr>
              <a:t>, fiches pratiques Mentor basé sur Moodle (accessibilité des médias, documents, et activités pédagogiques) ;</a:t>
            </a:r>
          </a:p>
          <a:p>
            <a:pPr algn="ctr"/>
            <a:r>
              <a:rPr lang="fr-FR" b="1" i="0" dirty="0">
                <a:solidFill>
                  <a:srgbClr val="000000"/>
                </a:solidFill>
                <a:effectLst/>
                <a:latin typeface="segoe ui emoji" panose="020B0502040204020203" pitchFamily="34" charset="0"/>
              </a:rPr>
              <a:t>📈</a:t>
            </a:r>
            <a:r>
              <a:rPr lang="fr-FR" b="1" i="0" dirty="0">
                <a:solidFill>
                  <a:srgbClr val="000000"/>
                </a:solidFill>
                <a:effectLst/>
                <a:latin typeface="Helvetica Neue"/>
              </a:rPr>
              <a:t> Un </a:t>
            </a:r>
            <a:r>
              <a:rPr lang="fr-FR" b="1" i="0" u="none" strike="noStrike" dirty="0">
                <a:solidFill>
                  <a:srgbClr val="51862F"/>
                </a:solidFill>
                <a:effectLst/>
                <a:latin typeface="Helvetica Neue"/>
                <a:hlinkClick r:id="rId7"/>
              </a:rPr>
              <a:t>outil d’auto-évaluation</a:t>
            </a:r>
            <a:r>
              <a:rPr lang="fr-FR" b="0" i="0" dirty="0">
                <a:solidFill>
                  <a:srgbClr val="000000"/>
                </a:solidFill>
                <a:effectLst/>
                <a:latin typeface="Helvetica Neue"/>
              </a:rPr>
              <a:t> pour permettre à l’équipe projet de valider tout au long du projet certains critères d’accessibilité des formations en ligne.</a:t>
            </a:r>
          </a:p>
        </p:txBody>
      </p:sp>
    </p:spTree>
    <p:extLst>
      <p:ext uri="{BB962C8B-B14F-4D97-AF65-F5344CB8AC3E}">
        <p14:creationId xmlns:p14="http://schemas.microsoft.com/office/powerpoint/2010/main" val="3783323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0004FE-498D-41FE-98DE-41053EDF9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questions ? Des remarques 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B2EB3DF-98A6-40CD-A3C9-6D3C571EAD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6641" y="1474145"/>
            <a:ext cx="10789294" cy="1584030"/>
          </a:xfrm>
        </p:spPr>
        <p:txBody>
          <a:bodyPr>
            <a:normAutofit/>
          </a:bodyPr>
          <a:lstStyle/>
          <a:p>
            <a:r>
              <a:rPr lang="fr-FR" dirty="0"/>
              <a:t>Nos trois chefs sont à votre disposition pour parfaire vos recettes !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F3A36FC-7EBA-4A7A-B817-49D279F6C8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6131" y="3058175"/>
            <a:ext cx="9719738" cy="1503426"/>
          </a:xfrm>
        </p:spPr>
        <p:txBody>
          <a:bodyPr>
            <a:noAutofit/>
          </a:bodyPr>
          <a:lstStyle/>
          <a:p>
            <a:r>
              <a:rPr lang="fr-FR" sz="2200" dirty="0"/>
              <a:t>Judith Joseph: </a:t>
            </a:r>
            <a:r>
              <a:rPr lang="fr-FR" sz="2200" u="none" strike="noStrike" spc="-10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Segoe UI" panose="020B0502040204020203" pitchFamily="34" charset="0"/>
                <a:hlinkClick r:id="rId4"/>
              </a:rPr>
              <a:t>j</a:t>
            </a:r>
            <a:r>
              <a:rPr lang="fr-FR" sz="2200" u="sng" spc="-10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Segoe UI" panose="020B0502040204020203" pitchFamily="34" charset="0"/>
                <a:hlinkClick r:id="rId4"/>
              </a:rPr>
              <a:t>udith</a:t>
            </a:r>
            <a:r>
              <a:rPr lang="fr-FR" sz="2200" u="none" strike="noStrike" spc="-10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Segoe UI" panose="020B0502040204020203" pitchFamily="34" charset="0"/>
                <a:hlinkClick r:id="rId4"/>
              </a:rPr>
              <a:t>.j</a:t>
            </a:r>
            <a:r>
              <a:rPr lang="fr-FR" sz="2200" u="sng" spc="-10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Segoe UI" panose="020B0502040204020203" pitchFamily="34" charset="0"/>
                <a:hlinkClick r:id="rId4"/>
              </a:rPr>
              <a:t>oseph@finances.gouv.fr</a:t>
            </a:r>
            <a:endParaRPr lang="fr-FR" sz="2200" dirty="0"/>
          </a:p>
          <a:p>
            <a:r>
              <a:rPr lang="fr-FR" sz="2200" dirty="0"/>
              <a:t>Mélanie </a:t>
            </a:r>
            <a:r>
              <a:rPr lang="fr-FR" sz="2200" dirty="0" err="1"/>
              <a:t>VEYRET</a:t>
            </a:r>
            <a:r>
              <a:rPr lang="fr-FR" sz="2200" dirty="0"/>
              <a:t> : </a:t>
            </a:r>
            <a:r>
              <a:rPr lang="fr-FR" sz="2200" dirty="0">
                <a:hlinkClick r:id="rId5"/>
              </a:rPr>
              <a:t>melanie.veyret@education.gouv.fr</a:t>
            </a:r>
            <a:r>
              <a:rPr lang="fr-FR" sz="2200" dirty="0"/>
              <a:t> </a:t>
            </a:r>
          </a:p>
          <a:p>
            <a:r>
              <a:rPr lang="fr-FR" sz="2200" dirty="0"/>
              <a:t>Endjy GUERCHET : </a:t>
            </a:r>
            <a:r>
              <a:rPr lang="fr-FR" sz="2200" dirty="0">
                <a:hlinkClick r:id="rId6"/>
              </a:rPr>
              <a:t>endjy.guerchet@u-bordeaux.fr</a:t>
            </a:r>
            <a:r>
              <a:rPr lang="fr-FR" sz="2200" dirty="0"/>
              <a:t> </a:t>
            </a:r>
          </a:p>
          <a:p>
            <a:endParaRPr lang="fr-FR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2700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9CF8417E-363F-5F58-E89E-ED95550751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Casting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E49A09B-192F-431F-351A-70539DA405C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21071184">
            <a:off x="1402462" y="5506096"/>
            <a:ext cx="3246036" cy="564298"/>
          </a:xfrm>
        </p:spPr>
        <p:txBody>
          <a:bodyPr>
            <a:noAutofit/>
          </a:bodyPr>
          <a:lstStyle/>
          <a:p>
            <a:pPr>
              <a:lnSpc>
                <a:spcPts val="1200"/>
              </a:lnSpc>
            </a:pPr>
            <a:r>
              <a:rPr lang="fr-FR" sz="1400" b="1" dirty="0"/>
              <a:t>Mélanie </a:t>
            </a:r>
            <a:r>
              <a:rPr lang="fr-FR" sz="1400" b="1" dirty="0" err="1"/>
              <a:t>VEYRET</a:t>
            </a:r>
            <a:br>
              <a:rPr lang="fr-FR" sz="1400" b="1" dirty="0"/>
            </a:br>
            <a:endParaRPr lang="fr-FR" sz="1400" b="1" dirty="0"/>
          </a:p>
          <a:p>
            <a:pPr>
              <a:lnSpc>
                <a:spcPts val="1200"/>
              </a:lnSpc>
            </a:pPr>
            <a:r>
              <a:rPr lang="fr-FR" sz="1400" b="1" i="0" dirty="0">
                <a:effectLst/>
              </a:rPr>
              <a:t>Cheffe de projet « Ressources Numériques et inclusion »</a:t>
            </a:r>
          </a:p>
          <a:p>
            <a:pPr>
              <a:lnSpc>
                <a:spcPts val="1200"/>
              </a:lnSpc>
            </a:pPr>
            <a:r>
              <a:rPr lang="fr-FR" sz="1400" b="1" i="0" dirty="0">
                <a:effectLst/>
              </a:rPr>
              <a:t>Ingénieure pédagogique et formatrice aux usages pédagogiques du numérique</a:t>
            </a:r>
          </a:p>
          <a:p>
            <a:endParaRPr lang="fr-FR" sz="1400" b="1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E78885-3DBB-1F9D-6D50-3C3E80915AC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 rot="178505">
            <a:off x="4352346" y="4776179"/>
            <a:ext cx="3487308" cy="1301083"/>
          </a:xfrm>
        </p:spPr>
        <p:txBody>
          <a:bodyPr>
            <a:normAutofit fontScale="55000" lnSpcReduction="20000"/>
          </a:bodyPr>
          <a:lstStyle/>
          <a:p>
            <a:r>
              <a:rPr lang="fr-FR" b="1" dirty="0"/>
              <a:t>Judith Joseph</a:t>
            </a:r>
            <a:br>
              <a:rPr lang="fr-FR" b="1" dirty="0"/>
            </a:br>
            <a:r>
              <a:rPr lang="fr-FR" b="1" dirty="0"/>
              <a:t>Chargée d’ingénierie pédagogique pour la formation en ligne - MENTOR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4440204-7D76-A54E-1D4E-473F03E250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 rot="437257">
            <a:off x="7949182" y="511223"/>
            <a:ext cx="4116982" cy="1493776"/>
          </a:xfrm>
        </p:spPr>
        <p:txBody>
          <a:bodyPr>
            <a:noAutofit/>
          </a:bodyPr>
          <a:lstStyle/>
          <a:p>
            <a:r>
              <a:rPr lang="fr-FR" sz="1400" b="1" dirty="0"/>
              <a:t>Endjy Guerchet</a:t>
            </a:r>
            <a:br>
              <a:rPr lang="fr-FR" sz="1400" b="1" dirty="0"/>
            </a:br>
            <a:r>
              <a:rPr lang="fr-FR" sz="1400" b="1" dirty="0"/>
              <a:t>Référent accessibilité numérique université de Bordeaux</a:t>
            </a:r>
            <a:br>
              <a:rPr lang="fr-FR" sz="1400" b="1" dirty="0"/>
            </a:br>
            <a:r>
              <a:rPr lang="fr-FR" sz="1400" b="1" dirty="0"/>
              <a:t>Co-coordinateur pédagogique DU RAN</a:t>
            </a: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B663F8DA-F6B2-F8D0-D474-65E3A3D8D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rot="21039998">
            <a:off x="1514420" y="2208849"/>
            <a:ext cx="2178670" cy="212200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70A17A37-30CD-9F66-B689-BC91517F4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99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1645A4B-DC5D-67F3-6FD6-A7879A03C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51" y="-65316"/>
            <a:ext cx="9719738" cy="778933"/>
          </a:xfrm>
        </p:spPr>
        <p:txBody>
          <a:bodyPr/>
          <a:lstStyle/>
          <a:p>
            <a:r>
              <a:rPr lang="fr-FR" sz="3600" dirty="0">
                <a:solidFill>
                  <a:schemeClr val="bg1"/>
                </a:solidFill>
              </a:rPr>
              <a:t>Contexte</a:t>
            </a:r>
            <a:r>
              <a:rPr lang="fr-FR" dirty="0">
                <a:solidFill>
                  <a:schemeClr val="bg1"/>
                </a:solidFill>
              </a:rPr>
              <a:t> et enjeux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1C5765C-C002-687D-4737-67865A9C1F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0" y="713617"/>
            <a:ext cx="12301870" cy="529377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effectLst/>
              </a:rPr>
              <a:t>Répondre</a:t>
            </a:r>
            <a:r>
              <a:rPr lang="fr-FR" dirty="0">
                <a:effectLst/>
              </a:rPr>
              <a:t> à la diversité des profils d'apprenants et à leurs besoins, </a:t>
            </a:r>
            <a:r>
              <a:rPr lang="fr-FR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effectLst/>
              </a:rPr>
              <a:t>développer une approche accessible et inclusive dès la conception des parcours de formation et de r</a:t>
            </a:r>
            <a:r>
              <a:rPr lang="fr-FR" dirty="0"/>
              <a:t>épondre à nos obligations légales…</a:t>
            </a:r>
            <a:endParaRPr lang="fr-FR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/>
              <a:t>R</a:t>
            </a:r>
            <a:r>
              <a:rPr lang="fr-FR" b="1" dirty="0">
                <a:effectLst/>
              </a:rPr>
              <a:t>etour d’expérience du Diplôme Universitaire Référents Accessibilité Numérique </a:t>
            </a:r>
            <a:r>
              <a:rPr lang="fr-FR" dirty="0">
                <a:effectLst/>
              </a:rPr>
              <a:t>et du travail de </a:t>
            </a:r>
            <a:r>
              <a:rPr lang="fr-FR" b="1" dirty="0">
                <a:effectLst/>
              </a:rPr>
              <a:t>Mentor </a:t>
            </a:r>
            <a:r>
              <a:rPr lang="fr-FR" dirty="0">
                <a:effectLst/>
              </a:rPr>
              <a:t>qui a réalisé une méthodologie</a:t>
            </a:r>
            <a:endParaRPr lang="fr-FR" b="1" spc="-20" dirty="0">
              <a:effectLst/>
            </a:endParaRPr>
          </a:p>
          <a:p>
            <a:pPr marL="342900" lvl="0" indent="-342900">
              <a:spcBef>
                <a:spcPts val="91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b="1" spc="-20" dirty="0">
                <a:effectLst/>
              </a:rPr>
              <a:t>Au-delà de la conformité technique </a:t>
            </a:r>
            <a:r>
              <a:rPr lang="fr-FR" spc="-20" dirty="0">
                <a:effectLst/>
              </a:rPr>
              <a:t>→ Accessibilit</a:t>
            </a:r>
            <a:r>
              <a:rPr lang="fr-FR" spc="-20" dirty="0">
                <a:effectLst/>
                <a:cs typeface="Verdana" panose="020B0604030504040204" pitchFamily="34" charset="0"/>
              </a:rPr>
              <a:t>é</a:t>
            </a:r>
            <a:r>
              <a:rPr lang="fr-FR" spc="-20" dirty="0">
                <a:effectLst/>
              </a:rPr>
              <a:t> "p</a:t>
            </a:r>
            <a:r>
              <a:rPr lang="fr-FR" spc="-20" dirty="0">
                <a:effectLst/>
                <a:cs typeface="Verdana" panose="020B0604030504040204" pitchFamily="34" charset="0"/>
              </a:rPr>
              <a:t>é</a:t>
            </a:r>
            <a:r>
              <a:rPr lang="fr-FR" spc="-20" dirty="0">
                <a:effectLst/>
              </a:rPr>
              <a:t>dagogique"</a:t>
            </a:r>
            <a:endParaRPr lang="fr-FR" dirty="0">
              <a:effectLst/>
            </a:endParaRPr>
          </a:p>
          <a:p>
            <a:pPr marL="342900" lvl="0" indent="-342900">
              <a:spcBef>
                <a:spcPts val="805"/>
              </a:spcBef>
              <a:buFont typeface="Arial" panose="020B0604020202020204" pitchFamily="34" charset="0"/>
              <a:buChar char="•"/>
            </a:pPr>
            <a:r>
              <a:rPr lang="fr-FR" b="1" spc="-20" dirty="0">
                <a:effectLst/>
              </a:rPr>
              <a:t>Démarche </a:t>
            </a:r>
            <a:r>
              <a:rPr lang="fr-FR" dirty="0">
                <a:effectLst/>
              </a:rPr>
              <a:t>(ADDIE) </a:t>
            </a:r>
            <a:r>
              <a:rPr lang="fr-FR" spc="-20" dirty="0">
                <a:effectLst/>
              </a:rPr>
              <a:t>Analyse Design Développement Implémentation </a:t>
            </a:r>
            <a:r>
              <a:rPr lang="fr-FR" dirty="0">
                <a:effectLst/>
              </a:rPr>
              <a:t>Évaluation.</a:t>
            </a:r>
          </a:p>
        </p:txBody>
      </p:sp>
    </p:spTree>
    <p:extLst>
      <p:ext uri="{BB962C8B-B14F-4D97-AF65-F5344CB8AC3E}">
        <p14:creationId xmlns:p14="http://schemas.microsoft.com/office/powerpoint/2010/main" val="2784448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40F0D7-3DC4-378A-33C6-DE4453DE4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719738" cy="778933"/>
          </a:xfrm>
        </p:spPr>
        <p:txBody>
          <a:bodyPr/>
          <a:lstStyle/>
          <a:p>
            <a:r>
              <a:rPr lang="fr-FR" sz="3200" spc="-1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Ingrédient</a:t>
            </a:r>
            <a:r>
              <a:rPr lang="fr-FR" sz="3200" spc="-8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3200" spc="-1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fr-FR" sz="3200" spc="-65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3200" spc="-1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fr-FR" sz="3200" spc="-7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3200" spc="-10" dirty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fr-FR" sz="3200" spc="-1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nalyser</a:t>
            </a:r>
            <a:r>
              <a:rPr lang="fr-FR" sz="3200" spc="-65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3200" spc="-1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les</a:t>
            </a:r>
            <a:r>
              <a:rPr lang="fr-FR" sz="3200" spc="-7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3200" spc="-1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besoins</a:t>
            </a:r>
            <a:r>
              <a:rPr lang="fr-FR" sz="3200" spc="-65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3200" spc="-1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dès</a:t>
            </a:r>
            <a:r>
              <a:rPr lang="fr-FR" sz="3200" spc="-7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3200" spc="-1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l'amont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7B1652-8621-97F0-1D19-C974F9EC20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" y="625764"/>
            <a:ext cx="12192000" cy="5826642"/>
          </a:xfrm>
        </p:spPr>
        <p:txBody>
          <a:bodyPr>
            <a:noAutofit/>
          </a:bodyPr>
          <a:lstStyle/>
          <a:p>
            <a:r>
              <a:rPr lang="fr-FR" sz="1800" b="1" spc="-10" dirty="0">
                <a:effectLst/>
                <a:latin typeface="Verdana" panose="020B0604030504040204" pitchFamily="34" charset="0"/>
                <a:ea typeface="Segoe UI" panose="020B0502040204020203" pitchFamily="34" charset="0"/>
              </a:rPr>
              <a:t>ANALYSE</a:t>
            </a:r>
            <a:endParaRPr lang="fr-FR" sz="1800" dirty="0"/>
          </a:p>
          <a:p>
            <a:r>
              <a:rPr lang="fr-FR" sz="1800" b="1" dirty="0"/>
              <a:t>Objectifs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/>
              <a:t>Identifier les besoins des apprenants.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/>
              <a:t>Respecter les obligations légales (</a:t>
            </a:r>
            <a:r>
              <a:rPr lang="fr-FR" sz="1800" dirty="0" err="1"/>
              <a:t>RGAA</a:t>
            </a:r>
            <a:r>
              <a:rPr lang="fr-FR" sz="1800" dirty="0"/>
              <a:t>) nommer une référente ou un référent accessibilité numérique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/>
              <a:t>Sensibiliser et former toute la brigade : du commis au grand chef !</a:t>
            </a:r>
          </a:p>
          <a:p>
            <a:r>
              <a:rPr lang="fr-FR" sz="1800" b="1" dirty="0"/>
              <a:t>En pratique sur Moodle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/>
              <a:t>Utiliser l'activité Sondage pour recueillir les besoins spécifiques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/>
              <a:t>Configurer les profils utilisateur avec préférences d'accessibilité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/>
              <a:t>Activer les filtres d'accessibilité (lecteur d'écran, contraste)</a:t>
            </a:r>
          </a:p>
          <a:p>
            <a:r>
              <a:rPr lang="fr-FR" sz="1800" dirty="0"/>
              <a:t>💡 </a:t>
            </a:r>
            <a:r>
              <a:rPr lang="fr-FR" sz="1800" b="1" dirty="0"/>
              <a:t>Astuce : </a:t>
            </a:r>
            <a:r>
              <a:rPr lang="fr-FR" sz="1800" dirty="0"/>
              <a:t>tester les sondages avec différents profils d'apprenants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538004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276C58E-E560-4EA6-C282-DBDA651A1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719737" cy="778933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Ingrédient 2 : multimodalité et flexibilité 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FA3636E-CF88-7F33-1518-661D38DEB9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0" y="680480"/>
            <a:ext cx="13109943" cy="6177520"/>
          </a:xfrm>
        </p:spPr>
        <p:txBody>
          <a:bodyPr>
            <a:normAutofit/>
          </a:bodyPr>
          <a:lstStyle/>
          <a:p>
            <a:r>
              <a:rPr lang="fr-FR" b="1" dirty="0"/>
              <a:t>DESIGN</a:t>
            </a:r>
          </a:p>
          <a:p>
            <a:r>
              <a:rPr lang="fr-FR" b="1" dirty="0"/>
              <a:t>Objectifs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Mixer les modalités d'apprentissage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Proposer plusieurs façons de naviguer</a:t>
            </a:r>
          </a:p>
          <a:p>
            <a:r>
              <a:rPr lang="fr-FR" b="1" dirty="0"/>
              <a:t>En pratique sur Moodle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Activité Leçon pour parcours adaptatifs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Combiner Forum + Chat + </a:t>
            </a:r>
            <a:r>
              <a:rPr lang="fr-FR" dirty="0" err="1"/>
              <a:t>BigBlueButton</a:t>
            </a:r>
            <a:r>
              <a:rPr lang="fr-FR" dirty="0"/>
              <a:t> + Wiki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Achèvement d'activité avec critères flexibles</a:t>
            </a:r>
          </a:p>
          <a:p>
            <a:r>
              <a:rPr lang="fr-FR" dirty="0"/>
              <a:t>💡 </a:t>
            </a:r>
            <a:r>
              <a:rPr lang="fr-FR" b="1" dirty="0"/>
              <a:t>Astuce : </a:t>
            </a:r>
            <a:r>
              <a:rPr lang="fr-FR" dirty="0"/>
              <a:t>variez les "services" d'apprentissage !</a:t>
            </a:r>
          </a:p>
        </p:txBody>
      </p:sp>
    </p:spTree>
    <p:extLst>
      <p:ext uri="{BB962C8B-B14F-4D97-AF65-F5344CB8AC3E}">
        <p14:creationId xmlns:p14="http://schemas.microsoft.com/office/powerpoint/2010/main" val="885876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8FD8D2-14F2-21D4-A923-70C7D97C4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719738" cy="778933"/>
          </a:xfrm>
        </p:spPr>
        <p:txBody>
          <a:bodyPr/>
          <a:lstStyle/>
          <a:p>
            <a:r>
              <a:rPr lang="fr-FR" sz="3200" spc="-1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Ingrédient</a:t>
            </a:r>
            <a:r>
              <a:rPr lang="fr-FR" sz="2800" spc="-85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800" spc="-1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fr-FR" sz="2800" spc="-8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800" spc="-1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fr-FR" sz="2800" spc="-8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800" spc="-10" dirty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fr-FR" sz="2800" spc="-1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ester</a:t>
            </a:r>
            <a:r>
              <a:rPr lang="fr-FR" sz="2800" spc="-8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800" spc="-1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et</a:t>
            </a:r>
            <a:r>
              <a:rPr lang="fr-FR" sz="2800" spc="-85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800" spc="-1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valider</a:t>
            </a:r>
            <a:r>
              <a:rPr lang="fr-FR" sz="2800" spc="-8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800" spc="-1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fr-FR" sz="2800" spc="-8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800" spc="-1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continu</a:t>
            </a:r>
            <a:r>
              <a:rPr lang="fr-FR" sz="2800" spc="-8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8BB150-8E21-DC84-82B0-CC924DE9F24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0" y="685511"/>
            <a:ext cx="12192000" cy="5810981"/>
          </a:xfrm>
        </p:spPr>
        <p:txBody>
          <a:bodyPr>
            <a:normAutofit/>
          </a:bodyPr>
          <a:lstStyle/>
          <a:p>
            <a:r>
              <a:rPr lang="fr-FR" b="1" dirty="0"/>
              <a:t>DÉVELOPPEMENT</a:t>
            </a:r>
          </a:p>
          <a:p>
            <a:r>
              <a:rPr lang="fr-FR" b="1" dirty="0"/>
              <a:t>Objectifs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Vérifier l'accessibilité en continu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Valider avec les utilisateurs finaux</a:t>
            </a:r>
          </a:p>
          <a:p>
            <a:r>
              <a:rPr lang="fr-FR" b="1" dirty="0"/>
              <a:t>En pratique sur Moodle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Vérificateur </a:t>
            </a:r>
            <a:r>
              <a:rPr lang="fr-FR" dirty="0" err="1"/>
              <a:t>Brickfield</a:t>
            </a:r>
            <a:r>
              <a:rPr lang="fr-FR" dirty="0"/>
              <a:t> pour analyse automatique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Tests réguliers avec lecteurs d'écran (</a:t>
            </a:r>
            <a:r>
              <a:rPr lang="fr-FR" dirty="0" err="1"/>
              <a:t>NVDA</a:t>
            </a:r>
            <a:r>
              <a:rPr lang="fr-FR" dirty="0"/>
              <a:t>, </a:t>
            </a:r>
            <a:r>
              <a:rPr lang="fr-FR" dirty="0" err="1"/>
              <a:t>JAWS</a:t>
            </a:r>
            <a:r>
              <a:rPr lang="fr-FR" dirty="0"/>
              <a:t>)</a:t>
            </a:r>
          </a:p>
          <a:p>
            <a:r>
              <a:rPr lang="fr-FR" dirty="0"/>
              <a:t>💡 </a:t>
            </a:r>
            <a:r>
              <a:rPr lang="fr-FR" b="1" dirty="0"/>
              <a:t>Astuce</a:t>
            </a:r>
            <a:r>
              <a:rPr lang="fr-FR" dirty="0"/>
              <a:t> : testez régulièrement avec de « vrais » utilisateurs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5661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D957D9-F60F-D051-728E-0CDDB8159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1856"/>
            <a:ext cx="11568223" cy="778933"/>
          </a:xfrm>
        </p:spPr>
        <p:txBody>
          <a:bodyPr/>
          <a:lstStyle/>
          <a:p>
            <a:r>
              <a:rPr lang="fr-FR" sz="2800" dirty="0">
                <a:solidFill>
                  <a:schemeClr val="bg1"/>
                </a:solidFill>
              </a:rPr>
              <a:t>Ingrédient 4 : </a:t>
            </a:r>
            <a:r>
              <a:rPr lang="fr-FR" sz="3200" dirty="0">
                <a:solidFill>
                  <a:schemeClr val="bg1"/>
                </a:solidFill>
              </a:rPr>
              <a:t>ressources</a:t>
            </a:r>
            <a:r>
              <a:rPr lang="fr-FR" sz="2800" dirty="0">
                <a:solidFill>
                  <a:schemeClr val="bg1"/>
                </a:solidFill>
              </a:rPr>
              <a:t> variées et attractives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289D41-EC94-86A5-FFDE-07A848036A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0" y="691112"/>
            <a:ext cx="11398102" cy="5613990"/>
          </a:xfrm>
        </p:spPr>
        <p:txBody>
          <a:bodyPr>
            <a:normAutofit/>
          </a:bodyPr>
          <a:lstStyle/>
          <a:p>
            <a:r>
              <a:rPr lang="fr-FR" b="1" dirty="0"/>
              <a:t>DÉVELOPPEMENT</a:t>
            </a:r>
          </a:p>
          <a:p>
            <a:r>
              <a:rPr lang="fr-FR" b="1" dirty="0"/>
              <a:t>Objectifs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Multiplier les formats de ressources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Garantir l'accessibilité de tous les documents</a:t>
            </a:r>
          </a:p>
          <a:p>
            <a:r>
              <a:rPr lang="fr-FR" b="1" dirty="0"/>
              <a:t>En pratique sur Moodle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Même contenu en plusieurs formats (bureautique, audio MP3, vidéo sous-titrée)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Livres Moodle avec navigation claire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H5P pour contenus interactifs accessibles</a:t>
            </a:r>
          </a:p>
          <a:p>
            <a:r>
              <a:rPr lang="fr-FR" dirty="0"/>
              <a:t>	💡 </a:t>
            </a:r>
            <a:r>
              <a:rPr lang="fr-FR" b="1" dirty="0"/>
              <a:t>Astuce : </a:t>
            </a:r>
            <a:r>
              <a:rPr lang="fr-FR" dirty="0"/>
              <a:t>prévoyez toujours un format alternatif !</a:t>
            </a:r>
          </a:p>
        </p:txBody>
      </p:sp>
    </p:spTree>
    <p:extLst>
      <p:ext uri="{BB962C8B-B14F-4D97-AF65-F5344CB8AC3E}">
        <p14:creationId xmlns:p14="http://schemas.microsoft.com/office/powerpoint/2010/main" val="3515274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DDB4BC-0DED-A7F4-8E72-74D575BD3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0" y="16107"/>
            <a:ext cx="9719738" cy="778933"/>
          </a:xfrm>
        </p:spPr>
        <p:txBody>
          <a:bodyPr/>
          <a:lstStyle/>
          <a:p>
            <a:r>
              <a:rPr lang="fr-FR" sz="2800" dirty="0">
                <a:solidFill>
                  <a:schemeClr val="bg1"/>
                </a:solidFill>
              </a:rPr>
              <a:t>Ingrédient 5 : </a:t>
            </a:r>
            <a:r>
              <a:rPr lang="fr-FR" sz="3200" dirty="0">
                <a:solidFill>
                  <a:schemeClr val="bg1"/>
                </a:solidFill>
              </a:rPr>
              <a:t>structurer</a:t>
            </a:r>
            <a:r>
              <a:rPr lang="fr-FR" sz="2800" dirty="0">
                <a:solidFill>
                  <a:schemeClr val="bg1"/>
                </a:solidFill>
              </a:rPr>
              <a:t> l'accueil et le suivi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2C798B-CB9A-C3B6-468A-F0D57D911B6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4010" y="648587"/>
            <a:ext cx="11926985" cy="5237864"/>
          </a:xfrm>
        </p:spPr>
        <p:txBody>
          <a:bodyPr>
            <a:noAutofit/>
          </a:bodyPr>
          <a:lstStyle/>
          <a:p>
            <a:r>
              <a:rPr lang="fr-FR" b="1" dirty="0"/>
              <a:t>IMPLÉMENTATION</a:t>
            </a:r>
          </a:p>
          <a:p>
            <a:r>
              <a:rPr lang="fr-FR" b="1" dirty="0"/>
              <a:t>Objectifs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Proposer un positionnement initial adapté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Adapter le rythme et le suivi</a:t>
            </a:r>
          </a:p>
          <a:p>
            <a:r>
              <a:rPr lang="fr-FR" b="1" dirty="0"/>
              <a:t>En pratique sur Moodle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Section « accueil »avec modalités du cours et syllabus détaillé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Questionnaire pour test de positionnement adaptatif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Barre de progression visible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Forum Questions-Réponses avec tuteurs identifiables</a:t>
            </a:r>
          </a:p>
          <a:p>
            <a:r>
              <a:rPr lang="fr-FR" dirty="0"/>
              <a:t>	💡 </a:t>
            </a:r>
            <a:r>
              <a:rPr lang="fr-FR" b="1" dirty="0"/>
              <a:t>Astuce : </a:t>
            </a:r>
            <a:r>
              <a:rPr lang="fr-FR" dirty="0"/>
              <a:t>Donnez confiance et permettez la progression !</a:t>
            </a:r>
          </a:p>
        </p:txBody>
      </p:sp>
    </p:spTree>
    <p:extLst>
      <p:ext uri="{BB962C8B-B14F-4D97-AF65-F5344CB8AC3E}">
        <p14:creationId xmlns:p14="http://schemas.microsoft.com/office/powerpoint/2010/main" val="3486704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513DE6-7296-0E77-D56E-A293A3FD5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719738" cy="778933"/>
          </a:xfrm>
        </p:spPr>
        <p:txBody>
          <a:bodyPr/>
          <a:lstStyle/>
          <a:p>
            <a:r>
              <a:rPr lang="fr-FR" sz="2800" dirty="0">
                <a:solidFill>
                  <a:schemeClr val="bg1"/>
                </a:solidFill>
              </a:rPr>
              <a:t>Ingrédient 6 : évaluer et valoriser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5F7D0C-8B8E-6726-859B-6E060311DB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0" y="701749"/>
            <a:ext cx="11525693" cy="5688418"/>
          </a:xfrm>
        </p:spPr>
        <p:txBody>
          <a:bodyPr>
            <a:normAutofit fontScale="92500" lnSpcReduction="20000"/>
          </a:bodyPr>
          <a:lstStyle/>
          <a:p>
            <a:r>
              <a:rPr lang="fr-FR" sz="2400" b="1" dirty="0"/>
              <a:t>ÉVALUATION</a:t>
            </a:r>
          </a:p>
          <a:p>
            <a:r>
              <a:rPr lang="fr-FR" sz="2400" b="1" dirty="0"/>
              <a:t>Objectifs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Intégrer l'auto-évaluation,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Rendre visibles les progrès.</a:t>
            </a:r>
          </a:p>
          <a:p>
            <a:r>
              <a:rPr lang="fr-FR" sz="2400" b="1" dirty="0"/>
              <a:t>En pratique sur Moodle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Quiz d'auto-évaluation avec feedback immédiat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Badges avec critères clairs et images accessibles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Portfolio pour valoriser les acquis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Compétences Moodle pour traçage granulaire</a:t>
            </a:r>
          </a:p>
          <a:p>
            <a:r>
              <a:rPr lang="fr-FR" sz="2400" dirty="0"/>
              <a:t>	💡 </a:t>
            </a:r>
            <a:r>
              <a:rPr lang="fr-FR" sz="2400" b="1" dirty="0"/>
              <a:t>Astuce : </a:t>
            </a:r>
            <a:r>
              <a:rPr lang="fr-FR" sz="2400" dirty="0"/>
              <a:t>soignez la présentation des réussites !</a:t>
            </a:r>
          </a:p>
        </p:txBody>
      </p:sp>
    </p:spTree>
    <p:extLst>
      <p:ext uri="{BB962C8B-B14F-4D97-AF65-F5344CB8AC3E}">
        <p14:creationId xmlns:p14="http://schemas.microsoft.com/office/powerpoint/2010/main" val="19005022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THÈME OFFICE" val="YIxg3KWH"/>
  <p:tag name="ARTICULATE_PROJECT_OPEN" val="0"/>
  <p:tag name="ARTICULATE_SLIDE_COUNT" val="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3505</TotalTime>
  <Words>899</Words>
  <Application>Microsoft Office PowerPoint</Application>
  <PresentationFormat>Grand écran</PresentationFormat>
  <Paragraphs>122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Aptos</vt:lpstr>
      <vt:lpstr>Arial</vt:lpstr>
      <vt:lpstr>Calibri</vt:lpstr>
      <vt:lpstr>Helvetica Neue</vt:lpstr>
      <vt:lpstr>segoe ui emoji</vt:lpstr>
      <vt:lpstr>Times New Roman</vt:lpstr>
      <vt:lpstr>Verdana</vt:lpstr>
      <vt:lpstr>Thème Office</vt:lpstr>
      <vt:lpstr>La recette du kit de démarrage accessibilité 6 ingrédients essentiels pour vos formations inclusives</vt:lpstr>
      <vt:lpstr>Casting</vt:lpstr>
      <vt:lpstr>Contexte et enjeux</vt:lpstr>
      <vt:lpstr>Ingrédient 1 : analyser les besoins dès l'amont</vt:lpstr>
      <vt:lpstr>Ingrédient 2 : multimodalité et flexibilité </vt:lpstr>
      <vt:lpstr>Ingrédient 3 : tester et valider en continu </vt:lpstr>
      <vt:lpstr>Ingrédient 4 : ressources variées et attractives</vt:lpstr>
      <vt:lpstr>Ingrédient 5 : structurer l'accueil et le suivi </vt:lpstr>
      <vt:lpstr>Ingrédient 6 : évaluer et valoriser </vt:lpstr>
      <vt:lpstr>Les règles d'or du "chef accessible" </vt:lpstr>
      <vt:lpstr>Cours de cuisine Mentor</vt:lpstr>
      <vt:lpstr>Des questions ? Des remarques 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MoodleMoot Paris 2025</dc:creator>
  <cp:keywords>Template;présentation;MM25</cp:keywords>
  <cp:lastModifiedBy>Endjy Guerchet</cp:lastModifiedBy>
  <cp:revision>214</cp:revision>
  <dcterms:created xsi:type="dcterms:W3CDTF">2025-01-27T14:26:24Z</dcterms:created>
  <dcterms:modified xsi:type="dcterms:W3CDTF">2025-07-02T12:30:47Z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D9674E3B-BA8F-47C7-8DD9-CDCE7E0F39D4</vt:lpwstr>
  </property>
  <property fmtid="{D5CDD505-2E9C-101B-9397-08002B2CF9AE}" pid="3" name="ArticulatePath">
    <vt:lpwstr>Présentation2</vt:lpwstr>
  </property>
</Properties>
</file>