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4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6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65" r:id="rId13"/>
  </p:sldIdLst>
  <p:sldSz cx="12192000" cy="6858000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jy Guerchet" initials="EG" lastIdx="1" clrIdx="0">
    <p:extLst>
      <p:ext uri="{19B8F6BF-5375-455C-9EA6-DF929625EA0E}">
        <p15:presenceInfo xmlns:p15="http://schemas.microsoft.com/office/powerpoint/2012/main" userId="S-1-5-21-3808953294-4194656189-3653922618-60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8323" autoAdjust="0"/>
  </p:normalViewPr>
  <p:slideViewPr>
    <p:cSldViewPr snapToGrid="0">
      <p:cViewPr varScale="1">
        <p:scale>
          <a:sx n="60" d="100"/>
          <a:sy n="60" d="100"/>
        </p:scale>
        <p:origin x="872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57EDB-C660-44E7-A6A8-FBF64A7C986F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DDBCB-B3A4-49EB-9DF1-41EAAC7E62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94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Diapo accueil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376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Endjy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968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Judith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466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9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Tous les 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64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Endjy</a:t>
            </a:r>
          </a:p>
          <a:p>
            <a:r>
              <a:rPr lang="fr-FR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Enjeux et défis communs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fr-F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Face à la diversité des profils d'apprenants et à leurs besoins spécifiques, il devient essentiel de développer une approche inclusive dès la conception des parcours de formation.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fr-FR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Démarche collective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fr-F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Une démarche collaborative visant à partager les bonnes pratiques et à outiller les professionnels de la formation pour créer des dispositifs véritablement accessibles à tous. </a:t>
            </a:r>
          </a:p>
          <a:p>
            <a:r>
              <a:rPr lang="fr-F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retour d’expérience du </a:t>
            </a:r>
            <a:r>
              <a:rPr lang="fr-FR" sz="1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</a:t>
            </a:r>
            <a:r>
              <a:rPr lang="fr-F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RAN et du travail de Mentor qui a formalisé réunit plusieurs experts pour formaliser une méthodologie.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fr-FR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 quoi parle-t-on ? Accessibilité "pédagogique"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fr-FR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L'accessibilité pédagogique va au-delà de la simple conformité technique. Elle englobe la conception de formations qui permettent à tous les apprenants, quelles que soient leurs capacités, contraintes ou modalités d'apprentissage préférées, d'accéder aux contenus et de progresser efficacement.</a:t>
            </a:r>
            <a:endParaRPr lang="fr-FR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316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Judith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156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Mélanie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35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Endjy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926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Mélanie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0851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Judith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447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Mélanie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DDDBCB-B3A4-49EB-9DF1-41EAAC7E6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69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sana.numerique.gouv.fr/public/information/consulterAccessUrl?cle_url=1417417861B21XN1tXUGxSPwhuBGoGJgY4WmcLKglgB2wAPVAxCzMFN1dgB2wHZ1FmBjICNg==" TargetMode="External"/><Relationship Id="rId7" Type="http://schemas.openxmlformats.org/officeDocument/2006/relationships/hyperlink" Target="https://resana.numerique.gouv.fr/public/information/consulterAccessUrl?cle_url=1184113525VDgFYwUNUzgMMAAwA29Xc1wwADIDIlVsAG8KbwFpWWZXZlJoAmNZb1I5VzdXZQ==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hyperlink" Target="https://resana.numerique.gouv.fr/public/information/consulterAccessUrl?cle_url=334346057AGwCZAcPVzxWagQ0Am4BJV0xVGZScwE4UD8AZQNrXmFQYQQ+B2ZRZlc8BWFTZw==" TargetMode="External"/><Relationship Id="rId5" Type="http://schemas.openxmlformats.org/officeDocument/2006/relationships/hyperlink" Target="https://resana.numerique.gouv.fr/public/information/consulterAccessUrl?cle_url=249570563UzlVNVpWUGxWO1M1CmRUdAc5DzIFJAJrUDsAPVU0DzdUZg84AWpQMFNjVWMLMw==" TargetMode="External"/><Relationship Id="rId4" Type="http://schemas.openxmlformats.org/officeDocument/2006/relationships/hyperlink" Target="https://resana.numerique.gouv.fr/public/information/consulterAccessUrl?cle_url=2013277238Am5WMAYOAGsNMQQ0AGwCJlY6AzFRcAM6CmUHYgJqDTIOP1FrB2YAMwNkUjMENA==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4.xml"/><Relationship Id="rId6" Type="http://schemas.openxmlformats.org/officeDocument/2006/relationships/hyperlink" Target="mailto:endjy.guerchet@u-bordeaux.fr" TargetMode="External"/><Relationship Id="rId5" Type="http://schemas.openxmlformats.org/officeDocument/2006/relationships/hyperlink" Target="mailto:melanie.veyret@education.gouv.fr" TargetMode="External"/><Relationship Id="rId4" Type="http://schemas.openxmlformats.org/officeDocument/2006/relationships/hyperlink" Target="mailto:judith.joseph@finances.gouv.f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fr-FR" sz="4400" dirty="0"/>
              <a:t>La recette du kit de démarrage accessibilité</a:t>
            </a:r>
            <a:br>
              <a:rPr lang="fr-FR" sz="4400" dirty="0"/>
            </a:br>
            <a:r>
              <a:rPr lang="fr-FR" sz="4400" dirty="0"/>
              <a:t>6 ingrédients essentiels pour vos formations inclusives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2D6836-6497-46CE-F893-A65509762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8" y="-15785"/>
            <a:ext cx="9719738" cy="778933"/>
          </a:xfrm>
        </p:spPr>
        <p:txBody>
          <a:bodyPr/>
          <a:lstStyle/>
          <a:p>
            <a:r>
              <a:rPr lang="fr-FR" sz="2800" dirty="0">
                <a:solidFill>
                  <a:schemeClr val="bg1"/>
                </a:solidFill>
              </a:rPr>
              <a:t>Les règles </a:t>
            </a:r>
            <a:r>
              <a:rPr lang="fr-FR" sz="3200" dirty="0">
                <a:solidFill>
                  <a:schemeClr val="bg1"/>
                </a:solidFill>
              </a:rPr>
              <a:t>d'or</a:t>
            </a:r>
            <a:r>
              <a:rPr lang="fr-FR" sz="2800" dirty="0">
                <a:solidFill>
                  <a:schemeClr val="bg1"/>
                </a:solidFill>
              </a:rPr>
              <a:t> du "chef accessible"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0F32C-83EA-428F-DEF9-F21479C351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763148"/>
            <a:ext cx="12280605" cy="5123302"/>
          </a:xfrm>
        </p:spPr>
        <p:txBody>
          <a:bodyPr>
            <a:noAutofit/>
          </a:bodyPr>
          <a:lstStyle/>
          <a:p>
            <a:r>
              <a:rPr lang="fr-FR" sz="2200" dirty="0"/>
              <a:t>🍽 La règle des 5 sens : votre formation doit permettre tous les modes d'apprentissage.</a:t>
            </a:r>
          </a:p>
          <a:p>
            <a:r>
              <a:rPr lang="fr-FR" sz="2200" dirty="0"/>
              <a:t>🧂 L'art de l'assaisonnement : dosez théorie/pratique, individuel/collectif, synchrone/asynchrone.</a:t>
            </a:r>
          </a:p>
          <a:p>
            <a:r>
              <a:rPr lang="fr-FR" sz="2200" dirty="0"/>
              <a:t>⏰ La patience du cuisinier : permettez aux apprenants d’aller à leur rythme.</a:t>
            </a:r>
          </a:p>
          <a:p>
            <a:r>
              <a:rPr lang="fr-FR" sz="2200" dirty="0"/>
              <a:t>🌍 L'adaptation au terroir: adaptez-vous aux spécificités de votre public</a:t>
            </a:r>
          </a:p>
          <a:p>
            <a:r>
              <a:rPr lang="fr-FR" sz="2200" dirty="0"/>
              <a:t>💡 Contrôlé qualité: vérifier et modifier les contenus au fur à à mesure que la sauce prend.</a:t>
            </a:r>
          </a:p>
        </p:txBody>
      </p:sp>
    </p:spTree>
    <p:extLst>
      <p:ext uri="{BB962C8B-B14F-4D97-AF65-F5344CB8AC3E}">
        <p14:creationId xmlns:p14="http://schemas.microsoft.com/office/powerpoint/2010/main" val="216117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AD633-C649-4BAA-B438-CF327AB1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198241" cy="778933"/>
          </a:xfrm>
        </p:spPr>
        <p:txBody>
          <a:bodyPr/>
          <a:lstStyle/>
          <a:p>
            <a:r>
              <a:rPr lang="fr-FR" sz="3200" dirty="0">
                <a:solidFill>
                  <a:schemeClr val="bg1"/>
                </a:solidFill>
              </a:rPr>
              <a:t>Cours de cuisine Mentor</a:t>
            </a:r>
            <a:endParaRPr lang="fr-FR" sz="32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B60197-A5DC-4F16-B2D7-1D440434188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06057"/>
            <a:ext cx="12192000" cy="5964864"/>
          </a:xfrm>
        </p:spPr>
        <p:txBody>
          <a:bodyPr>
            <a:normAutofit/>
          </a:bodyPr>
          <a:lstStyle/>
          <a:p>
            <a:pPr algn="ctr"/>
            <a:r>
              <a:rPr lang="fr-FR" b="0" i="0" dirty="0">
                <a:solidFill>
                  <a:srgbClr val="000000"/>
                </a:solidFill>
                <a:effectLst/>
                <a:latin typeface="segoe ui emoji" panose="020B0502040204020203" pitchFamily="34" charset="0"/>
              </a:rPr>
              <a:t>📄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Une </a:t>
            </a:r>
            <a:r>
              <a:rPr lang="fr-FR" b="1" i="0" u="none" strike="noStrike" dirty="0">
                <a:solidFill>
                  <a:srgbClr val="51862F"/>
                </a:solidFill>
                <a:effectLst/>
                <a:latin typeface="Helvetica Neue"/>
                <a:hlinkClick r:id="rId3"/>
              </a:rPr>
              <a:t>note de cadrage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 démarrage du projet ;</a:t>
            </a:r>
          </a:p>
          <a:p>
            <a:pPr algn="ctr"/>
            <a:r>
              <a:rPr lang="fr-FR" b="0" i="0" dirty="0">
                <a:solidFill>
                  <a:srgbClr val="000000"/>
                </a:solidFill>
                <a:effectLst/>
                <a:latin typeface="segoe ui emoji" panose="020B0502040204020203" pitchFamily="34" charset="0"/>
              </a:rPr>
              <a:t>🔍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Une</a:t>
            </a:r>
            <a:r>
              <a:rPr lang="fr-FR" b="0" i="0" u="none" strike="noStrike" dirty="0">
                <a:solidFill>
                  <a:srgbClr val="51862F"/>
                </a:solidFill>
                <a:effectLst/>
                <a:latin typeface="Helvetica Neue"/>
                <a:hlinkClick r:id="rId4"/>
              </a:rPr>
              <a:t> </a:t>
            </a:r>
            <a:r>
              <a:rPr lang="fr-FR" b="1" i="0" u="none" strike="noStrike" dirty="0">
                <a:solidFill>
                  <a:srgbClr val="51862F"/>
                </a:solidFill>
                <a:effectLst/>
                <a:latin typeface="Helvetica Neue"/>
                <a:hlinkClick r:id="rId4"/>
              </a:rPr>
              <a:t>fiche de conseils accessibilité</a:t>
            </a:r>
            <a:r>
              <a:rPr lang="fr-FR" b="1" i="0" dirty="0">
                <a:solidFill>
                  <a:srgbClr val="000000"/>
                </a:solidFill>
                <a:effectLst/>
                <a:latin typeface="Helvetica Neue"/>
              </a:rPr>
              <a:t>,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pour mieux prendre en compte le handicap tout au long du projet ;</a:t>
            </a:r>
          </a:p>
          <a:p>
            <a:pPr algn="ctr"/>
            <a:r>
              <a:rPr lang="fr-FR" b="0" i="0" dirty="0">
                <a:solidFill>
                  <a:srgbClr val="000000"/>
                </a:solidFill>
                <a:effectLst/>
                <a:latin typeface="segoe ui emoji" panose="020B0502040204020203" pitchFamily="34" charset="0"/>
              </a:rPr>
              <a:t>📘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Un </a:t>
            </a:r>
            <a:r>
              <a:rPr lang="fr-FR" b="1" i="0" u="none" strike="noStrike" dirty="0">
                <a:solidFill>
                  <a:srgbClr val="51862F"/>
                </a:solidFill>
                <a:effectLst/>
                <a:latin typeface="Helvetica Neue"/>
                <a:hlinkClick r:id="rId5"/>
              </a:rPr>
              <a:t>guide de référence pédagogique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pour intégrer l’accessibilité au cœur de la scénarisation pédagogique ;</a:t>
            </a:r>
          </a:p>
          <a:p>
            <a:pPr algn="ctr"/>
            <a:r>
              <a:rPr lang="fr-FR" b="0" i="0" dirty="0">
                <a:solidFill>
                  <a:srgbClr val="000000"/>
                </a:solidFill>
                <a:effectLst/>
                <a:latin typeface="segoe ui emoji" panose="020B0502040204020203" pitchFamily="34" charset="0"/>
              </a:rPr>
              <a:t>🛠️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 Un </a:t>
            </a:r>
            <a:r>
              <a:rPr lang="fr-FR" b="1" i="0" u="none" strike="noStrike" dirty="0">
                <a:solidFill>
                  <a:srgbClr val="51862F"/>
                </a:solidFill>
                <a:effectLst/>
                <a:latin typeface="Helvetica Neue"/>
                <a:hlinkClick r:id="rId6"/>
              </a:rPr>
              <a:t>guide de conception et d’intégration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, fiches pratiques Mentor basé sur Moodle (accessibilité des médias, documents, et activités pédagogiques) ;</a:t>
            </a:r>
          </a:p>
          <a:p>
            <a:pPr algn="ctr"/>
            <a:r>
              <a:rPr lang="fr-FR" b="1" i="0" dirty="0">
                <a:solidFill>
                  <a:srgbClr val="000000"/>
                </a:solidFill>
                <a:effectLst/>
                <a:latin typeface="segoe ui emoji" panose="020B0502040204020203" pitchFamily="34" charset="0"/>
              </a:rPr>
              <a:t>📈</a:t>
            </a:r>
            <a:r>
              <a:rPr lang="fr-FR" b="1" i="0" dirty="0">
                <a:solidFill>
                  <a:srgbClr val="000000"/>
                </a:solidFill>
                <a:effectLst/>
                <a:latin typeface="Helvetica Neue"/>
              </a:rPr>
              <a:t> Un </a:t>
            </a:r>
            <a:r>
              <a:rPr lang="fr-FR" b="1" i="0" u="none" strike="noStrike" dirty="0">
                <a:solidFill>
                  <a:srgbClr val="51862F"/>
                </a:solidFill>
                <a:effectLst/>
                <a:latin typeface="Helvetica Neue"/>
                <a:hlinkClick r:id="rId7"/>
              </a:rPr>
              <a:t>outil d’auto-évaluation</a:t>
            </a:r>
            <a:r>
              <a:rPr lang="fr-FR" b="0" i="0" dirty="0">
                <a:solidFill>
                  <a:srgbClr val="000000"/>
                </a:solidFill>
                <a:effectLst/>
                <a:latin typeface="Helvetica Neue"/>
              </a:rPr>
              <a:t> pour permettre à l’équipe projet de valider tout au long du projet certains critères d’accessibilité des formations en ligne.</a:t>
            </a:r>
          </a:p>
        </p:txBody>
      </p:sp>
    </p:spTree>
    <p:extLst>
      <p:ext uri="{BB962C8B-B14F-4D97-AF65-F5344CB8AC3E}">
        <p14:creationId xmlns:p14="http://schemas.microsoft.com/office/powerpoint/2010/main" val="3783323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 ? Des remarques 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6641" y="1474145"/>
            <a:ext cx="10789294" cy="1584030"/>
          </a:xfrm>
        </p:spPr>
        <p:txBody>
          <a:bodyPr>
            <a:normAutofit/>
          </a:bodyPr>
          <a:lstStyle/>
          <a:p>
            <a:r>
              <a:rPr lang="fr-FR" dirty="0"/>
              <a:t>Nos trois chefs sont à votre disposition pour parfaire vos recettes !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6131" y="3058175"/>
            <a:ext cx="9719738" cy="1503426"/>
          </a:xfrm>
        </p:spPr>
        <p:txBody>
          <a:bodyPr>
            <a:noAutofit/>
          </a:bodyPr>
          <a:lstStyle/>
          <a:p>
            <a:r>
              <a:rPr lang="fr-FR" sz="2200" dirty="0"/>
              <a:t>Judith Joseph: </a:t>
            </a:r>
            <a:r>
              <a:rPr lang="fr-FR" sz="2200" u="none" strike="noStrike" spc="-10" dirty="0">
                <a:solidFill>
                  <a:srgbClr val="0000FF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hlinkClick r:id="rId4"/>
              </a:rPr>
              <a:t>j</a:t>
            </a:r>
            <a:r>
              <a:rPr lang="fr-FR" sz="2200" u="sng" spc="-10" dirty="0">
                <a:solidFill>
                  <a:srgbClr val="0000FF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hlinkClick r:id="rId4"/>
              </a:rPr>
              <a:t>udith</a:t>
            </a:r>
            <a:r>
              <a:rPr lang="fr-FR" sz="2200" u="none" strike="noStrike" spc="-10" dirty="0">
                <a:solidFill>
                  <a:srgbClr val="0000FF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hlinkClick r:id="rId4"/>
              </a:rPr>
              <a:t>.j</a:t>
            </a:r>
            <a:r>
              <a:rPr lang="fr-FR" sz="2200" u="sng" spc="-10" dirty="0">
                <a:solidFill>
                  <a:srgbClr val="0000FF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hlinkClick r:id="rId4"/>
              </a:rPr>
              <a:t>oseph@finances.gouv.fr</a:t>
            </a:r>
            <a:endParaRPr lang="fr-FR" sz="2200" dirty="0"/>
          </a:p>
          <a:p>
            <a:r>
              <a:rPr lang="fr-FR" sz="2200" dirty="0"/>
              <a:t>Mélanie </a:t>
            </a:r>
            <a:r>
              <a:rPr lang="fr-FR" sz="2200" dirty="0" err="1"/>
              <a:t>VEYRET</a:t>
            </a:r>
            <a:r>
              <a:rPr lang="fr-FR" sz="2200" dirty="0"/>
              <a:t> : </a:t>
            </a:r>
            <a:r>
              <a:rPr lang="fr-FR" sz="2200" dirty="0">
                <a:hlinkClick r:id="rId5"/>
              </a:rPr>
              <a:t>melanie.veyret@education.gouv.fr</a:t>
            </a:r>
            <a:r>
              <a:rPr lang="fr-FR" sz="2200" dirty="0"/>
              <a:t> </a:t>
            </a:r>
          </a:p>
          <a:p>
            <a:r>
              <a:rPr lang="fr-FR" sz="2200" dirty="0"/>
              <a:t>Endjy GUERCHET : </a:t>
            </a:r>
            <a:r>
              <a:rPr lang="fr-FR" sz="2200" dirty="0">
                <a:hlinkClick r:id="rId6"/>
              </a:rPr>
              <a:t>endjy.guerchet@u-bordeaux.fr</a:t>
            </a:r>
            <a:r>
              <a:rPr lang="fr-FR" sz="2200" dirty="0"/>
              <a:t> </a:t>
            </a:r>
          </a:p>
          <a:p>
            <a:endParaRPr lang="fr-FR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9CF8417E-363F-5F58-E89E-ED95550751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dirty="0"/>
              <a:t>Casting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E49A09B-192F-431F-351A-70539DA405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21071184">
            <a:off x="1402462" y="5506096"/>
            <a:ext cx="3246036" cy="564298"/>
          </a:xfrm>
        </p:spPr>
        <p:txBody>
          <a:bodyPr>
            <a:noAutofit/>
          </a:bodyPr>
          <a:lstStyle/>
          <a:p>
            <a:pPr>
              <a:lnSpc>
                <a:spcPts val="1200"/>
              </a:lnSpc>
            </a:pPr>
            <a:r>
              <a:rPr lang="fr-FR" sz="1400" b="1" dirty="0"/>
              <a:t>Mélanie </a:t>
            </a:r>
            <a:r>
              <a:rPr lang="fr-FR" sz="1400" b="1" dirty="0" err="1"/>
              <a:t>VEYRET</a:t>
            </a:r>
            <a:br>
              <a:rPr lang="fr-FR" sz="1400" b="1" dirty="0"/>
            </a:br>
            <a:endParaRPr lang="fr-FR" sz="1400" b="1" dirty="0"/>
          </a:p>
          <a:p>
            <a:pPr>
              <a:lnSpc>
                <a:spcPts val="1200"/>
              </a:lnSpc>
            </a:pPr>
            <a:r>
              <a:rPr lang="fr-FR" sz="1400" b="1" i="0" dirty="0">
                <a:effectLst/>
              </a:rPr>
              <a:t>Cheffe de projet « Ressources Numériques et inclusion »</a:t>
            </a:r>
          </a:p>
          <a:p>
            <a:pPr>
              <a:lnSpc>
                <a:spcPts val="1200"/>
              </a:lnSpc>
            </a:pPr>
            <a:r>
              <a:rPr lang="fr-FR" sz="1400" b="1" i="0" dirty="0">
                <a:effectLst/>
              </a:rPr>
              <a:t>Ingénieure pédagogique et formatrice aux usages pédagogiques du numérique</a:t>
            </a:r>
          </a:p>
          <a:p>
            <a:endParaRPr lang="fr-FR" sz="1400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E78885-3DBB-1F9D-6D50-3C3E80915AC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78505">
            <a:off x="4352346" y="4776179"/>
            <a:ext cx="3487308" cy="1301083"/>
          </a:xfrm>
        </p:spPr>
        <p:txBody>
          <a:bodyPr>
            <a:normAutofit fontScale="55000" lnSpcReduction="20000"/>
          </a:bodyPr>
          <a:lstStyle/>
          <a:p>
            <a:r>
              <a:rPr lang="fr-FR" b="1" dirty="0"/>
              <a:t>Judith Joseph</a:t>
            </a:r>
            <a:br>
              <a:rPr lang="fr-FR" b="1" dirty="0"/>
            </a:br>
            <a:r>
              <a:rPr lang="fr-FR" b="1" dirty="0"/>
              <a:t>Chargée d’ingénierie pédagogique pour la formation en ligne - MENTOR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440204-7D76-A54E-1D4E-473F03E250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437257">
            <a:off x="7949182" y="511223"/>
            <a:ext cx="4116982" cy="1493776"/>
          </a:xfrm>
        </p:spPr>
        <p:txBody>
          <a:bodyPr>
            <a:noAutofit/>
          </a:bodyPr>
          <a:lstStyle/>
          <a:p>
            <a:r>
              <a:rPr lang="fr-FR" sz="1400" b="1" dirty="0"/>
              <a:t>Endjy Guerchet</a:t>
            </a:r>
            <a:br>
              <a:rPr lang="fr-FR" sz="1400" b="1" dirty="0"/>
            </a:br>
            <a:r>
              <a:rPr lang="fr-FR" sz="1400" b="1" dirty="0"/>
              <a:t>Référent accessibilité numérique université de Bordeaux</a:t>
            </a:r>
            <a:br>
              <a:rPr lang="fr-FR" sz="1400" b="1" dirty="0"/>
            </a:br>
            <a:r>
              <a:rPr lang="fr-FR" sz="1400" b="1" dirty="0"/>
              <a:t>Co-coordinateur pédagogique DU RAN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B663F8DA-F6B2-F8D0-D474-65E3A3D8D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21039998">
            <a:off x="1514420" y="2208849"/>
            <a:ext cx="2178670" cy="212200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70A17A37-30CD-9F66-B689-BC91517F4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9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1645A4B-DC5D-67F3-6FD6-A7879A03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51" y="-65316"/>
            <a:ext cx="9719738" cy="778933"/>
          </a:xfrm>
        </p:spPr>
        <p:txBody>
          <a:bodyPr/>
          <a:lstStyle/>
          <a:p>
            <a:r>
              <a:rPr lang="fr-FR" sz="3600" dirty="0">
                <a:solidFill>
                  <a:schemeClr val="bg1"/>
                </a:solidFill>
              </a:rPr>
              <a:t>Contexte</a:t>
            </a:r>
            <a:r>
              <a:rPr lang="fr-FR" dirty="0">
                <a:solidFill>
                  <a:schemeClr val="bg1"/>
                </a:solidFill>
              </a:rPr>
              <a:t> et enjeux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1C5765C-C002-687D-4737-67865A9C1F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713617"/>
            <a:ext cx="12301870" cy="529377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effectLst/>
              </a:rPr>
              <a:t>Répondre</a:t>
            </a:r>
            <a:r>
              <a:rPr lang="fr-FR" dirty="0">
                <a:effectLst/>
              </a:rPr>
              <a:t> à la diversité des profils d'apprenants et à leurs besoins, </a:t>
            </a:r>
            <a:r>
              <a:rPr lang="fr-FR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développer une approche accessible et inclusive dès la conception des parcours de formation et de r</a:t>
            </a:r>
            <a:r>
              <a:rPr lang="fr-FR" dirty="0"/>
              <a:t>épondre à nos obligations légales…</a:t>
            </a:r>
            <a:endParaRPr lang="fr-FR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/>
              <a:t>R</a:t>
            </a:r>
            <a:r>
              <a:rPr lang="fr-FR" b="1" dirty="0">
                <a:effectLst/>
              </a:rPr>
              <a:t>etour d’expérience du Diplôme Universitaire Référents Accessibilité Numérique </a:t>
            </a:r>
            <a:r>
              <a:rPr lang="fr-FR" dirty="0">
                <a:effectLst/>
              </a:rPr>
              <a:t>et du travail de </a:t>
            </a:r>
            <a:r>
              <a:rPr lang="fr-FR" b="1" dirty="0">
                <a:effectLst/>
              </a:rPr>
              <a:t>Mentor </a:t>
            </a:r>
            <a:r>
              <a:rPr lang="fr-FR" dirty="0">
                <a:effectLst/>
              </a:rPr>
              <a:t>qui a réalisé une méthodologie</a:t>
            </a:r>
            <a:endParaRPr lang="fr-FR" b="1" spc="-20" dirty="0">
              <a:effectLst/>
            </a:endParaRPr>
          </a:p>
          <a:p>
            <a:pPr marL="342900" lvl="0" indent="-342900">
              <a:spcBef>
                <a:spcPts val="915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b="1" spc="-20" dirty="0">
                <a:effectLst/>
              </a:rPr>
              <a:t>Au-delà de la conformité technique </a:t>
            </a:r>
            <a:r>
              <a:rPr lang="fr-FR" spc="-20" dirty="0">
                <a:effectLst/>
              </a:rPr>
              <a:t>→ Accessibilit</a:t>
            </a:r>
            <a:r>
              <a:rPr lang="fr-FR" spc="-20" dirty="0">
                <a:effectLst/>
                <a:cs typeface="Verdana" panose="020B0604030504040204" pitchFamily="34" charset="0"/>
              </a:rPr>
              <a:t>é</a:t>
            </a:r>
            <a:r>
              <a:rPr lang="fr-FR" spc="-20" dirty="0">
                <a:effectLst/>
              </a:rPr>
              <a:t> "p</a:t>
            </a:r>
            <a:r>
              <a:rPr lang="fr-FR" spc="-20" dirty="0">
                <a:effectLst/>
                <a:cs typeface="Verdana" panose="020B0604030504040204" pitchFamily="34" charset="0"/>
              </a:rPr>
              <a:t>é</a:t>
            </a:r>
            <a:r>
              <a:rPr lang="fr-FR" spc="-20" dirty="0">
                <a:effectLst/>
              </a:rPr>
              <a:t>dagogique"</a:t>
            </a:r>
            <a:endParaRPr lang="fr-FR" dirty="0">
              <a:effectLst/>
            </a:endParaRPr>
          </a:p>
          <a:p>
            <a:pPr marL="342900" lvl="0" indent="-342900">
              <a:spcBef>
                <a:spcPts val="805"/>
              </a:spcBef>
              <a:buFont typeface="Arial" panose="020B0604020202020204" pitchFamily="34" charset="0"/>
              <a:buChar char="•"/>
            </a:pPr>
            <a:r>
              <a:rPr lang="fr-FR" b="1" spc="-20" dirty="0">
                <a:effectLst/>
              </a:rPr>
              <a:t>Démarche </a:t>
            </a:r>
            <a:r>
              <a:rPr lang="fr-FR" dirty="0">
                <a:effectLst/>
              </a:rPr>
              <a:t>(ADDIE) </a:t>
            </a:r>
            <a:r>
              <a:rPr lang="fr-FR" spc="-20" dirty="0">
                <a:effectLst/>
              </a:rPr>
              <a:t>Analyse Design Développement Implémentation </a:t>
            </a:r>
            <a:r>
              <a:rPr lang="fr-FR" dirty="0">
                <a:effectLst/>
              </a:rPr>
              <a:t>Évaluation.</a:t>
            </a:r>
          </a:p>
        </p:txBody>
      </p:sp>
    </p:spTree>
    <p:extLst>
      <p:ext uri="{BB962C8B-B14F-4D97-AF65-F5344CB8AC3E}">
        <p14:creationId xmlns:p14="http://schemas.microsoft.com/office/powerpoint/2010/main" val="278444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40F0D7-3DC4-378A-33C6-DE4453DE4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19738" cy="778933"/>
          </a:xfrm>
        </p:spPr>
        <p:txBody>
          <a:bodyPr/>
          <a:lstStyle/>
          <a:p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Ingrédient</a:t>
            </a:r>
            <a:r>
              <a:rPr lang="fr-FR" sz="32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sz="3200" spc="-6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fr-FR" sz="3200" spc="-7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nalyser</a:t>
            </a:r>
            <a:r>
              <a:rPr lang="fr-FR" sz="3200" spc="-6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</a:t>
            </a:r>
            <a:r>
              <a:rPr lang="fr-FR" sz="3200" spc="-7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besoins</a:t>
            </a:r>
            <a:r>
              <a:rPr lang="fr-FR" sz="3200" spc="-6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dès</a:t>
            </a:r>
            <a:r>
              <a:rPr lang="fr-FR" sz="3200" spc="-7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l'amont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7B1652-8621-97F0-1D19-C974F9EC20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" y="625764"/>
            <a:ext cx="12192000" cy="5826642"/>
          </a:xfrm>
        </p:spPr>
        <p:txBody>
          <a:bodyPr>
            <a:noAutofit/>
          </a:bodyPr>
          <a:lstStyle/>
          <a:p>
            <a:r>
              <a:rPr lang="fr-FR" sz="1800" b="1" spc="-10" dirty="0">
                <a:effectLst/>
                <a:latin typeface="Verdana" panose="020B0604030504040204" pitchFamily="34" charset="0"/>
                <a:ea typeface="Segoe UI" panose="020B0502040204020203" pitchFamily="34" charset="0"/>
              </a:rPr>
              <a:t>ANALYSE</a:t>
            </a:r>
            <a:endParaRPr lang="fr-FR" sz="1800" dirty="0"/>
          </a:p>
          <a:p>
            <a:r>
              <a:rPr lang="fr-FR" sz="1800" b="1" dirty="0"/>
              <a:t>Objectifs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Identifier les besoins des apprenants.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Respecter les obligations légales (</a:t>
            </a:r>
            <a:r>
              <a:rPr lang="fr-FR" sz="1800" dirty="0" err="1"/>
              <a:t>RGAA</a:t>
            </a:r>
            <a:r>
              <a:rPr lang="fr-FR" sz="1800" dirty="0"/>
              <a:t>) nommer une référente ou un référent accessibilité numérique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Sensibiliser et former toute la brigade : du commis au grand chef !</a:t>
            </a:r>
          </a:p>
          <a:p>
            <a:r>
              <a:rPr lang="fr-FR" sz="1800" b="1" dirty="0"/>
              <a:t>En pratique sur Moodle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Utiliser l'activité Sondage pour recueillir les besoins spécifiques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Configurer les profils utilisateur avec préférences d'accessibilité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800" dirty="0"/>
              <a:t>Activer les filtres d'accessibilité (lecteur d'écran, contraste)</a:t>
            </a:r>
          </a:p>
          <a:p>
            <a:r>
              <a:rPr lang="fr-FR" sz="1800" dirty="0"/>
              <a:t>💡 </a:t>
            </a:r>
            <a:r>
              <a:rPr lang="fr-FR" sz="1800" b="1" dirty="0"/>
              <a:t>Astuce : </a:t>
            </a:r>
            <a:r>
              <a:rPr lang="fr-FR" sz="1800" dirty="0"/>
              <a:t>tester les sondages avec différents profils d'apprenants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53800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276C58E-E560-4EA6-C282-DBDA651A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19737" cy="778933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Ingrédient 2 : multimodalité et flexibilité 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A3636E-CF88-7F33-1518-661D38DEB9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80480"/>
            <a:ext cx="13109943" cy="6177520"/>
          </a:xfrm>
        </p:spPr>
        <p:txBody>
          <a:bodyPr>
            <a:normAutofit/>
          </a:bodyPr>
          <a:lstStyle/>
          <a:p>
            <a:r>
              <a:rPr lang="fr-FR" b="1" dirty="0"/>
              <a:t>DESIGN</a:t>
            </a:r>
          </a:p>
          <a:p>
            <a:r>
              <a:rPr lang="fr-FR" b="1" dirty="0"/>
              <a:t>Objectifs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Mixer les modalités d'apprentissage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Proposer plusieurs façons de naviguer</a:t>
            </a:r>
          </a:p>
          <a:p>
            <a:r>
              <a:rPr lang="fr-FR" b="1" dirty="0"/>
              <a:t>En pratique sur Moodle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Activité Leçon pour parcours adaptatifs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Combiner Forum + Chat + </a:t>
            </a:r>
            <a:r>
              <a:rPr lang="fr-FR" dirty="0" err="1"/>
              <a:t>BigBlueButton</a:t>
            </a:r>
            <a:r>
              <a:rPr lang="fr-FR" dirty="0"/>
              <a:t> + Wiki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Achèvement d'activité avec critères flexibles</a:t>
            </a:r>
          </a:p>
          <a:p>
            <a:r>
              <a:rPr lang="fr-FR" dirty="0"/>
              <a:t>💡 </a:t>
            </a:r>
            <a:r>
              <a:rPr lang="fr-FR" b="1" dirty="0"/>
              <a:t>Astuce : </a:t>
            </a:r>
            <a:r>
              <a:rPr lang="fr-FR" dirty="0"/>
              <a:t>variez les "services" d'apprentissage !</a:t>
            </a:r>
          </a:p>
        </p:txBody>
      </p:sp>
    </p:spTree>
    <p:extLst>
      <p:ext uri="{BB962C8B-B14F-4D97-AF65-F5344CB8AC3E}">
        <p14:creationId xmlns:p14="http://schemas.microsoft.com/office/powerpoint/2010/main" val="885876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8FD8D2-14F2-21D4-A923-70C7D97C4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19738" cy="778933"/>
          </a:xfrm>
        </p:spPr>
        <p:txBody>
          <a:bodyPr/>
          <a:lstStyle/>
          <a:p>
            <a:r>
              <a:rPr lang="fr-FR" sz="32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Ingrédient</a:t>
            </a:r>
            <a:r>
              <a:rPr lang="fr-FR" sz="2800" spc="-8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ester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</a:t>
            </a:r>
            <a:r>
              <a:rPr lang="fr-FR" sz="2800" spc="-85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valider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2800" spc="-1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continu</a:t>
            </a:r>
            <a:r>
              <a:rPr lang="fr-FR" sz="2800" spc="-8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8BB150-8E21-DC84-82B0-CC924DE9F24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85511"/>
            <a:ext cx="12192000" cy="5810981"/>
          </a:xfrm>
        </p:spPr>
        <p:txBody>
          <a:bodyPr>
            <a:normAutofit/>
          </a:bodyPr>
          <a:lstStyle/>
          <a:p>
            <a:r>
              <a:rPr lang="fr-FR" b="1" dirty="0"/>
              <a:t>DÉVELOPPEMENT</a:t>
            </a:r>
          </a:p>
          <a:p>
            <a:r>
              <a:rPr lang="fr-FR" b="1" dirty="0"/>
              <a:t>Objectifs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Vérifier l'accessibilité en continu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Valider avec les utilisateurs finaux</a:t>
            </a:r>
          </a:p>
          <a:p>
            <a:r>
              <a:rPr lang="fr-FR" b="1" dirty="0"/>
              <a:t>En pratique sur Moodle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Vérificateur </a:t>
            </a:r>
            <a:r>
              <a:rPr lang="fr-FR" dirty="0" err="1"/>
              <a:t>Brickfield</a:t>
            </a:r>
            <a:r>
              <a:rPr lang="fr-FR" dirty="0"/>
              <a:t> pour analyse automatique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Tests réguliers avec lecteurs d'écran (</a:t>
            </a:r>
            <a:r>
              <a:rPr lang="fr-FR" dirty="0" err="1"/>
              <a:t>NVDA</a:t>
            </a:r>
            <a:r>
              <a:rPr lang="fr-FR" dirty="0"/>
              <a:t>, </a:t>
            </a:r>
            <a:r>
              <a:rPr lang="fr-FR" dirty="0" err="1"/>
              <a:t>JAWS</a:t>
            </a:r>
            <a:r>
              <a:rPr lang="fr-FR" dirty="0"/>
              <a:t>)</a:t>
            </a:r>
          </a:p>
          <a:p>
            <a:r>
              <a:rPr lang="fr-FR" dirty="0"/>
              <a:t>💡 </a:t>
            </a:r>
            <a:r>
              <a:rPr lang="fr-FR" b="1" dirty="0"/>
              <a:t>Astuce</a:t>
            </a:r>
            <a:r>
              <a:rPr lang="fr-FR" dirty="0"/>
              <a:t> : testez régulièrement avec de « vrais » utilisateurs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5661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D957D9-F60F-D051-728E-0CDDB815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1856"/>
            <a:ext cx="11568223" cy="778933"/>
          </a:xfrm>
        </p:spPr>
        <p:txBody>
          <a:bodyPr/>
          <a:lstStyle/>
          <a:p>
            <a:r>
              <a:rPr lang="fr-FR" sz="2800" dirty="0">
                <a:solidFill>
                  <a:schemeClr val="bg1"/>
                </a:solidFill>
              </a:rPr>
              <a:t>Ingrédient 4 : </a:t>
            </a:r>
            <a:r>
              <a:rPr lang="fr-FR" sz="3200" dirty="0">
                <a:solidFill>
                  <a:schemeClr val="bg1"/>
                </a:solidFill>
              </a:rPr>
              <a:t>ressources</a:t>
            </a:r>
            <a:r>
              <a:rPr lang="fr-FR" sz="2800" dirty="0">
                <a:solidFill>
                  <a:schemeClr val="bg1"/>
                </a:solidFill>
              </a:rPr>
              <a:t> variées et attractives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289D41-EC94-86A5-FFDE-07A848036A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91112"/>
            <a:ext cx="11398102" cy="5613990"/>
          </a:xfrm>
        </p:spPr>
        <p:txBody>
          <a:bodyPr>
            <a:normAutofit/>
          </a:bodyPr>
          <a:lstStyle/>
          <a:p>
            <a:r>
              <a:rPr lang="fr-FR" b="1" dirty="0"/>
              <a:t>DÉVELOPPEMENT</a:t>
            </a:r>
          </a:p>
          <a:p>
            <a:r>
              <a:rPr lang="fr-FR" b="1" dirty="0"/>
              <a:t>Objectifs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Multiplier les formats de ressources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Garantir l'accessibilité de tous les documents</a:t>
            </a:r>
          </a:p>
          <a:p>
            <a:r>
              <a:rPr lang="fr-FR" b="1" dirty="0"/>
              <a:t>En pratique sur Moodle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Même contenu en plusieurs formats (bureautique, audio MP3, vidéo sous-titrée)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Livres Moodle avec navigation claire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H5P pour contenus interactifs accessibles</a:t>
            </a:r>
          </a:p>
          <a:p>
            <a:r>
              <a:rPr lang="fr-FR" dirty="0"/>
              <a:t>	💡 </a:t>
            </a:r>
            <a:r>
              <a:rPr lang="fr-FR" b="1" dirty="0"/>
              <a:t>Astuce : </a:t>
            </a:r>
            <a:r>
              <a:rPr lang="fr-FR" dirty="0"/>
              <a:t>prévoyez toujours un format alternatif !</a:t>
            </a:r>
          </a:p>
        </p:txBody>
      </p:sp>
    </p:spTree>
    <p:extLst>
      <p:ext uri="{BB962C8B-B14F-4D97-AF65-F5344CB8AC3E}">
        <p14:creationId xmlns:p14="http://schemas.microsoft.com/office/powerpoint/2010/main" val="3515274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DB4BC-0DED-A7F4-8E72-74D575BD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0" y="16107"/>
            <a:ext cx="9719738" cy="778933"/>
          </a:xfrm>
        </p:spPr>
        <p:txBody>
          <a:bodyPr/>
          <a:lstStyle/>
          <a:p>
            <a:r>
              <a:rPr lang="fr-FR" sz="2800" dirty="0">
                <a:solidFill>
                  <a:schemeClr val="bg1"/>
                </a:solidFill>
              </a:rPr>
              <a:t>Ingrédient 5 : </a:t>
            </a:r>
            <a:r>
              <a:rPr lang="fr-FR" sz="3200" dirty="0">
                <a:solidFill>
                  <a:schemeClr val="bg1"/>
                </a:solidFill>
              </a:rPr>
              <a:t>structurer</a:t>
            </a:r>
            <a:r>
              <a:rPr lang="fr-FR" sz="2800" dirty="0">
                <a:solidFill>
                  <a:schemeClr val="bg1"/>
                </a:solidFill>
              </a:rPr>
              <a:t> l'accueil et le suivi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2C798B-CB9A-C3B6-468A-F0D57D911B6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010" y="648587"/>
            <a:ext cx="11926985" cy="5237864"/>
          </a:xfrm>
        </p:spPr>
        <p:txBody>
          <a:bodyPr>
            <a:noAutofit/>
          </a:bodyPr>
          <a:lstStyle/>
          <a:p>
            <a:r>
              <a:rPr lang="fr-FR" b="1" dirty="0"/>
              <a:t>IMPLÉMENTATION</a:t>
            </a:r>
          </a:p>
          <a:p>
            <a:r>
              <a:rPr lang="fr-FR" b="1" dirty="0"/>
              <a:t>Objectifs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Proposer un positionnement initial adapté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Adapter le rythme et le suivi</a:t>
            </a:r>
          </a:p>
          <a:p>
            <a:r>
              <a:rPr lang="fr-FR" b="1" dirty="0"/>
              <a:t>En pratique sur Moodle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Section « accueil »avec modalités du cours et syllabus détaillé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Questionnaire pour test de positionnement adaptatif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Barre de progression visible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Forum Questions-Réponses avec tuteurs identifiables</a:t>
            </a:r>
          </a:p>
          <a:p>
            <a:r>
              <a:rPr lang="fr-FR" dirty="0"/>
              <a:t>	💡 </a:t>
            </a:r>
            <a:r>
              <a:rPr lang="fr-FR" b="1" dirty="0"/>
              <a:t>Astuce : </a:t>
            </a:r>
            <a:r>
              <a:rPr lang="fr-FR" dirty="0"/>
              <a:t>Donnez confiance et permettez la progression !</a:t>
            </a:r>
          </a:p>
        </p:txBody>
      </p:sp>
    </p:spTree>
    <p:extLst>
      <p:ext uri="{BB962C8B-B14F-4D97-AF65-F5344CB8AC3E}">
        <p14:creationId xmlns:p14="http://schemas.microsoft.com/office/powerpoint/2010/main" val="348670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513DE6-7296-0E77-D56E-A293A3FD5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19738" cy="778933"/>
          </a:xfrm>
        </p:spPr>
        <p:txBody>
          <a:bodyPr/>
          <a:lstStyle/>
          <a:p>
            <a:r>
              <a:rPr lang="fr-FR" sz="2800" dirty="0">
                <a:solidFill>
                  <a:schemeClr val="bg1"/>
                </a:solidFill>
              </a:rPr>
              <a:t>Ingrédient 6 : évaluer et valoriser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05F7D0C-8B8E-6726-859B-6E060311DB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701749"/>
            <a:ext cx="11525693" cy="5688418"/>
          </a:xfrm>
        </p:spPr>
        <p:txBody>
          <a:bodyPr>
            <a:normAutofit fontScale="92500" lnSpcReduction="20000"/>
          </a:bodyPr>
          <a:lstStyle/>
          <a:p>
            <a:r>
              <a:rPr lang="fr-FR" sz="2400" b="1" dirty="0"/>
              <a:t>ÉVALUATION</a:t>
            </a:r>
          </a:p>
          <a:p>
            <a:r>
              <a:rPr lang="fr-FR" sz="2400" b="1" dirty="0"/>
              <a:t>Objectifs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Intégrer l'auto-évaluation,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Rendre visibles les progrès.</a:t>
            </a:r>
          </a:p>
          <a:p>
            <a:r>
              <a:rPr lang="fr-FR" sz="2400" b="1" dirty="0"/>
              <a:t>En pratique sur Moodle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Quiz d'auto-évaluation avec feedback immédiat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Badges avec critères clairs et images accessibles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Portfolio pour valoriser les acquis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Compétences Moodle pour traçage granulaire</a:t>
            </a:r>
          </a:p>
          <a:p>
            <a:r>
              <a:rPr lang="fr-FR" sz="2400" dirty="0"/>
              <a:t>	💡 </a:t>
            </a:r>
            <a:r>
              <a:rPr lang="fr-FR" sz="2400" b="1" dirty="0"/>
              <a:t>Astuce : </a:t>
            </a:r>
            <a:r>
              <a:rPr lang="fr-FR" sz="2400" dirty="0"/>
              <a:t>soignez la présentation des réussites !</a:t>
            </a:r>
          </a:p>
        </p:txBody>
      </p:sp>
    </p:spTree>
    <p:extLst>
      <p:ext uri="{BB962C8B-B14F-4D97-AF65-F5344CB8AC3E}">
        <p14:creationId xmlns:p14="http://schemas.microsoft.com/office/powerpoint/2010/main" val="1900502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</TotalTime>
  <Words>899</Words>
  <Application>Microsoft Office PowerPoint</Application>
  <PresentationFormat>Grand écran</PresentationFormat>
  <Paragraphs>122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Helvetica Neue</vt:lpstr>
      <vt:lpstr>segoe ui emoji</vt:lpstr>
      <vt:lpstr>Times New Roman</vt:lpstr>
      <vt:lpstr>Verdana</vt:lpstr>
      <vt:lpstr>Thème Office</vt:lpstr>
      <vt:lpstr>La recette du kit de démarrage accessibilité 6 ingrédients essentiels pour vos formations inclusives</vt:lpstr>
      <vt:lpstr>Casting</vt:lpstr>
      <vt:lpstr>Contexte et enjeux</vt:lpstr>
      <vt:lpstr>Ingrédient 1 : analyser les besoins dès l'amont</vt:lpstr>
      <vt:lpstr>Ingrédient 2 : multimodalité et flexibilité </vt:lpstr>
      <vt:lpstr>Ingrédient 3 : tester et valider en continu </vt:lpstr>
      <vt:lpstr>Ingrédient 4 : ressources variées et attractives</vt:lpstr>
      <vt:lpstr>Ingrédient 5 : structurer l'accueil et le suivi </vt:lpstr>
      <vt:lpstr>Ingrédient 6 : évaluer et valoriser </vt:lpstr>
      <vt:lpstr>Les règles d'or du "chef accessible" </vt:lpstr>
      <vt:lpstr>Cours de cuisine Mentor</vt:lpstr>
      <vt:lpstr>Des questions ? Des remarques 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Endjy Guerchet</cp:lastModifiedBy>
  <cp:revision>214</cp:revision>
  <dcterms:created xsi:type="dcterms:W3CDTF">2025-01-27T14:26:24Z</dcterms:created>
  <dcterms:modified xsi:type="dcterms:W3CDTF">2025-07-02T12:30:47Z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