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412" r:id="rId3"/>
    <p:sldId id="259" r:id="rId4"/>
    <p:sldId id="418" r:id="rId5"/>
    <p:sldId id="419" r:id="rId6"/>
    <p:sldId id="267" r:id="rId7"/>
    <p:sldId id="416" r:id="rId8"/>
    <p:sldId id="406" r:id="rId9"/>
    <p:sldId id="404" r:id="rId10"/>
    <p:sldId id="420" r:id="rId11"/>
    <p:sldId id="405" r:id="rId12"/>
    <p:sldId id="268" r:id="rId13"/>
    <p:sldId id="407" r:id="rId14"/>
    <p:sldId id="413" r:id="rId15"/>
    <p:sldId id="415" r:id="rId16"/>
    <p:sldId id="410" r:id="rId17"/>
    <p:sldId id="417" r:id="rId18"/>
    <p:sldId id="411" r:id="rId19"/>
    <p:sldId id="270" r:id="rId20"/>
    <p:sldId id="271" r:id="rId21"/>
    <p:sldId id="414" r:id="rId22"/>
  </p:sldIdLst>
  <p:sldSz cx="12192000" cy="6858000"/>
  <p:notesSz cx="6858000" cy="9144000"/>
  <p:custDataLst>
    <p:tags r:id="rId25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6EC"/>
    <a:srgbClr val="E80580"/>
    <a:srgbClr val="19DF1E"/>
    <a:srgbClr val="95BC3B"/>
    <a:srgbClr val="CEE2A2"/>
    <a:srgbClr val="F98012"/>
    <a:srgbClr val="D57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>
        <p:scale>
          <a:sx n="75" d="100"/>
          <a:sy n="75" d="100"/>
        </p:scale>
        <p:origin x="931" y="2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45577-6612-41B0-B9DA-B94CCE4C7A7B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2CA44FC9-394F-41C9-B695-BFE75FD0E801}">
      <dgm:prSet phldrT="[Texte]"/>
      <dgm:spPr>
        <a:ln w="28575">
          <a:solidFill>
            <a:srgbClr val="F98012"/>
          </a:solidFill>
        </a:ln>
      </dgm:spPr>
      <dgm:t>
        <a:bodyPr/>
        <a:lstStyle/>
        <a:p>
          <a:r>
            <a:rPr lang="fr-FR" dirty="0">
              <a:latin typeface="Montserrat" panose="00000500000000000000" pitchFamily="2" charset="0"/>
            </a:rPr>
            <a:t>Préparation de l’expérimentation  (temporalité, autorisations de l’Université, recrutement des testeurs…)</a:t>
          </a:r>
        </a:p>
      </dgm:t>
    </dgm:pt>
    <dgm:pt modelId="{6DC02F0A-F521-4363-BFD3-0C9AE02A8ABD}" type="parTrans" cxnId="{0211F673-E4E2-4640-BAC1-0E9F9E92E0B8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FC93573A-763C-4F8D-BEEC-F438520A1DA7}" type="sibTrans" cxnId="{0211F673-E4E2-4640-BAC1-0E9F9E92E0B8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09906F56-73F8-4943-B90C-E612432BD096}">
      <dgm:prSet phldrT="[Texte]"/>
      <dgm:spPr>
        <a:ln w="28575">
          <a:solidFill>
            <a:srgbClr val="F98012"/>
          </a:solidFill>
        </a:ln>
      </dgm:spPr>
      <dgm:t>
        <a:bodyPr/>
        <a:lstStyle/>
        <a:p>
          <a:r>
            <a:rPr lang="fr-FR" dirty="0">
              <a:latin typeface="Montserrat" panose="00000500000000000000" pitchFamily="2" charset="0"/>
            </a:rPr>
            <a:t>Synchrone : Présentation du plugin et de la grille d’évaluation pour l’expérimentation</a:t>
          </a:r>
        </a:p>
      </dgm:t>
    </dgm:pt>
    <dgm:pt modelId="{A14C5A33-8040-4F28-ABFE-2B853646A6EA}" type="parTrans" cxnId="{52DB3B56-A148-4B0B-9A68-E0260538A295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E5B4D329-81D0-49B7-83D8-C310BD60ABA1}" type="sibTrans" cxnId="{52DB3B56-A148-4B0B-9A68-E0260538A295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CD794B80-A50B-4D72-A6B2-10A0CAD7D858}">
      <dgm:prSet phldrT="[Texte]"/>
      <dgm:spPr>
        <a:ln w="28575">
          <a:solidFill>
            <a:srgbClr val="F98012"/>
          </a:solidFill>
        </a:ln>
      </dgm:spPr>
      <dgm:t>
        <a:bodyPr/>
        <a:lstStyle/>
        <a:p>
          <a:r>
            <a:rPr lang="fr-FR" dirty="0">
              <a:latin typeface="Montserrat" panose="00000500000000000000" pitchFamily="2" charset="0"/>
            </a:rPr>
            <a:t>Asynchrone : Phase de test pour la génération de cours dans Moodle</a:t>
          </a:r>
        </a:p>
      </dgm:t>
    </dgm:pt>
    <dgm:pt modelId="{562548AE-3EA0-4917-A152-4EB893CEA176}" type="parTrans" cxnId="{3F8D9B15-B4E4-41FA-98AE-4336FFC42A1B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200B648C-DEF6-471A-A7E8-4CD50E9276F8}" type="sibTrans" cxnId="{3F8D9B15-B4E4-41FA-98AE-4336FFC42A1B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20DAD35D-E7DD-49D0-BCBF-D2E8566D22C1}">
      <dgm:prSet phldrT="[Texte]"/>
      <dgm:spPr>
        <a:ln w="28575">
          <a:solidFill>
            <a:srgbClr val="F98012"/>
          </a:solidFill>
        </a:ln>
      </dgm:spPr>
      <dgm:t>
        <a:bodyPr/>
        <a:lstStyle/>
        <a:p>
          <a:r>
            <a:rPr lang="fr-FR" dirty="0">
              <a:latin typeface="Montserrat" panose="00000500000000000000" pitchFamily="2" charset="0"/>
            </a:rPr>
            <a:t>Recueil des retours et analyse des résultats</a:t>
          </a:r>
        </a:p>
      </dgm:t>
    </dgm:pt>
    <dgm:pt modelId="{257F5075-31BB-440A-A72A-606A2EE5ECE9}" type="parTrans" cxnId="{EAA5E6D0-04FA-4A86-B6DE-46402F28173F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A4CA15D8-8B97-4A8A-8DD0-E3033CB90BEA}" type="sibTrans" cxnId="{EAA5E6D0-04FA-4A86-B6DE-46402F28173F}">
      <dgm:prSet/>
      <dgm:spPr/>
      <dgm:t>
        <a:bodyPr/>
        <a:lstStyle/>
        <a:p>
          <a:endParaRPr lang="fr-FR">
            <a:latin typeface="Montserrat" panose="00000500000000000000" pitchFamily="2" charset="0"/>
          </a:endParaRPr>
        </a:p>
      </dgm:t>
    </dgm:pt>
    <dgm:pt modelId="{23B5A8BB-EBEF-4B8A-92C5-495528BE6C3E}" type="pres">
      <dgm:prSet presAssocID="{00445577-6612-41B0-B9DA-B94CCE4C7A7B}" presName="Name0" presStyleCnt="0">
        <dgm:presLayoutVars>
          <dgm:dir/>
          <dgm:resizeHandles val="exact"/>
        </dgm:presLayoutVars>
      </dgm:prSet>
      <dgm:spPr/>
    </dgm:pt>
    <dgm:pt modelId="{2E1152BB-0B5F-4C12-B40F-FA301B720280}" type="pres">
      <dgm:prSet presAssocID="{2CA44FC9-394F-41C9-B695-BFE75FD0E801}" presName="node" presStyleLbl="node1" presStyleIdx="0" presStyleCnt="4">
        <dgm:presLayoutVars>
          <dgm:bulletEnabled val="1"/>
        </dgm:presLayoutVars>
      </dgm:prSet>
      <dgm:spPr/>
    </dgm:pt>
    <dgm:pt modelId="{BDB66840-25FE-4ACC-BBB1-39787A8E817B}" type="pres">
      <dgm:prSet presAssocID="{FC93573A-763C-4F8D-BEEC-F438520A1DA7}" presName="sibTrans" presStyleLbl="sibTrans2D1" presStyleIdx="0" presStyleCnt="3"/>
      <dgm:spPr/>
    </dgm:pt>
    <dgm:pt modelId="{991701AE-5519-41A0-AC1F-18A2C942F612}" type="pres">
      <dgm:prSet presAssocID="{FC93573A-763C-4F8D-BEEC-F438520A1DA7}" presName="connectorText" presStyleLbl="sibTrans2D1" presStyleIdx="0" presStyleCnt="3"/>
      <dgm:spPr/>
    </dgm:pt>
    <dgm:pt modelId="{B91C5114-A3BE-4DF2-BFCC-DE9368683007}" type="pres">
      <dgm:prSet presAssocID="{09906F56-73F8-4943-B90C-E612432BD096}" presName="node" presStyleLbl="node1" presStyleIdx="1" presStyleCnt="4">
        <dgm:presLayoutVars>
          <dgm:bulletEnabled val="1"/>
        </dgm:presLayoutVars>
      </dgm:prSet>
      <dgm:spPr/>
    </dgm:pt>
    <dgm:pt modelId="{934611D0-A244-4331-A36E-8D96EAEC4349}" type="pres">
      <dgm:prSet presAssocID="{E5B4D329-81D0-49B7-83D8-C310BD60ABA1}" presName="sibTrans" presStyleLbl="sibTrans2D1" presStyleIdx="1" presStyleCnt="3"/>
      <dgm:spPr/>
    </dgm:pt>
    <dgm:pt modelId="{BD3506BA-C5D1-47C0-8227-B813426BF8F1}" type="pres">
      <dgm:prSet presAssocID="{E5B4D329-81D0-49B7-83D8-C310BD60ABA1}" presName="connectorText" presStyleLbl="sibTrans2D1" presStyleIdx="1" presStyleCnt="3"/>
      <dgm:spPr/>
    </dgm:pt>
    <dgm:pt modelId="{C3ABB88E-A067-411A-B689-2E2D78B7A14F}" type="pres">
      <dgm:prSet presAssocID="{CD794B80-A50B-4D72-A6B2-10A0CAD7D858}" presName="node" presStyleLbl="node1" presStyleIdx="2" presStyleCnt="4">
        <dgm:presLayoutVars>
          <dgm:bulletEnabled val="1"/>
        </dgm:presLayoutVars>
      </dgm:prSet>
      <dgm:spPr/>
    </dgm:pt>
    <dgm:pt modelId="{59A22848-F9F1-4A1C-8698-702F19B2C7C8}" type="pres">
      <dgm:prSet presAssocID="{200B648C-DEF6-471A-A7E8-4CD50E9276F8}" presName="sibTrans" presStyleLbl="sibTrans2D1" presStyleIdx="2" presStyleCnt="3"/>
      <dgm:spPr/>
    </dgm:pt>
    <dgm:pt modelId="{DCC5CC23-F387-485B-B237-AFC699815059}" type="pres">
      <dgm:prSet presAssocID="{200B648C-DEF6-471A-A7E8-4CD50E9276F8}" presName="connectorText" presStyleLbl="sibTrans2D1" presStyleIdx="2" presStyleCnt="3"/>
      <dgm:spPr/>
    </dgm:pt>
    <dgm:pt modelId="{6413AA5C-1318-4E7D-9A1A-D4C770EE0A87}" type="pres">
      <dgm:prSet presAssocID="{20DAD35D-E7DD-49D0-BCBF-D2E8566D22C1}" presName="node" presStyleLbl="node1" presStyleIdx="3" presStyleCnt="4">
        <dgm:presLayoutVars>
          <dgm:bulletEnabled val="1"/>
        </dgm:presLayoutVars>
      </dgm:prSet>
      <dgm:spPr/>
    </dgm:pt>
  </dgm:ptLst>
  <dgm:cxnLst>
    <dgm:cxn modelId="{F97E0007-1DA6-47A1-893F-B502A373FFE5}" type="presOf" srcId="{E5B4D329-81D0-49B7-83D8-C310BD60ABA1}" destId="{BD3506BA-C5D1-47C0-8227-B813426BF8F1}" srcOrd="1" destOrd="0" presId="urn:microsoft.com/office/officeart/2005/8/layout/process1"/>
    <dgm:cxn modelId="{3F8D9B15-B4E4-41FA-98AE-4336FFC42A1B}" srcId="{00445577-6612-41B0-B9DA-B94CCE4C7A7B}" destId="{CD794B80-A50B-4D72-A6B2-10A0CAD7D858}" srcOrd="2" destOrd="0" parTransId="{562548AE-3EA0-4917-A152-4EB893CEA176}" sibTransId="{200B648C-DEF6-471A-A7E8-4CD50E9276F8}"/>
    <dgm:cxn modelId="{800F6F1E-9CC7-4017-91AD-C8557A444BC6}" type="presOf" srcId="{200B648C-DEF6-471A-A7E8-4CD50E9276F8}" destId="{59A22848-F9F1-4A1C-8698-702F19B2C7C8}" srcOrd="0" destOrd="0" presId="urn:microsoft.com/office/officeart/2005/8/layout/process1"/>
    <dgm:cxn modelId="{380F0E34-F8A6-4205-BF9A-E47B500CE305}" type="presOf" srcId="{CD794B80-A50B-4D72-A6B2-10A0CAD7D858}" destId="{C3ABB88E-A067-411A-B689-2E2D78B7A14F}" srcOrd="0" destOrd="0" presId="urn:microsoft.com/office/officeart/2005/8/layout/process1"/>
    <dgm:cxn modelId="{7C07F540-BF04-4703-B71F-8AA4141DFBE1}" type="presOf" srcId="{200B648C-DEF6-471A-A7E8-4CD50E9276F8}" destId="{DCC5CC23-F387-485B-B237-AFC699815059}" srcOrd="1" destOrd="0" presId="urn:microsoft.com/office/officeart/2005/8/layout/process1"/>
    <dgm:cxn modelId="{86D7AD70-574F-4B1B-B337-4966B7F06950}" type="presOf" srcId="{E5B4D329-81D0-49B7-83D8-C310BD60ABA1}" destId="{934611D0-A244-4331-A36E-8D96EAEC4349}" srcOrd="0" destOrd="0" presId="urn:microsoft.com/office/officeart/2005/8/layout/process1"/>
    <dgm:cxn modelId="{0211F673-E4E2-4640-BAC1-0E9F9E92E0B8}" srcId="{00445577-6612-41B0-B9DA-B94CCE4C7A7B}" destId="{2CA44FC9-394F-41C9-B695-BFE75FD0E801}" srcOrd="0" destOrd="0" parTransId="{6DC02F0A-F521-4363-BFD3-0C9AE02A8ABD}" sibTransId="{FC93573A-763C-4F8D-BEEC-F438520A1DA7}"/>
    <dgm:cxn modelId="{52DB3B56-A148-4B0B-9A68-E0260538A295}" srcId="{00445577-6612-41B0-B9DA-B94CCE4C7A7B}" destId="{09906F56-73F8-4943-B90C-E612432BD096}" srcOrd="1" destOrd="0" parTransId="{A14C5A33-8040-4F28-ABFE-2B853646A6EA}" sibTransId="{E5B4D329-81D0-49B7-83D8-C310BD60ABA1}"/>
    <dgm:cxn modelId="{A00BEA77-35C9-46E4-9365-837F1AEB6BBA}" type="presOf" srcId="{FC93573A-763C-4F8D-BEEC-F438520A1DA7}" destId="{991701AE-5519-41A0-AC1F-18A2C942F612}" srcOrd="1" destOrd="0" presId="urn:microsoft.com/office/officeart/2005/8/layout/process1"/>
    <dgm:cxn modelId="{B71BFC5A-8385-418B-AB4E-288FA6546FE2}" type="presOf" srcId="{20DAD35D-E7DD-49D0-BCBF-D2E8566D22C1}" destId="{6413AA5C-1318-4E7D-9A1A-D4C770EE0A87}" srcOrd="0" destOrd="0" presId="urn:microsoft.com/office/officeart/2005/8/layout/process1"/>
    <dgm:cxn modelId="{E0A1BA93-3E41-43BA-A151-18C8059EB0C3}" type="presOf" srcId="{00445577-6612-41B0-B9DA-B94CCE4C7A7B}" destId="{23B5A8BB-EBEF-4B8A-92C5-495528BE6C3E}" srcOrd="0" destOrd="0" presId="urn:microsoft.com/office/officeart/2005/8/layout/process1"/>
    <dgm:cxn modelId="{42A06AD0-AB15-49B9-8C67-ACEED8F77F2D}" type="presOf" srcId="{FC93573A-763C-4F8D-BEEC-F438520A1DA7}" destId="{BDB66840-25FE-4ACC-BBB1-39787A8E817B}" srcOrd="0" destOrd="0" presId="urn:microsoft.com/office/officeart/2005/8/layout/process1"/>
    <dgm:cxn modelId="{EAA5E6D0-04FA-4A86-B6DE-46402F28173F}" srcId="{00445577-6612-41B0-B9DA-B94CCE4C7A7B}" destId="{20DAD35D-E7DD-49D0-BCBF-D2E8566D22C1}" srcOrd="3" destOrd="0" parTransId="{257F5075-31BB-440A-A72A-606A2EE5ECE9}" sibTransId="{A4CA15D8-8B97-4A8A-8DD0-E3033CB90BEA}"/>
    <dgm:cxn modelId="{B1DD04F4-BBAF-4C56-9653-3B5155600C8A}" type="presOf" srcId="{2CA44FC9-394F-41C9-B695-BFE75FD0E801}" destId="{2E1152BB-0B5F-4C12-B40F-FA301B720280}" srcOrd="0" destOrd="0" presId="urn:microsoft.com/office/officeart/2005/8/layout/process1"/>
    <dgm:cxn modelId="{E9A157FF-0245-449A-B0FB-225F7094295B}" type="presOf" srcId="{09906F56-73F8-4943-B90C-E612432BD096}" destId="{B91C5114-A3BE-4DF2-BFCC-DE9368683007}" srcOrd="0" destOrd="0" presId="urn:microsoft.com/office/officeart/2005/8/layout/process1"/>
    <dgm:cxn modelId="{B39B3D9C-D726-447D-84C0-89237CC25C04}" type="presParOf" srcId="{23B5A8BB-EBEF-4B8A-92C5-495528BE6C3E}" destId="{2E1152BB-0B5F-4C12-B40F-FA301B720280}" srcOrd="0" destOrd="0" presId="urn:microsoft.com/office/officeart/2005/8/layout/process1"/>
    <dgm:cxn modelId="{CB9E9A52-E6B7-4383-A397-68FBB87DA635}" type="presParOf" srcId="{23B5A8BB-EBEF-4B8A-92C5-495528BE6C3E}" destId="{BDB66840-25FE-4ACC-BBB1-39787A8E817B}" srcOrd="1" destOrd="0" presId="urn:microsoft.com/office/officeart/2005/8/layout/process1"/>
    <dgm:cxn modelId="{3AFF7A89-FC26-4D2C-BFEE-6D81C7BB7D8C}" type="presParOf" srcId="{BDB66840-25FE-4ACC-BBB1-39787A8E817B}" destId="{991701AE-5519-41A0-AC1F-18A2C942F612}" srcOrd="0" destOrd="0" presId="urn:microsoft.com/office/officeart/2005/8/layout/process1"/>
    <dgm:cxn modelId="{B9FF2CAB-B893-40E4-B5A4-7F5C9D77E7B6}" type="presParOf" srcId="{23B5A8BB-EBEF-4B8A-92C5-495528BE6C3E}" destId="{B91C5114-A3BE-4DF2-BFCC-DE9368683007}" srcOrd="2" destOrd="0" presId="urn:microsoft.com/office/officeart/2005/8/layout/process1"/>
    <dgm:cxn modelId="{63F40B28-1A79-40EF-86E6-01C2A48EA724}" type="presParOf" srcId="{23B5A8BB-EBEF-4B8A-92C5-495528BE6C3E}" destId="{934611D0-A244-4331-A36E-8D96EAEC4349}" srcOrd="3" destOrd="0" presId="urn:microsoft.com/office/officeart/2005/8/layout/process1"/>
    <dgm:cxn modelId="{CD57BDB7-531A-47A3-83FF-D0B58CF7D9FA}" type="presParOf" srcId="{934611D0-A244-4331-A36E-8D96EAEC4349}" destId="{BD3506BA-C5D1-47C0-8227-B813426BF8F1}" srcOrd="0" destOrd="0" presId="urn:microsoft.com/office/officeart/2005/8/layout/process1"/>
    <dgm:cxn modelId="{7B3267F8-6F9D-49FB-A75A-CB35EE95FD30}" type="presParOf" srcId="{23B5A8BB-EBEF-4B8A-92C5-495528BE6C3E}" destId="{C3ABB88E-A067-411A-B689-2E2D78B7A14F}" srcOrd="4" destOrd="0" presId="urn:microsoft.com/office/officeart/2005/8/layout/process1"/>
    <dgm:cxn modelId="{D881EB86-23D9-40AD-89DB-73A5E3377999}" type="presParOf" srcId="{23B5A8BB-EBEF-4B8A-92C5-495528BE6C3E}" destId="{59A22848-F9F1-4A1C-8698-702F19B2C7C8}" srcOrd="5" destOrd="0" presId="urn:microsoft.com/office/officeart/2005/8/layout/process1"/>
    <dgm:cxn modelId="{F9BDB9C1-4429-49ED-8ECD-CA3A88B5C78E}" type="presParOf" srcId="{59A22848-F9F1-4A1C-8698-702F19B2C7C8}" destId="{DCC5CC23-F387-485B-B237-AFC699815059}" srcOrd="0" destOrd="0" presId="urn:microsoft.com/office/officeart/2005/8/layout/process1"/>
    <dgm:cxn modelId="{055B6CD6-4670-4865-AD97-673C2E4DF970}" type="presParOf" srcId="{23B5A8BB-EBEF-4B8A-92C5-495528BE6C3E}" destId="{6413AA5C-1318-4E7D-9A1A-D4C770EE0A8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152BB-0B5F-4C12-B40F-FA301B720280}">
      <dsp:nvSpPr>
        <dsp:cNvPr id="0" name=""/>
        <dsp:cNvSpPr/>
      </dsp:nvSpPr>
      <dsp:spPr>
        <a:xfrm>
          <a:off x="4947" y="2028335"/>
          <a:ext cx="2163255" cy="1845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9801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Préparation de l’expérimentation  (temporalité, autorisations de l’Université, recrutement des testeurs…)</a:t>
          </a:r>
        </a:p>
      </dsp:txBody>
      <dsp:txXfrm>
        <a:off x="59001" y="2082389"/>
        <a:ext cx="2055147" cy="1737419"/>
      </dsp:txXfrm>
    </dsp:sp>
    <dsp:sp modelId="{BDB66840-25FE-4ACC-BBB1-39787A8E817B}">
      <dsp:nvSpPr>
        <dsp:cNvPr id="0" name=""/>
        <dsp:cNvSpPr/>
      </dsp:nvSpPr>
      <dsp:spPr>
        <a:xfrm>
          <a:off x="2384529" y="2682855"/>
          <a:ext cx="458610" cy="536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>
            <a:latin typeface="Montserrat" panose="00000500000000000000" pitchFamily="2" charset="0"/>
          </a:endParaRPr>
        </a:p>
      </dsp:txBody>
      <dsp:txXfrm>
        <a:off x="2384529" y="2790152"/>
        <a:ext cx="321027" cy="321893"/>
      </dsp:txXfrm>
    </dsp:sp>
    <dsp:sp modelId="{B91C5114-A3BE-4DF2-BFCC-DE9368683007}">
      <dsp:nvSpPr>
        <dsp:cNvPr id="0" name=""/>
        <dsp:cNvSpPr/>
      </dsp:nvSpPr>
      <dsp:spPr>
        <a:xfrm>
          <a:off x="3033505" y="2028335"/>
          <a:ext cx="2163255" cy="1845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9801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Synchrone : Présentation du plugin et de la grille d’évaluation pour l’expérimentation</a:t>
          </a:r>
        </a:p>
      </dsp:txBody>
      <dsp:txXfrm>
        <a:off x="3087559" y="2082389"/>
        <a:ext cx="2055147" cy="1737419"/>
      </dsp:txXfrm>
    </dsp:sp>
    <dsp:sp modelId="{934611D0-A244-4331-A36E-8D96EAEC4349}">
      <dsp:nvSpPr>
        <dsp:cNvPr id="0" name=""/>
        <dsp:cNvSpPr/>
      </dsp:nvSpPr>
      <dsp:spPr>
        <a:xfrm>
          <a:off x="5413087" y="2682855"/>
          <a:ext cx="458610" cy="536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>
            <a:latin typeface="Montserrat" panose="00000500000000000000" pitchFamily="2" charset="0"/>
          </a:endParaRPr>
        </a:p>
      </dsp:txBody>
      <dsp:txXfrm>
        <a:off x="5413087" y="2790152"/>
        <a:ext cx="321027" cy="321893"/>
      </dsp:txXfrm>
    </dsp:sp>
    <dsp:sp modelId="{C3ABB88E-A067-411A-B689-2E2D78B7A14F}">
      <dsp:nvSpPr>
        <dsp:cNvPr id="0" name=""/>
        <dsp:cNvSpPr/>
      </dsp:nvSpPr>
      <dsp:spPr>
        <a:xfrm>
          <a:off x="6062064" y="2028335"/>
          <a:ext cx="2163255" cy="1845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9801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Asynchrone : Phase de test pour la génération de cours dans Moodle</a:t>
          </a:r>
        </a:p>
      </dsp:txBody>
      <dsp:txXfrm>
        <a:off x="6116118" y="2082389"/>
        <a:ext cx="2055147" cy="1737419"/>
      </dsp:txXfrm>
    </dsp:sp>
    <dsp:sp modelId="{59A22848-F9F1-4A1C-8698-702F19B2C7C8}">
      <dsp:nvSpPr>
        <dsp:cNvPr id="0" name=""/>
        <dsp:cNvSpPr/>
      </dsp:nvSpPr>
      <dsp:spPr>
        <a:xfrm>
          <a:off x="8441645" y="2682855"/>
          <a:ext cx="458610" cy="536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>
            <a:latin typeface="Montserrat" panose="00000500000000000000" pitchFamily="2" charset="0"/>
          </a:endParaRPr>
        </a:p>
      </dsp:txBody>
      <dsp:txXfrm>
        <a:off x="8441645" y="2790152"/>
        <a:ext cx="321027" cy="321893"/>
      </dsp:txXfrm>
    </dsp:sp>
    <dsp:sp modelId="{6413AA5C-1318-4E7D-9A1A-D4C770EE0A87}">
      <dsp:nvSpPr>
        <dsp:cNvPr id="0" name=""/>
        <dsp:cNvSpPr/>
      </dsp:nvSpPr>
      <dsp:spPr>
        <a:xfrm>
          <a:off x="9090622" y="2028335"/>
          <a:ext cx="2163255" cy="1845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9801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Recueil des retours et analyse des résultats</a:t>
          </a:r>
        </a:p>
      </dsp:txBody>
      <dsp:txXfrm>
        <a:off x="9144676" y="2082389"/>
        <a:ext cx="2055147" cy="1737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FC0488-DC66-448D-9F80-DCF77086C7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EE54D2-00B8-4C32-A0D2-74FD907A56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80C1-8901-4B7B-8F53-BF7360BFC7CD}" type="datetimeFigureOut">
              <a:rPr lang="fr-FR" smtClean="0"/>
              <a:t>30/06/2025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AB2DD3-10D5-40AE-90B6-25C91B82DB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BBC4AF-F4CC-4373-A842-A63E5046B7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4531A-E1F3-4A90-98A6-A19677E76C8A}" type="slidenum">
              <a:rPr lang="fr-FR" smtClean="0"/>
              <a:t>‹N°›</a:t>
            </a:fld>
            <a:endParaRPr lang="fr-F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66002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D1968-2F67-412B-9865-DD5203222636}" type="datetimeFigureOut">
              <a:rPr lang="fr-FR" smtClean="0"/>
              <a:t>30/06/2025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B1B5-988C-4A7D-989C-4D6C55FFE3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>
          <a:extLst>
            <a:ext uri="{FF2B5EF4-FFF2-40B4-BE49-F238E27FC236}">
              <a16:creationId xmlns:a16="http://schemas.microsoft.com/office/drawing/2014/main" id="{EFF0FDE3-FB84-4E9F-DE11-E6B34CF52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9c487f8d59_0_2271:notes">
            <a:extLst>
              <a:ext uri="{FF2B5EF4-FFF2-40B4-BE49-F238E27FC236}">
                <a16:creationId xmlns:a16="http://schemas.microsoft.com/office/drawing/2014/main" id="{7F425ACA-A57A-E261-2C9A-62BB1240D4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9c487f8d59_0_2271:notes">
            <a:extLst>
              <a:ext uri="{FF2B5EF4-FFF2-40B4-BE49-F238E27FC236}">
                <a16:creationId xmlns:a16="http://schemas.microsoft.com/office/drawing/2014/main" id="{134F6949-523B-4544-2362-278FD4F271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48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>
          <a:extLst>
            <a:ext uri="{FF2B5EF4-FFF2-40B4-BE49-F238E27FC236}">
              <a16:creationId xmlns:a16="http://schemas.microsoft.com/office/drawing/2014/main" id="{DB3726AB-C7B8-7D18-2D8D-2E974E21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9c487f8d59_0_2271:notes">
            <a:extLst>
              <a:ext uri="{FF2B5EF4-FFF2-40B4-BE49-F238E27FC236}">
                <a16:creationId xmlns:a16="http://schemas.microsoft.com/office/drawing/2014/main" id="{6C488F52-F4A1-AAAA-AC13-3D2102E28F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9c487f8d59_0_2271:notes">
            <a:extLst>
              <a:ext uri="{FF2B5EF4-FFF2-40B4-BE49-F238E27FC236}">
                <a16:creationId xmlns:a16="http://schemas.microsoft.com/office/drawing/2014/main" id="{571C1361-4FCB-178A-A3FD-EEFA0B5B8B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827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>
          <a:extLst>
            <a:ext uri="{FF2B5EF4-FFF2-40B4-BE49-F238E27FC236}">
              <a16:creationId xmlns:a16="http://schemas.microsoft.com/office/drawing/2014/main" id="{28534203-EDB3-DC32-0B47-7F12D6D21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9c487f8d59_0_2271:notes">
            <a:extLst>
              <a:ext uri="{FF2B5EF4-FFF2-40B4-BE49-F238E27FC236}">
                <a16:creationId xmlns:a16="http://schemas.microsoft.com/office/drawing/2014/main" id="{241996B3-10DC-3346-B30C-310D46C03A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9c487f8d59_0_2271:notes">
            <a:extLst>
              <a:ext uri="{FF2B5EF4-FFF2-40B4-BE49-F238E27FC236}">
                <a16:creationId xmlns:a16="http://schemas.microsoft.com/office/drawing/2014/main" id="{474BDC71-45C6-6EA4-93B6-5FDB5D2408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14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>
          <a:extLst>
            <a:ext uri="{FF2B5EF4-FFF2-40B4-BE49-F238E27FC236}">
              <a16:creationId xmlns:a16="http://schemas.microsoft.com/office/drawing/2014/main" id="{9E0231F6-B43E-6B08-DFEC-6ED77A2CE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9c487f8d59_0_2271:notes">
            <a:extLst>
              <a:ext uri="{FF2B5EF4-FFF2-40B4-BE49-F238E27FC236}">
                <a16:creationId xmlns:a16="http://schemas.microsoft.com/office/drawing/2014/main" id="{A27F4B29-3062-1DB0-D58B-80BF390C5A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9c487f8d59_0_2271:notes">
            <a:extLst>
              <a:ext uri="{FF2B5EF4-FFF2-40B4-BE49-F238E27FC236}">
                <a16:creationId xmlns:a16="http://schemas.microsoft.com/office/drawing/2014/main" id="{10B01B61-31EF-FDBF-10CB-F1E42BDCE2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676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>
          <a:extLst>
            <a:ext uri="{FF2B5EF4-FFF2-40B4-BE49-F238E27FC236}">
              <a16:creationId xmlns:a16="http://schemas.microsoft.com/office/drawing/2014/main" id="{0700D5E4-8CAC-DEDE-CEE1-F46992E38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9c487f8d59_0_2271:notes">
            <a:extLst>
              <a:ext uri="{FF2B5EF4-FFF2-40B4-BE49-F238E27FC236}">
                <a16:creationId xmlns:a16="http://schemas.microsoft.com/office/drawing/2014/main" id="{858FB4DB-9955-C848-A682-69F756CB21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9c487f8d59_0_2271:notes">
            <a:extLst>
              <a:ext uri="{FF2B5EF4-FFF2-40B4-BE49-F238E27FC236}">
                <a16:creationId xmlns:a16="http://schemas.microsoft.com/office/drawing/2014/main" id="{6B42BE20-DDBB-CAD6-C7F4-16A987C6B8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33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1">
          <a:extLst>
            <a:ext uri="{FF2B5EF4-FFF2-40B4-BE49-F238E27FC236}">
              <a16:creationId xmlns:a16="http://schemas.microsoft.com/office/drawing/2014/main" id="{ED462C8B-DF8F-132A-1C7B-70739805F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g9d351df191_0_264:notes">
            <a:extLst>
              <a:ext uri="{FF2B5EF4-FFF2-40B4-BE49-F238E27FC236}">
                <a16:creationId xmlns:a16="http://schemas.microsoft.com/office/drawing/2014/main" id="{2A251181-B536-D5BC-43F4-E5FA64BE0C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3" name="Google Shape;2373;g9d351df191_0_264:notes">
            <a:extLst>
              <a:ext uri="{FF2B5EF4-FFF2-40B4-BE49-F238E27FC236}">
                <a16:creationId xmlns:a16="http://schemas.microsoft.com/office/drawing/2014/main" id="{04A32459-0916-1C76-DC08-08246F0429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36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8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v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547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FF3830BB-CB3D-4061-9C0C-1359CD04151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8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B6FF702-0EAA-4EE2-A6B7-E102A796C9F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17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1" descr="Zone de texte à modifier.">
            <a:extLst>
              <a:ext uri="{FF2B5EF4-FFF2-40B4-BE49-F238E27FC236}">
                <a16:creationId xmlns:a16="http://schemas.microsoft.com/office/drawing/2014/main" id="{6A0E3EC7-7E14-4500-BA0B-DA33845DBD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8" name="Titre 10" descr="Titre de la page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386E6482-3DB9-466B-88C8-6A0EFA0D1D8D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25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extuel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C824B180-37A1-43D1-B06D-17B0DC6B1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10" name="Titre 10" descr="Titre de la page.">
            <a:extLst>
              <a:ext uri="{FF2B5EF4-FFF2-40B4-BE49-F238E27FC236}">
                <a16:creationId xmlns:a16="http://schemas.microsoft.com/office/drawing/2014/main" id="{5E0E468E-4602-4403-91D1-6DB9317CF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1" name="Espace réservé du texte 2" descr="Titre secondaire de la page.">
            <a:extLst>
              <a:ext uri="{FF2B5EF4-FFF2-40B4-BE49-F238E27FC236}">
                <a16:creationId xmlns:a16="http://schemas.microsoft.com/office/drawing/2014/main" id="{CAB6202B-5C86-4F36-AC73-1BD410EE0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A2250CD-DD5D-4850-BD6B-9DB9021B2E86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04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DC820EE-639F-4472-B327-24C25195151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86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010D0E4-1E5F-4030-B14D-5F775993098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92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0" descr="Titre de la page ou de la photo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3BC1D9EC-91DD-4633-B1AA-920C8A610A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1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581FD3D1-FDD5-420A-9813-5B087E19E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A41C971-FEE6-45F1-92E6-099CA992403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0" descr="Titre de la page ou de la photo.">
            <a:extLst>
              <a:ext uri="{FF2B5EF4-FFF2-40B4-BE49-F238E27FC236}">
                <a16:creationId xmlns:a16="http://schemas.microsoft.com/office/drawing/2014/main" id="{64C6E1B9-ED30-475E-A0C0-8981CFA56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CCB74E7C-50C0-4CA7-B221-D56CDAFA0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7B4DFAD-E16B-464A-AF2E-C37CCD772B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6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A5A5133-AE81-4A44-86BE-013A78108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F9A457-240D-49EE-BFD5-2A00C67F43F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78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4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212E54D-4E0B-4DEF-B52F-4176B6952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8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5FF5DE8D-1CF9-4297-ABF5-56EE77380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9848" y="2103546"/>
            <a:ext cx="5000239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3DE9E22-5E89-48EA-BE82-CDD43B12A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848" y="5549078"/>
            <a:ext cx="5000240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86A0FFAE-AFC5-4CAF-B383-FF6A877C842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32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à gauch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3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D6A609FA-6D0F-4679-9FC8-208A32299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6130" y="5549078"/>
            <a:ext cx="4993958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36130" y="2103546"/>
            <a:ext cx="4993958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359D162-3494-47FA-A80F-99FEC466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9" y="2103546"/>
            <a:ext cx="4185090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8" name="Espace réservé du texte 21" descr="Zone de texte à modifier.">
            <a:extLst>
              <a:ext uri="{FF2B5EF4-FFF2-40B4-BE49-F238E27FC236}">
                <a16:creationId xmlns:a16="http://schemas.microsoft.com/office/drawing/2014/main" id="{029EBEA1-74AC-4CE5-BB75-97CC0ECFEF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9" name="Rectangle 8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B72164B-5CD2-4859-AAA1-D0A6A8A0D5F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vide_stream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A15D09C-D38F-48B0-A874-719198F8036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2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5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5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28" y="2103546"/>
            <a:ext cx="4185093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795042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9EF2F24-658E-4B29-9535-112AA358CB6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15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7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7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0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863516"/>
            <a:ext cx="4185091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AF1CF53-E65A-4C5E-B2E9-A2BBDA860B6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48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7FDA88D-6CE1-43C6-AFC1-256E9F06FF7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16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363C209-7B0A-4B0C-A041-6C8F07F9AAC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74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biographie_fond blanc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6627CEE-5640-4DF5-806B-B53E25E968F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5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biographie_fond blanc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B2C762D-A482-4075-A827-C7D24F50A54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_fond ver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 descr="Zone de texte à modifier.">
            <a:extLst>
              <a:ext uri="{FF2B5EF4-FFF2-40B4-BE49-F238E27FC236}">
                <a16:creationId xmlns:a16="http://schemas.microsoft.com/office/drawing/2014/main" id="{F2A13117-23DD-4C45-AD83-8E914D89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4" name="Titre 10" descr="Zone de texte avec le titre Bibliographie.">
            <a:extLst>
              <a:ext uri="{FF2B5EF4-FFF2-40B4-BE49-F238E27FC236}">
                <a16:creationId xmlns:a16="http://schemas.microsoft.com/office/drawing/2014/main" id="{12240B0E-C453-4074-95D6-753D21B7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38234A5-3799-41E2-B0A1-B378A0D50F7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 descr="Zone de texte à modifier. Par défaut, le texte est &quot;Des questions? Des remarques?&quot;.">
            <a:extLst>
              <a:ext uri="{FF2B5EF4-FFF2-40B4-BE49-F238E27FC236}">
                <a16:creationId xmlns:a16="http://schemas.microsoft.com/office/drawing/2014/main" id="{216C18B8-FC1F-4EA3-94DE-85828543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0" y="392568"/>
            <a:ext cx="9719739" cy="1098775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Des questions ? Des remarques ?</a:t>
            </a:r>
          </a:p>
        </p:txBody>
      </p:sp>
      <p:sp>
        <p:nvSpPr>
          <p:cNvPr id="5" name="Espace réservé du texte 4" descr="Zone de texte à modifier. Par défaut, le texte est &quot;Retrouvez nous sur notre espace de cours!&quot;.">
            <a:extLst>
              <a:ext uri="{FF2B5EF4-FFF2-40B4-BE49-F238E27FC236}">
                <a16:creationId xmlns:a16="http://schemas.microsoft.com/office/drawing/2014/main" id="{2E985107-353E-4DCF-A424-0C90BC511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0" y="1992313"/>
            <a:ext cx="9719740" cy="569912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Retrouvez nous sur notre espace de cours !</a:t>
            </a:r>
          </a:p>
        </p:txBody>
      </p:sp>
      <p:sp>
        <p:nvSpPr>
          <p:cNvPr id="7" name="Espace réservé du texte 4" descr="Zone de texte à modifier en ajoutant les contacts.">
            <a:extLst>
              <a:ext uri="{FF2B5EF4-FFF2-40B4-BE49-F238E27FC236}">
                <a16:creationId xmlns:a16="http://schemas.microsoft.com/office/drawing/2014/main" id="{7D22BDC0-E048-4C8A-AF37-BFD6FE77AD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1" y="3163824"/>
            <a:ext cx="9719738" cy="1503426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Contacts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819C0-FA9E-4632-AED0-B0158ABF41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89" y="2797203"/>
            <a:ext cx="366621" cy="366621"/>
          </a:xfrm>
          <a:prstGeom prst="rect">
            <a:avLst/>
          </a:prstGeom>
        </p:spPr>
      </p:pic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C0F2BC4-9B8C-44CF-BFC3-E27A366447B4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4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fond vert_vierge_st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048D9E9-B6A1-4A79-8A6A-C2A87AF89875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11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ond vert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78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ésenta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Zone de texte pour le titre de la présentation.">
            <a:extLst>
              <a:ext uri="{FF2B5EF4-FFF2-40B4-BE49-F238E27FC236}">
                <a16:creationId xmlns:a16="http://schemas.microsoft.com/office/drawing/2014/main" id="{CEB06307-DDAC-4219-9BA0-A151E1249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849" y="1709739"/>
            <a:ext cx="9726020" cy="1947862"/>
          </a:xfrm>
        </p:spPr>
        <p:txBody>
          <a:bodyPr anchor="ctr" anchorCtr="1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Espace réservé du texte 2" descr="Zone de texte pour le titre secondaire.">
            <a:extLst>
              <a:ext uri="{FF2B5EF4-FFF2-40B4-BE49-F238E27FC236}">
                <a16:creationId xmlns:a16="http://schemas.microsoft.com/office/drawing/2014/main" id="{18F1EC9F-75AD-49E7-8B46-C10B33FC5F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9849" y="3931920"/>
            <a:ext cx="9726020" cy="781396"/>
          </a:xfr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DB42D30-4CAF-4098-B09A-4639F7337E56}"/>
              </a:ext>
            </a:extLst>
          </p:cNvPr>
          <p:cNvSpPr/>
          <p:nvPr userDrawn="1"/>
        </p:nvSpPr>
        <p:spPr>
          <a:xfrm>
            <a:off x="91595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1EF4869-AB72-44C7-9022-530DA001AA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9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1BAC96-31C9-DEF6-C8B4-E6C1CAB18A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86" y="1"/>
            <a:ext cx="12175029" cy="6857999"/>
          </a:xfrm>
          <a:prstGeom prst="rect">
            <a:avLst/>
          </a:prstGeom>
        </p:spPr>
      </p:pic>
      <p:sp>
        <p:nvSpPr>
          <p:cNvPr id="485" name="Google Shape;485;p15"/>
          <p:cNvSpPr txBox="1">
            <a:spLocks noGrp="1"/>
          </p:cNvSpPr>
          <p:nvPr>
            <p:ph type="ctrTitle"/>
          </p:nvPr>
        </p:nvSpPr>
        <p:spPr>
          <a:xfrm>
            <a:off x="962293" y="3516600"/>
            <a:ext cx="24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3467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86" name="Google Shape;486;p15"/>
          <p:cNvSpPr txBox="1">
            <a:spLocks noGrp="1"/>
          </p:cNvSpPr>
          <p:nvPr>
            <p:ph type="title" idx="2" hasCustomPrompt="1"/>
          </p:nvPr>
        </p:nvSpPr>
        <p:spPr>
          <a:xfrm>
            <a:off x="962293" y="2256900"/>
            <a:ext cx="245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7" name="Google Shape;487;p15"/>
          <p:cNvSpPr txBox="1">
            <a:spLocks noGrp="1"/>
          </p:cNvSpPr>
          <p:nvPr>
            <p:ph type="ctrTitle" idx="3"/>
          </p:nvPr>
        </p:nvSpPr>
        <p:spPr>
          <a:xfrm>
            <a:off x="3567075" y="3516600"/>
            <a:ext cx="24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3467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88" name="Google Shape;488;p15"/>
          <p:cNvSpPr txBox="1">
            <a:spLocks noGrp="1"/>
          </p:cNvSpPr>
          <p:nvPr>
            <p:ph type="title" idx="4" hasCustomPrompt="1"/>
          </p:nvPr>
        </p:nvSpPr>
        <p:spPr>
          <a:xfrm>
            <a:off x="3567960" y="2256900"/>
            <a:ext cx="245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9" name="Google Shape;489;p15"/>
          <p:cNvSpPr txBox="1">
            <a:spLocks noGrp="1"/>
          </p:cNvSpPr>
          <p:nvPr>
            <p:ph type="ctrTitle" idx="5"/>
          </p:nvPr>
        </p:nvSpPr>
        <p:spPr>
          <a:xfrm>
            <a:off x="6176163" y="3516600"/>
            <a:ext cx="24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3467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90" name="Google Shape;490;p15"/>
          <p:cNvSpPr txBox="1">
            <a:spLocks noGrp="1"/>
          </p:cNvSpPr>
          <p:nvPr>
            <p:ph type="title" idx="6" hasCustomPrompt="1"/>
          </p:nvPr>
        </p:nvSpPr>
        <p:spPr>
          <a:xfrm>
            <a:off x="6173627" y="2256900"/>
            <a:ext cx="245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1" name="Google Shape;491;p15"/>
          <p:cNvSpPr txBox="1">
            <a:spLocks noGrp="1"/>
          </p:cNvSpPr>
          <p:nvPr>
            <p:ph type="ctrTitle" idx="7"/>
          </p:nvPr>
        </p:nvSpPr>
        <p:spPr>
          <a:xfrm>
            <a:off x="8779307" y="3516600"/>
            <a:ext cx="24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3467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None/>
              <a:defRPr sz="2667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title" idx="8" hasCustomPrompt="1"/>
          </p:nvPr>
        </p:nvSpPr>
        <p:spPr>
          <a:xfrm>
            <a:off x="8779293" y="2256900"/>
            <a:ext cx="245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1"/>
          </p:nvPr>
        </p:nvSpPr>
        <p:spPr>
          <a:xfrm>
            <a:off x="964893" y="4109647"/>
            <a:ext cx="2445200" cy="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9"/>
          </p:nvPr>
        </p:nvSpPr>
        <p:spPr>
          <a:xfrm>
            <a:off x="8781893" y="4109647"/>
            <a:ext cx="2445200" cy="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13"/>
          </p:nvPr>
        </p:nvSpPr>
        <p:spPr>
          <a:xfrm>
            <a:off x="6179635" y="4109647"/>
            <a:ext cx="2445200" cy="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14"/>
          </p:nvPr>
        </p:nvSpPr>
        <p:spPr>
          <a:xfrm>
            <a:off x="3571455" y="4109647"/>
            <a:ext cx="2445200" cy="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441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CEF6C4-4A03-FB9E-6614-EC8625F65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86" y="1"/>
            <a:ext cx="12175029" cy="6857999"/>
          </a:xfrm>
          <a:prstGeom prst="rect">
            <a:avLst/>
          </a:prstGeom>
        </p:spPr>
      </p:pic>
      <p:sp>
        <p:nvSpPr>
          <p:cNvPr id="164" name="Google Shape;164;p6"/>
          <p:cNvSpPr txBox="1">
            <a:spLocks noGrp="1"/>
          </p:cNvSpPr>
          <p:nvPr>
            <p:ph type="ctrTitle"/>
          </p:nvPr>
        </p:nvSpPr>
        <p:spPr>
          <a:xfrm>
            <a:off x="6096001" y="624600"/>
            <a:ext cx="5053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cxnSp>
        <p:nvCxnSpPr>
          <p:cNvPr id="165" name="Google Shape;165;p6"/>
          <p:cNvCxnSpPr/>
          <p:nvPr/>
        </p:nvCxnSpPr>
        <p:spPr>
          <a:xfrm>
            <a:off x="11512900" y="-2380833"/>
            <a:ext cx="0" cy="3553200"/>
          </a:xfrm>
          <a:prstGeom prst="straightConnector1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22927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 userDrawn="1">
  <p:cSld name="Main point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E4DC25-1447-FF6E-5E31-EF4184073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84" y="1"/>
            <a:ext cx="121750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1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 descr="Diapositive casting : diapositive de présentation du contributeur.">
            <a:extLst>
              <a:ext uri="{FF2B5EF4-FFF2-40B4-BE49-F238E27FC236}">
                <a16:creationId xmlns:a16="http://schemas.microsoft.com/office/drawing/2014/main" id="{FBB68355-0F59-460C-A5C6-8A8483D9E0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F80042ED-3C8C-4C89-A77E-9D3B89ED3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F36050F-F283-42FF-A66A-86E226D198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319870">
            <a:off x="4107631" y="2072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5B707A5-DA29-4CEA-9094-F2EFA8B76E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DD937A5F-4919-4A31-A158-AFE1D655A71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12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053CE470-5CD4-4897-9666-76ACB70929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49">
            <a:off x="4083529" y="2095107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u contributeur.">
            <a:extLst>
              <a:ext uri="{FF2B5EF4-FFF2-40B4-BE49-F238E27FC236}">
                <a16:creationId xmlns:a16="http://schemas.microsoft.com/office/drawing/2014/main" id="{99DA8F4D-C6BF-47E1-AEC9-DE88F6849A4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7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697933-4515-40A3-86D0-1E197A7AEC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464D9F-3B82-4F7E-864E-18EA2CB32C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0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8286CAC4-8FD0-40AA-8469-72484D8478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34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 descr="Diapositive casting : diapositive de présentation des deux contributeurs.">
            <a:extLst>
              <a:ext uri="{FF2B5EF4-FFF2-40B4-BE49-F238E27FC236}">
                <a16:creationId xmlns:a16="http://schemas.microsoft.com/office/drawing/2014/main" id="{7FA1992A-2961-4D23-8186-C4AEF5E7B61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6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138B0AC5-D226-4800-B615-FD780FCED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8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96C8606-C5D6-400E-88F2-5BEE563F2A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300163">
            <a:off x="3219358" y="2028768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9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6872E4D-11B4-4110-B387-87A01C808D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037547">
            <a:off x="8041857" y="1956456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23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C2231AEC-2229-4C0F-8A7D-D47604716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91800DE-0C6E-4C31-99C4-C9DA6DD151E0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E0A1A1E-9A78-4E2C-82E8-EB0DD070A4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7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153DCF16-0B61-4448-91F0-C530E1506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15">
            <a:off x="8020330" y="1909899"/>
            <a:ext cx="2230903" cy="2230903"/>
          </a:xfrm>
          <a:prstGeom prst="rect">
            <a:avLst/>
          </a:prstGeom>
        </p:spPr>
      </p:pic>
      <p:pic>
        <p:nvPicPr>
          <p:cNvPr id="12" name="Image 11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7BF19158-9D7D-4B7D-BAE6-8BC9F33FA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14">
            <a:off x="3152067" y="2015212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es deux contributeurs.">
            <a:extLst>
              <a:ext uri="{FF2B5EF4-FFF2-40B4-BE49-F238E27FC236}">
                <a16:creationId xmlns:a16="http://schemas.microsoft.com/office/drawing/2014/main" id="{EE5ABAC4-DFB0-4A0A-AAFC-CCBA3699FF68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8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423CA673-6E3F-4549-9BE3-2CE70BFBE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9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A422131D-B698-4F50-AB7D-7EE512541E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711E5596-216E-4A3A-998A-D98863129DF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1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E10DC428-DB7E-4DAB-983E-EE30E276DC2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1DD352-F5D7-4EF6-BAB3-780B4953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23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65BB3C05-4093-4B3E-8D70-129AF3783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24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B0EE97FC-48F7-4CE6-BAFA-094FDA5832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1" name="ZoneTexte 10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965A2B80-F2C7-4580-81F0-5CCB30E2993E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E7B31B48-341F-4FE1-A9CC-F13366EF61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39998">
            <a:off x="1525054" y="2218559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86B39B07-F58B-4BED-B794-3F4D289AFF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185126">
            <a:off x="5168159" y="2174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5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03846E1-625A-47F7-AA3A-DD0EF09EEE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17250">
            <a:off x="8762067" y="2197527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12CA9E2-8E54-4E35-AB9B-A5F790E8A8DA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10EC8552-407D-420A-82EE-02EBC8CA09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83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BA4E44B3-1B71-4452-A002-6DCB90CE2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17">
            <a:off x="1518650" y="2178194"/>
            <a:ext cx="2179542" cy="2179542"/>
          </a:xfrm>
          <a:prstGeom prst="rect">
            <a:avLst/>
          </a:prstGeom>
        </p:spPr>
      </p:pic>
      <p:pic>
        <p:nvPicPr>
          <p:cNvPr id="14" name="Image 13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37AC7958-37B8-4759-BC94-8A0F94C65C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610">
            <a:off x="8749997" y="2170767"/>
            <a:ext cx="2188728" cy="2188728"/>
          </a:xfrm>
          <a:prstGeom prst="rect">
            <a:avLst/>
          </a:prstGeom>
        </p:spPr>
      </p:pic>
      <p:pic>
        <p:nvPicPr>
          <p:cNvPr id="16" name="Image 15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D1F2A970-907E-4159-A96F-C1EF95348A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42">
            <a:off x="5147035" y="2132143"/>
            <a:ext cx="2212838" cy="2212838"/>
          </a:xfrm>
          <a:prstGeom prst="rect">
            <a:avLst/>
          </a:prstGeom>
        </p:spPr>
      </p:pic>
      <p:sp>
        <p:nvSpPr>
          <p:cNvPr id="13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6ECE2387-3E50-4ADB-B807-40BE7DCEB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7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EA4D56EB-BBD7-4CCB-9C50-D051484410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9" name="ZoneTexte 18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CEAC2ED6-181B-4FB1-AE6A-DE55BF9835D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1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00F76D68-D24B-4619-B2DE-91E3C7D00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0F639603-1319-4468-85CB-4757F9FAEC93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5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0635CABC-B40B-40DD-96CD-226DDD12AF7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12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FEFD65-DC15-4763-8A1D-AD0CAEEE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6FE8D1-5A44-4FF5-B8BF-1D19EE314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6A87A-F186-4C0D-ABD2-DC320575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BF1C6-0834-4A27-9B81-F41CED284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E48A6-56AA-4969-AEF4-6321B4FC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2B0F-4331-4122-A959-AFC9D043544F}" type="slidenum">
              <a:rPr lang="fr-FR" smtClean="0"/>
              <a:t>‹N°›</a:t>
            </a:fld>
            <a:endParaRPr lang="fr-FR"/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2905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49" r:id="rId2"/>
    <p:sldLayoutId id="2147483673" r:id="rId3"/>
    <p:sldLayoutId id="2147483663" r:id="rId4"/>
    <p:sldLayoutId id="2147483671" r:id="rId5"/>
    <p:sldLayoutId id="2147483662" r:id="rId6"/>
    <p:sldLayoutId id="2147483670" r:id="rId7"/>
    <p:sldLayoutId id="2147483661" r:id="rId8"/>
    <p:sldLayoutId id="2147483669" r:id="rId9"/>
    <p:sldLayoutId id="2147483672" r:id="rId10"/>
    <p:sldLayoutId id="2147483690" r:id="rId11"/>
    <p:sldLayoutId id="2147483681" r:id="rId12"/>
    <p:sldLayoutId id="2147483682" r:id="rId13"/>
    <p:sldLayoutId id="2147483660" r:id="rId14"/>
    <p:sldLayoutId id="2147483650" r:id="rId15"/>
    <p:sldLayoutId id="2147483683" r:id="rId16"/>
    <p:sldLayoutId id="2147483684" r:id="rId17"/>
    <p:sldLayoutId id="2147483686" r:id="rId18"/>
    <p:sldLayoutId id="2147483691" r:id="rId19"/>
    <p:sldLayoutId id="2147483688" r:id="rId20"/>
    <p:sldLayoutId id="2147483692" r:id="rId21"/>
    <p:sldLayoutId id="2147483693" r:id="rId22"/>
    <p:sldLayoutId id="2147483694" r:id="rId23"/>
    <p:sldLayoutId id="2147483678" r:id="rId24"/>
    <p:sldLayoutId id="2147483695" r:id="rId25"/>
    <p:sldLayoutId id="2147483665" r:id="rId26"/>
    <p:sldLayoutId id="2147483666" r:id="rId27"/>
    <p:sldLayoutId id="2147483697" r:id="rId28"/>
    <p:sldLayoutId id="2147483679" r:id="rId29"/>
    <p:sldLayoutId id="2147483698" r:id="rId30"/>
    <p:sldLayoutId id="2147483699" r:id="rId31"/>
    <p:sldLayoutId id="214748370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al.science/inria-00075378/" TargetMode="External"/><Relationship Id="rId2" Type="http://schemas.openxmlformats.org/officeDocument/2006/relationships/hyperlink" Target="https://moodle.com/fr/nouvelles/abc-learning-design/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f.lecloarec@elearningtouch.com" TargetMode="External"/><Relationship Id="rId2" Type="http://schemas.openxmlformats.org/officeDocument/2006/relationships/hyperlink" Target="mailto:florence.bruneau@univ-brest.fr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D849F-400A-4B00-9882-C67F506F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30" y="2455069"/>
            <a:ext cx="10141057" cy="1947862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Montserrat" panose="00000500000000000000" pitchFamily="2" charset="0"/>
              </a:rPr>
              <a:t>Et si l’IA s’invitait dans votre Moodle ?</a:t>
            </a:r>
            <a:br>
              <a:rPr lang="fr-FR" sz="3600" b="1" dirty="0">
                <a:latin typeface="Montserrat" panose="00000500000000000000" pitchFamily="2" charset="0"/>
              </a:rPr>
            </a:br>
            <a:br>
              <a:rPr lang="fr-FR" sz="3600" b="1" dirty="0">
                <a:latin typeface="Montserrat" panose="00000500000000000000" pitchFamily="2" charset="0"/>
              </a:rPr>
            </a:br>
            <a:r>
              <a:rPr lang="fr-FR" sz="3600" dirty="0">
                <a:latin typeface="Montserrat" panose="00000500000000000000" pitchFamily="2" charset="0"/>
              </a:rPr>
              <a:t>Une expérimentation à </a:t>
            </a:r>
            <a:br>
              <a:rPr lang="fr-FR" sz="3600" dirty="0">
                <a:latin typeface="Montserrat" panose="00000500000000000000" pitchFamily="2" charset="0"/>
              </a:rPr>
            </a:br>
            <a:r>
              <a:rPr lang="fr-FR" sz="3600" dirty="0">
                <a:latin typeface="Montserrat" panose="00000500000000000000" pitchFamily="2" charset="0"/>
              </a:rPr>
              <a:t>l’Université de Bretagne Occidentale</a:t>
            </a:r>
          </a:p>
        </p:txBody>
      </p:sp>
      <p:pic>
        <p:nvPicPr>
          <p:cNvPr id="7" name="Image 6" descr="Une image contenant Magenta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1575A8C-6BB6-64C7-DB68-029812C88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37" y="4671517"/>
            <a:ext cx="1988745" cy="1118669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F069CD5-6E47-3FE3-68DB-4E765E2A3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38" y="5230851"/>
            <a:ext cx="2396277" cy="581025"/>
          </a:xfrm>
          <a:prstGeom prst="rect">
            <a:avLst/>
          </a:prstGeom>
        </p:spPr>
      </p:pic>
      <p:pic>
        <p:nvPicPr>
          <p:cNvPr id="10" name="Image 9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4A77626-265C-C2EC-ECD4-E935B3A23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06" y="5724865"/>
            <a:ext cx="1321806" cy="333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7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>
          <a:extLst>
            <a:ext uri="{FF2B5EF4-FFF2-40B4-BE49-F238E27FC236}">
              <a16:creationId xmlns:a16="http://schemas.microsoft.com/office/drawing/2014/main" id="{A4EF871D-4AD4-FA41-3526-F1276E2E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31;p5">
            <a:extLst>
              <a:ext uri="{FF2B5EF4-FFF2-40B4-BE49-F238E27FC236}">
                <a16:creationId xmlns:a16="http://schemas.microsoft.com/office/drawing/2014/main" id="{2633A6DB-55E4-880C-84CC-0D413157FBAC}"/>
              </a:ext>
            </a:extLst>
          </p:cNvPr>
          <p:cNvCxnSpPr/>
          <p:nvPr/>
        </p:nvCxnSpPr>
        <p:spPr>
          <a:xfrm>
            <a:off x="664033" y="-402499"/>
            <a:ext cx="0" cy="1473201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006;p53">
            <a:extLst>
              <a:ext uri="{FF2B5EF4-FFF2-40B4-BE49-F238E27FC236}">
                <a16:creationId xmlns:a16="http://schemas.microsoft.com/office/drawing/2014/main" id="{0503C9AB-D643-D1A4-DB88-ADA6045361E2}"/>
              </a:ext>
            </a:extLst>
          </p:cNvPr>
          <p:cNvSpPr txBox="1">
            <a:spLocks/>
          </p:cNvSpPr>
          <p:nvPr/>
        </p:nvSpPr>
        <p:spPr>
          <a:xfrm flipH="1">
            <a:off x="794797" y="15507"/>
            <a:ext cx="11906004" cy="111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600" b="0" i="0" u="none" strike="noStrike" cap="none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fr-FR" sz="3467" dirty="0"/>
              <a:t>COURSE AI :</a:t>
            </a:r>
            <a:br>
              <a:rPr lang="fr-FR" sz="3467" dirty="0"/>
            </a:br>
            <a:r>
              <a:rPr lang="fr-FR" sz="3467" dirty="0"/>
              <a:t>LA CRÉATION DE COURS ASSISTÉE PAR IA DANS MOODLE </a:t>
            </a:r>
          </a:p>
        </p:txBody>
      </p:sp>
      <p:sp>
        <p:nvSpPr>
          <p:cNvPr id="5" name="Google Shape;2128;p63">
            <a:extLst>
              <a:ext uri="{FF2B5EF4-FFF2-40B4-BE49-F238E27FC236}">
                <a16:creationId xmlns:a16="http://schemas.microsoft.com/office/drawing/2014/main" id="{AA59C60A-2608-F8FC-3808-9CECDB7ED7AD}"/>
              </a:ext>
            </a:extLst>
          </p:cNvPr>
          <p:cNvSpPr txBox="1">
            <a:spLocks/>
          </p:cNvSpPr>
          <p:nvPr/>
        </p:nvSpPr>
        <p:spPr>
          <a:xfrm>
            <a:off x="794797" y="946707"/>
            <a:ext cx="11397204" cy="49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vo"/>
              <a:buNone/>
              <a:defRPr sz="12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 algn="l"/>
            <a:r>
              <a:rPr lang="fr-FR" sz="1600" dirty="0"/>
              <a:t>Un outil auteur IA intégré à Moodle qui permet aux formateurs de créer facilement des cours.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6D91D4-2B4C-CC4A-F193-AED5ED9A00C1}"/>
              </a:ext>
            </a:extLst>
          </p:cNvPr>
          <p:cNvGrpSpPr/>
          <p:nvPr/>
        </p:nvGrpSpPr>
        <p:grpSpPr>
          <a:xfrm>
            <a:off x="2504440" y="1596826"/>
            <a:ext cx="7345680" cy="4936055"/>
            <a:chOff x="1878330" y="1197619"/>
            <a:chExt cx="5509260" cy="37020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10B422-1F58-3FBF-592E-BD7E04F9BA3B}"/>
                </a:ext>
              </a:extLst>
            </p:cNvPr>
            <p:cNvSpPr/>
            <p:nvPr/>
          </p:nvSpPr>
          <p:spPr>
            <a:xfrm>
              <a:off x="1878330" y="1197619"/>
              <a:ext cx="5509260" cy="37020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7827E62-7EC8-4483-6DF7-F1EC98065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0630" y="1197619"/>
              <a:ext cx="4391660" cy="3584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589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4">
          <a:extLst>
            <a:ext uri="{FF2B5EF4-FFF2-40B4-BE49-F238E27FC236}">
              <a16:creationId xmlns:a16="http://schemas.microsoft.com/office/drawing/2014/main" id="{FB841884-F4BC-4B25-8A0D-8FE1D6F6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73">
            <a:extLst>
              <a:ext uri="{FF2B5EF4-FFF2-40B4-BE49-F238E27FC236}">
                <a16:creationId xmlns:a16="http://schemas.microsoft.com/office/drawing/2014/main" id="{14D659EC-52C4-E0B6-DC8B-19467E095E6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00946" y="335253"/>
            <a:ext cx="9307701" cy="75810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0"/>
            <a:r>
              <a:rPr lang="fr-FR" dirty="0">
                <a:latin typeface="Barlow Condensed" panose="00000506000000000000" pitchFamily="2" charset="0"/>
              </a:rPr>
              <a:t>QU’EST-CE QUE COURSE AI ?</a:t>
            </a:r>
            <a:endParaRPr dirty="0">
              <a:latin typeface="Barlow Condensed" panose="00000506000000000000" pitchFamily="2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2579B78-1751-78D0-9752-554C631D99E8}"/>
              </a:ext>
            </a:extLst>
          </p:cNvPr>
          <p:cNvGrpSpPr/>
          <p:nvPr/>
        </p:nvGrpSpPr>
        <p:grpSpPr>
          <a:xfrm>
            <a:off x="261746" y="1193306"/>
            <a:ext cx="10545287" cy="1364909"/>
            <a:chOff x="196309" y="894979"/>
            <a:chExt cx="7908965" cy="1023682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5D3592A-E2B5-7CAE-46D7-EA0B80ECBAAE}"/>
                </a:ext>
              </a:extLst>
            </p:cNvPr>
            <p:cNvGrpSpPr/>
            <p:nvPr/>
          </p:nvGrpSpPr>
          <p:grpSpPr>
            <a:xfrm>
              <a:off x="196309" y="894979"/>
              <a:ext cx="5898916" cy="1023682"/>
              <a:chOff x="3780061" y="1161436"/>
              <a:chExt cx="5898916" cy="1023682"/>
            </a:xfrm>
          </p:grpSpPr>
          <p:sp>
            <p:nvSpPr>
              <p:cNvPr id="7" name="Google Shape;2162;p66">
                <a:extLst>
                  <a:ext uri="{FF2B5EF4-FFF2-40B4-BE49-F238E27FC236}">
                    <a16:creationId xmlns:a16="http://schemas.microsoft.com/office/drawing/2014/main" id="{75C774A5-F47B-3D16-252C-2B61B2190F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0061" y="1474118"/>
                <a:ext cx="4614000" cy="7110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86262">
                  <a:buSzPts val="1400"/>
                </a:pP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La création des </a:t>
                </a:r>
                <a:r>
                  <a:rPr lang="fr-FR" sz="1467" b="1" dirty="0">
                    <a:solidFill>
                      <a:schemeClr val="dk1"/>
                    </a:solidFill>
                    <a:latin typeface="Arvo" panose="020B0604020202020204" charset="0"/>
                  </a:rPr>
                  <a:t>cours</a:t>
                </a: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 Moodle,</a:t>
                </a:r>
              </a:p>
              <a:p>
                <a:pPr marL="186262">
                  <a:buSzPts val="1400"/>
                </a:pP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La création des </a:t>
                </a:r>
                <a:r>
                  <a:rPr lang="fr-FR" sz="1467" b="1" dirty="0">
                    <a:solidFill>
                      <a:schemeClr val="dk1"/>
                    </a:solidFill>
                    <a:latin typeface="Arvo" panose="020B0604020202020204" charset="0"/>
                  </a:rPr>
                  <a:t>sections</a:t>
                </a: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,</a:t>
                </a:r>
              </a:p>
              <a:p>
                <a:pPr marL="186262">
                  <a:buSzPts val="1400"/>
                </a:pP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La création des </a:t>
                </a:r>
                <a:r>
                  <a:rPr lang="fr-FR" sz="1467" b="1" dirty="0">
                    <a:solidFill>
                      <a:schemeClr val="dk1"/>
                    </a:solidFill>
                    <a:latin typeface="Arvo" panose="020B0604020202020204" charset="0"/>
                  </a:rPr>
                  <a:t>activités natives,</a:t>
                </a:r>
              </a:p>
              <a:p>
                <a:pPr marL="186262">
                  <a:buSzPts val="1400"/>
                </a:pP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La génération des </a:t>
                </a:r>
                <a:r>
                  <a:rPr lang="fr-FR" sz="1467" b="1" dirty="0">
                    <a:solidFill>
                      <a:schemeClr val="dk1"/>
                    </a:solidFill>
                    <a:latin typeface="Arvo" panose="020B0604020202020204" charset="0"/>
                  </a:rPr>
                  <a:t>contenus</a:t>
                </a: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,</a:t>
                </a:r>
              </a:p>
              <a:p>
                <a:pPr marL="186262">
                  <a:buSzPts val="1400"/>
                </a:pP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La génération des </a:t>
                </a:r>
                <a:r>
                  <a:rPr lang="fr-FR" sz="1467" b="1" dirty="0">
                    <a:solidFill>
                      <a:schemeClr val="dk1"/>
                    </a:solidFill>
                    <a:latin typeface="Arvo" panose="020B0604020202020204" charset="0"/>
                  </a:rPr>
                  <a:t>illustrations</a:t>
                </a: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,</a:t>
                </a:r>
              </a:p>
              <a:p>
                <a:pPr marL="186262">
                  <a:buSzPts val="1400"/>
                </a:pPr>
                <a:r>
                  <a:rPr lang="fr-FR" sz="1467" dirty="0">
                    <a:solidFill>
                      <a:schemeClr val="dk1"/>
                    </a:solidFill>
                    <a:latin typeface="Arvo" panose="020B0604020202020204" charset="0"/>
                  </a:rPr>
                  <a:t>Le paramétrage les </a:t>
                </a:r>
                <a:r>
                  <a:rPr lang="fr-FR" sz="1467" b="1" dirty="0">
                    <a:solidFill>
                      <a:schemeClr val="dk1"/>
                    </a:solidFill>
                    <a:latin typeface="Arvo" panose="020B0604020202020204" charset="0"/>
                  </a:rPr>
                  <a:t>achèvements d’activités</a:t>
                </a:r>
              </a:p>
            </p:txBody>
          </p:sp>
          <p:cxnSp>
            <p:nvCxnSpPr>
              <p:cNvPr id="10" name="Google Shape;2169;p66">
                <a:extLst>
                  <a:ext uri="{FF2B5EF4-FFF2-40B4-BE49-F238E27FC236}">
                    <a16:creationId xmlns:a16="http://schemas.microsoft.com/office/drawing/2014/main" id="{15548D52-C8A9-FDBB-4F63-477E3BE2A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8050" y="1508727"/>
                <a:ext cx="4995902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" name="Google Shape;2007;p53">
                <a:extLst>
                  <a:ext uri="{FF2B5EF4-FFF2-40B4-BE49-F238E27FC236}">
                    <a16:creationId xmlns:a16="http://schemas.microsoft.com/office/drawing/2014/main" id="{F06F65FD-A12D-2DD5-185C-756DD383F9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1238" y="1161436"/>
                <a:ext cx="5737739" cy="3126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vo"/>
                  <a:buNone/>
                  <a:defRPr sz="12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2pPr>
                <a:lvl3pPr marL="1371600" marR="0" lvl="2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3pPr>
                <a:lvl4pPr marL="1828800" marR="0" lvl="3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9pPr>
              </a:lstStyle>
              <a:p>
                <a:pPr marL="0" indent="0" algn="l"/>
                <a:r>
                  <a:rPr lang="fr-FR" sz="2400" dirty="0">
                    <a:solidFill>
                      <a:srgbClr val="E60B80"/>
                    </a:solidFill>
                    <a:latin typeface="Barlow Condensed Medium" panose="00000606000000000000" pitchFamily="2" charset="0"/>
                  </a:rPr>
                  <a:t>Un plugin Moodle développé par E-learning </a:t>
                </a:r>
                <a:r>
                  <a:rPr lang="fr-FR" sz="2400" dirty="0" err="1">
                    <a:solidFill>
                      <a:srgbClr val="E60B80"/>
                    </a:solidFill>
                    <a:latin typeface="Barlow Condensed Medium" panose="00000606000000000000" pitchFamily="2" charset="0"/>
                  </a:rPr>
                  <a:t>Touch</a:t>
                </a:r>
                <a:r>
                  <a:rPr lang="fr-FR" sz="2400" dirty="0">
                    <a:solidFill>
                      <a:srgbClr val="E60B80"/>
                    </a:solidFill>
                    <a:latin typeface="Barlow Condensed Medium" panose="00000606000000000000" pitchFamily="2" charset="0"/>
                  </a:rPr>
                  <a:t>’ qui permet :</a:t>
                </a:r>
                <a:endParaRPr lang="fr-FR" sz="1600" dirty="0">
                  <a:solidFill>
                    <a:srgbClr val="E60B80"/>
                  </a:solidFill>
                </a:endParaRPr>
              </a:p>
            </p:txBody>
          </p:sp>
        </p:grpSp>
        <p:pic>
          <p:nvPicPr>
            <p:cNvPr id="3" name="Image 2" descr="Une image contenant Police, Graphique, logo, graphisme&#10;&#10;Le contenu généré par l’IA peut être incorrect.">
              <a:extLst>
                <a:ext uri="{FF2B5EF4-FFF2-40B4-BE49-F238E27FC236}">
                  <a16:creationId xmlns:a16="http://schemas.microsoft.com/office/drawing/2014/main" id="{32E5079D-5A53-57EE-B1EE-49EE48E2E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868" y="1348996"/>
              <a:ext cx="2136406" cy="546564"/>
            </a:xfrm>
            <a:prstGeom prst="rect">
              <a:avLst/>
            </a:prstGeom>
          </p:spPr>
        </p:pic>
      </p:grpSp>
      <p:pic>
        <p:nvPicPr>
          <p:cNvPr id="6" name="Image 5" descr="Une image contenant jouet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10BDD08-5C3D-EA4F-F33E-6992E7EEE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56" y="3295568"/>
            <a:ext cx="3720008" cy="4329768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A586DD5-8E2B-6C02-382E-1520954171FE}"/>
              </a:ext>
            </a:extLst>
          </p:cNvPr>
          <p:cNvGrpSpPr/>
          <p:nvPr/>
        </p:nvGrpSpPr>
        <p:grpSpPr>
          <a:xfrm>
            <a:off x="3336712" y="3263516"/>
            <a:ext cx="7865221" cy="1411053"/>
            <a:chOff x="2657569" y="2531862"/>
            <a:chExt cx="5898916" cy="105829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B10F56B-FED2-5926-0129-9CE6DF145C36}"/>
                </a:ext>
              </a:extLst>
            </p:cNvPr>
            <p:cNvGrpSpPr/>
            <p:nvPr/>
          </p:nvGrpSpPr>
          <p:grpSpPr>
            <a:xfrm>
              <a:off x="2657569" y="2531862"/>
              <a:ext cx="5898916" cy="1023682"/>
              <a:chOff x="3780061" y="1161436"/>
              <a:chExt cx="5898916" cy="1023682"/>
            </a:xfrm>
          </p:grpSpPr>
          <p:sp>
            <p:nvSpPr>
              <p:cNvPr id="13" name="Google Shape;2162;p66">
                <a:extLst>
                  <a:ext uri="{FF2B5EF4-FFF2-40B4-BE49-F238E27FC236}">
                    <a16:creationId xmlns:a16="http://schemas.microsoft.com/office/drawing/2014/main" id="{591A136B-511B-6984-DF3C-33484043E8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0061" y="1474118"/>
                <a:ext cx="4614000" cy="7110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86262">
                  <a:buSzPts val="1400"/>
                </a:pPr>
                <a:endParaRPr lang="fr-FR" sz="1467" dirty="0">
                  <a:solidFill>
                    <a:schemeClr val="dk1"/>
                  </a:solidFill>
                  <a:latin typeface="Arvo" panose="020B0604020202020204" charset="0"/>
                </a:endParaRPr>
              </a:p>
            </p:txBody>
          </p:sp>
          <p:cxnSp>
            <p:nvCxnSpPr>
              <p:cNvPr id="14" name="Google Shape;2169;p66">
                <a:extLst>
                  <a:ext uri="{FF2B5EF4-FFF2-40B4-BE49-F238E27FC236}">
                    <a16:creationId xmlns:a16="http://schemas.microsoft.com/office/drawing/2014/main" id="{C87FB8DD-FA0E-A556-0F52-55FC94110D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8050" y="1508727"/>
                <a:ext cx="4995902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" name="Google Shape;2007;p53">
                <a:extLst>
                  <a:ext uri="{FF2B5EF4-FFF2-40B4-BE49-F238E27FC236}">
                    <a16:creationId xmlns:a16="http://schemas.microsoft.com/office/drawing/2014/main" id="{6533FAFB-C3BD-6B14-0A26-D4D703A04B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1238" y="1161436"/>
                <a:ext cx="5737739" cy="3126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vo"/>
                  <a:buNone/>
                  <a:defRPr sz="12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2pPr>
                <a:lvl3pPr marL="1371600" marR="0" lvl="2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3pPr>
                <a:lvl4pPr marL="1828800" marR="0" lvl="3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Arvo"/>
                  <a:buNone/>
                  <a:defRPr sz="1400" b="0" i="0" u="none" strike="noStrike" cap="none">
                    <a:solidFill>
                      <a:schemeClr val="dk2"/>
                    </a:solidFill>
                    <a:latin typeface="Arvo"/>
                    <a:ea typeface="Arvo"/>
                    <a:cs typeface="Arvo"/>
                    <a:sym typeface="Arvo"/>
                  </a:defRPr>
                </a:lvl9pPr>
              </a:lstStyle>
              <a:p>
                <a:pPr marL="0" indent="0" algn="l"/>
                <a:r>
                  <a:rPr lang="fr-FR" sz="2400" dirty="0">
                    <a:solidFill>
                      <a:srgbClr val="E60B80"/>
                    </a:solidFill>
                    <a:latin typeface="Barlow Condensed Medium" panose="00000606000000000000" pitchFamily="2" charset="0"/>
                  </a:rPr>
                  <a:t>Des activités natives Moodle variées : </a:t>
                </a:r>
              </a:p>
            </p:txBody>
          </p:sp>
        </p:grpSp>
        <p:pic>
          <p:nvPicPr>
            <p:cNvPr id="16" name="Image 15" descr="Une image contenant capture d’écran, texte, Police, cercle&#10;&#10;Le contenu généré par l’IA peut être incorrect.">
              <a:extLst>
                <a:ext uri="{FF2B5EF4-FFF2-40B4-BE49-F238E27FC236}">
                  <a16:creationId xmlns:a16="http://schemas.microsoft.com/office/drawing/2014/main" id="{E7940E16-6003-9341-4756-07C9A3EA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14"/>
            <a:stretch>
              <a:fillRect/>
            </a:stretch>
          </p:blipFill>
          <p:spPr>
            <a:xfrm>
              <a:off x="2820083" y="3010228"/>
              <a:ext cx="2745152" cy="579924"/>
            </a:xfrm>
            <a:prstGeom prst="rect">
              <a:avLst/>
            </a:prstGeom>
          </p:spPr>
        </p:pic>
      </p:grpSp>
      <p:sp>
        <p:nvSpPr>
          <p:cNvPr id="17" name="Google Shape;2007;p53">
            <a:extLst>
              <a:ext uri="{FF2B5EF4-FFF2-40B4-BE49-F238E27FC236}">
                <a16:creationId xmlns:a16="http://schemas.microsoft.com/office/drawing/2014/main" id="{C545852E-C6E1-92CE-5456-463D916A20AA}"/>
              </a:ext>
            </a:extLst>
          </p:cNvPr>
          <p:cNvSpPr txBox="1">
            <a:spLocks/>
          </p:cNvSpPr>
          <p:nvPr/>
        </p:nvSpPr>
        <p:spPr>
          <a:xfrm>
            <a:off x="5303107" y="5351230"/>
            <a:ext cx="3364564" cy="43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vo"/>
              <a:buNone/>
              <a:defRPr sz="12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/>
            <a:r>
              <a:rPr lang="fr-FR" sz="2400" dirty="0">
                <a:solidFill>
                  <a:srgbClr val="E60B80"/>
                </a:solidFill>
                <a:latin typeface="Barlow Condensed Medium" panose="00000606000000000000" pitchFamily="2" charset="0"/>
              </a:rPr>
              <a:t>Et un </a:t>
            </a:r>
            <a:r>
              <a:rPr lang="fr-FR" sz="2400" dirty="0" err="1">
                <a:solidFill>
                  <a:srgbClr val="E60B80"/>
                </a:solidFill>
                <a:latin typeface="Barlow Condensed Medium" panose="00000606000000000000" pitchFamily="2" charset="0"/>
              </a:rPr>
              <a:t>ChatBot</a:t>
            </a:r>
            <a:r>
              <a:rPr lang="fr-FR" sz="2400" dirty="0">
                <a:solidFill>
                  <a:srgbClr val="E60B80"/>
                </a:solidFill>
                <a:latin typeface="Barlow Condensed Medium" panose="00000606000000000000" pitchFamily="2" charset="0"/>
              </a:rPr>
              <a:t> intégré !</a:t>
            </a:r>
          </a:p>
        </p:txBody>
      </p:sp>
      <p:pic>
        <p:nvPicPr>
          <p:cNvPr id="2" name="Image 1" descr="Une image contenant capture d’écran, texte, Police, cercle&#10;&#10;Le contenu généré par l’IA peut être incorrect.">
            <a:extLst>
              <a:ext uri="{FF2B5EF4-FFF2-40B4-BE49-F238E27FC236}">
                <a16:creationId xmlns:a16="http://schemas.microsoft.com/office/drawing/2014/main" id="{73DD92F6-7D6C-4B8D-DDD0-DD32BCB08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5"/>
          <a:stretch>
            <a:fillRect/>
          </a:stretch>
        </p:blipFill>
        <p:spPr>
          <a:xfrm>
            <a:off x="7347912" y="3927659"/>
            <a:ext cx="3660203" cy="746911"/>
          </a:xfrm>
          <a:prstGeom prst="rect">
            <a:avLst/>
          </a:prstGeom>
        </p:spPr>
      </p:pic>
      <p:cxnSp>
        <p:nvCxnSpPr>
          <p:cNvPr id="4" name="Google Shape;2169;p66">
            <a:extLst>
              <a:ext uri="{FF2B5EF4-FFF2-40B4-BE49-F238E27FC236}">
                <a16:creationId xmlns:a16="http://schemas.microsoft.com/office/drawing/2014/main" id="{1495F999-F4AD-10D1-1516-245518202AF9}"/>
              </a:ext>
            </a:extLst>
          </p:cNvPr>
          <p:cNvCxnSpPr>
            <a:cxnSpLocks/>
          </p:cNvCxnSpPr>
          <p:nvPr/>
        </p:nvCxnSpPr>
        <p:spPr>
          <a:xfrm>
            <a:off x="5763060" y="5850580"/>
            <a:ext cx="241723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Image 19" descr="Une image contenant motif, Graphique, cercle, art&#10;&#10;Le contenu généré par l’IA peut être incorrect.">
            <a:extLst>
              <a:ext uri="{FF2B5EF4-FFF2-40B4-BE49-F238E27FC236}">
                <a16:creationId xmlns:a16="http://schemas.microsoft.com/office/drawing/2014/main" id="{4CE841B9-373B-B7BC-5FE9-FA2670841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5642" y="5201642"/>
            <a:ext cx="1656359" cy="1656359"/>
          </a:xfrm>
          <a:prstGeom prst="rect">
            <a:avLst/>
          </a:prstGeom>
        </p:spPr>
      </p:pic>
      <p:sp>
        <p:nvSpPr>
          <p:cNvPr id="21" name="Google Shape;2007;p53">
            <a:extLst>
              <a:ext uri="{FF2B5EF4-FFF2-40B4-BE49-F238E27FC236}">
                <a16:creationId xmlns:a16="http://schemas.microsoft.com/office/drawing/2014/main" id="{EFE7708B-C90C-0700-366B-D192C42A0005}"/>
              </a:ext>
            </a:extLst>
          </p:cNvPr>
          <p:cNvSpPr txBox="1">
            <a:spLocks/>
          </p:cNvSpPr>
          <p:nvPr/>
        </p:nvSpPr>
        <p:spPr>
          <a:xfrm>
            <a:off x="7213601" y="6423059"/>
            <a:ext cx="3364564" cy="43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vo"/>
              <a:buNone/>
              <a:defRPr sz="12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 algn="r"/>
            <a:r>
              <a:rPr lang="fr-FR" sz="1467" dirty="0">
                <a:solidFill>
                  <a:srgbClr val="333333"/>
                </a:solidFill>
                <a:latin typeface="Arvo" panose="02000000000000000000" pitchFamily="2" charset="0"/>
              </a:rPr>
              <a:t>La genèse</a:t>
            </a:r>
          </a:p>
        </p:txBody>
      </p:sp>
      <p:pic>
        <p:nvPicPr>
          <p:cNvPr id="23" name="Image 22" descr="Une image contenant noir, Graphique, noir et blanc&#10;&#10;Le contenu généré par l’IA peut être incorrect.">
            <a:extLst>
              <a:ext uri="{FF2B5EF4-FFF2-40B4-BE49-F238E27FC236}">
                <a16:creationId xmlns:a16="http://schemas.microsoft.com/office/drawing/2014/main" id="{4F248E2C-4703-20E3-A5A6-FBF644D21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214" y="5850581"/>
            <a:ext cx="650695" cy="6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A8CAF-85DD-3943-F692-740B6E3E3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0BBF7-8D2C-16DD-04B0-52B33734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30" y="2455069"/>
            <a:ext cx="10141057" cy="1947862"/>
          </a:xfrm>
        </p:spPr>
        <p:txBody>
          <a:bodyPr>
            <a:noAutofit/>
          </a:bodyPr>
          <a:lstStyle/>
          <a:p>
            <a:r>
              <a:rPr lang="fr-FR" sz="4000" b="1" dirty="0">
                <a:latin typeface="Montserrat" panose="00000500000000000000" pitchFamily="2" charset="0"/>
              </a:rPr>
              <a:t>Une expérimentation </a:t>
            </a:r>
            <a:br>
              <a:rPr lang="fr-FR" sz="4000" b="1" dirty="0">
                <a:latin typeface="Montserrat" panose="00000500000000000000" pitchFamily="2" charset="0"/>
              </a:rPr>
            </a:br>
            <a:r>
              <a:rPr lang="fr-FR" sz="4000" b="1" dirty="0">
                <a:latin typeface="Montserrat" panose="00000500000000000000" pitchFamily="2" charset="0"/>
              </a:rPr>
              <a:t>IA terrain menée à </a:t>
            </a:r>
            <a:br>
              <a:rPr lang="fr-FR" sz="4000" b="1" dirty="0">
                <a:latin typeface="Montserrat" panose="00000500000000000000" pitchFamily="2" charset="0"/>
              </a:rPr>
            </a:br>
            <a:r>
              <a:rPr lang="fr-FR" sz="4000" b="1" dirty="0">
                <a:latin typeface="Montserrat" panose="00000500000000000000" pitchFamily="2" charset="0"/>
              </a:rPr>
              <a:t>l’Université de Bretagne Occidentale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F8FC91-4A6E-1958-3A90-E136DC218CE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Université de Brest et E-learning </a:t>
            </a:r>
            <a:r>
              <a:rPr lang="fr-FR" dirty="0" err="1"/>
              <a:t>Touch</a:t>
            </a:r>
            <a:r>
              <a:rPr lang="fr-FR" dirty="0"/>
              <a:t>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85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7E76F48-B35F-3D14-39D2-7A7D0E350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87" y="-53996"/>
            <a:ext cx="3393019" cy="778933"/>
          </a:xfrm>
        </p:spPr>
        <p:txBody>
          <a:bodyPr/>
          <a:lstStyle/>
          <a:p>
            <a:r>
              <a:rPr lang="fr-FR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Cadrage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7CFB994-CCF0-98C2-295E-35D8336B2C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474" y="1064443"/>
            <a:ext cx="10999961" cy="42137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Montserrat" panose="00000500000000000000" pitchFamily="2" charset="0"/>
              </a:rPr>
              <a:t>Profils des testeurs : </a:t>
            </a:r>
            <a:r>
              <a:rPr lang="fr-FR" dirty="0">
                <a:latin typeface="Montserrat" panose="00000500000000000000" pitchFamily="2" charset="0"/>
              </a:rPr>
              <a:t>personnes enseignantes, </a:t>
            </a:r>
            <a:r>
              <a:rPr lang="fr-FR" dirty="0" err="1">
                <a:latin typeface="Montserrat" panose="00000500000000000000" pitchFamily="2" charset="0"/>
              </a:rPr>
              <a:t>enseignantes-chercheures</a:t>
            </a:r>
            <a:r>
              <a:rPr lang="fr-FR" dirty="0">
                <a:latin typeface="Montserrat" panose="00000500000000000000" pitchFamily="2" charset="0"/>
              </a:rPr>
              <a:t> et étudiantes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Montserrat" panose="00000500000000000000" pitchFamily="2" charset="0"/>
              </a:rPr>
              <a:t>Critères d’évaluation (noté de 1 à 5) :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Pertinence pédagogique,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Structure et organisation,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Qualité du contenu,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Clarté et lisibilité,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Diversité des activités proposées,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Qualité des questions,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Interaction et engagement,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Adaptabilité</a:t>
            </a:r>
          </a:p>
          <a:p>
            <a:pPr lvl="1" indent="0">
              <a:buNone/>
            </a:pPr>
            <a:endParaRPr lang="fr-FR" sz="1600" dirty="0">
              <a:latin typeface="Montserrat" panose="00000500000000000000" pitchFamily="2" charset="0"/>
            </a:endParaRPr>
          </a:p>
          <a:p>
            <a:pPr lvl="1" indent="0">
              <a:buNone/>
            </a:pPr>
            <a:endParaRPr lang="fr-FR" sz="1600" dirty="0">
              <a:latin typeface="Montserrat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913814-4A03-6257-8404-5902016C6587}"/>
              </a:ext>
            </a:extLst>
          </p:cNvPr>
          <p:cNvSpPr txBox="1"/>
          <p:nvPr/>
        </p:nvSpPr>
        <p:spPr>
          <a:xfrm>
            <a:off x="588474" y="5470391"/>
            <a:ext cx="81028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Montserrat" panose="00000500000000000000" pitchFamily="2" charset="0"/>
              </a:rPr>
              <a:t>Guidance pour l’expérimentation : </a:t>
            </a:r>
            <a:r>
              <a:rPr lang="fr-FR" sz="2000" dirty="0">
                <a:latin typeface="Montserrat" panose="00000500000000000000" pitchFamily="2" charset="0"/>
              </a:rPr>
              <a:t>Types de scénarios et les types des sources</a:t>
            </a:r>
          </a:p>
        </p:txBody>
      </p:sp>
    </p:spTree>
    <p:extLst>
      <p:ext uri="{BB962C8B-B14F-4D97-AF65-F5344CB8AC3E}">
        <p14:creationId xmlns:p14="http://schemas.microsoft.com/office/powerpoint/2010/main" val="308561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6B3A2-9FE7-4830-3B01-F3C5491F5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7618615-B38D-BD2C-AD9E-DB7BB3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87" y="-35890"/>
            <a:ext cx="3393019" cy="778933"/>
          </a:xfrm>
        </p:spPr>
        <p:txBody>
          <a:bodyPr/>
          <a:lstStyle/>
          <a:p>
            <a:r>
              <a:rPr lang="fr-FR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Cadrage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B41605E-0DAD-0BD8-4F4A-3C81B11E70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221440"/>
              </p:ext>
            </p:extLst>
          </p:nvPr>
        </p:nvGraphicFramePr>
        <p:xfrm>
          <a:off x="466587" y="706831"/>
          <a:ext cx="11258826" cy="590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6FD93698-BDFE-43F1-7E7B-281D2730F6BB}"/>
              </a:ext>
            </a:extLst>
          </p:cNvPr>
          <p:cNvSpPr txBox="1"/>
          <p:nvPr/>
        </p:nvSpPr>
        <p:spPr>
          <a:xfrm>
            <a:off x="539014" y="1964601"/>
            <a:ext cx="206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ontserrat" panose="00000500000000000000" pitchFamily="2" charset="0"/>
              </a:rPr>
              <a:t>Fin mars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58E206-03E4-8CFA-0386-5C504D10D194}"/>
              </a:ext>
            </a:extLst>
          </p:cNvPr>
          <p:cNvSpPr txBox="1"/>
          <p:nvPr/>
        </p:nvSpPr>
        <p:spPr>
          <a:xfrm>
            <a:off x="3437301" y="1964601"/>
            <a:ext cx="231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ontserrat" panose="00000500000000000000" pitchFamily="2" charset="0"/>
              </a:rPr>
              <a:t>Mi-mai / Fin mai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AE1B83-2458-B50F-8CA1-9AA67C439755}"/>
              </a:ext>
            </a:extLst>
          </p:cNvPr>
          <p:cNvSpPr txBox="1"/>
          <p:nvPr/>
        </p:nvSpPr>
        <p:spPr>
          <a:xfrm>
            <a:off x="6581539" y="1826101"/>
            <a:ext cx="206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ontserrat" panose="00000500000000000000" pitchFamily="2" charset="0"/>
              </a:rPr>
              <a:t>Fin mai / </a:t>
            </a:r>
          </a:p>
          <a:p>
            <a:pPr algn="ctr"/>
            <a:r>
              <a:rPr lang="fr-FR" b="1" dirty="0">
                <a:latin typeface="Montserrat" panose="00000500000000000000" pitchFamily="2" charset="0"/>
              </a:rPr>
              <a:t>Début juin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AC11DF-E942-8DE7-92C5-C550379654C5}"/>
              </a:ext>
            </a:extLst>
          </p:cNvPr>
          <p:cNvSpPr txBox="1"/>
          <p:nvPr/>
        </p:nvSpPr>
        <p:spPr>
          <a:xfrm>
            <a:off x="9588796" y="1964601"/>
            <a:ext cx="206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ontserrat" panose="00000500000000000000" pitchFamily="2" charset="0"/>
              </a:rPr>
              <a:t>Fin juin</a:t>
            </a:r>
          </a:p>
        </p:txBody>
      </p:sp>
    </p:spTree>
    <p:extLst>
      <p:ext uri="{BB962C8B-B14F-4D97-AF65-F5344CB8AC3E}">
        <p14:creationId xmlns:p14="http://schemas.microsoft.com/office/powerpoint/2010/main" val="4114515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4C51-1458-BB6E-85C0-1F870AA8B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4">
            <a:extLst>
              <a:ext uri="{FF2B5EF4-FFF2-40B4-BE49-F238E27FC236}">
                <a16:creationId xmlns:a16="http://schemas.microsoft.com/office/drawing/2014/main" id="{55E248A4-3395-1C40-7698-C8BC7035A7A7}"/>
              </a:ext>
            </a:extLst>
          </p:cNvPr>
          <p:cNvSpPr txBox="1">
            <a:spLocks/>
          </p:cNvSpPr>
          <p:nvPr/>
        </p:nvSpPr>
        <p:spPr>
          <a:xfrm>
            <a:off x="466587" y="-35890"/>
            <a:ext cx="4431338" cy="778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Retours premiers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B85A74-E2B2-8AFD-DEE2-4EAB8927F8D2}"/>
              </a:ext>
            </a:extLst>
          </p:cNvPr>
          <p:cNvSpPr txBox="1"/>
          <p:nvPr/>
        </p:nvSpPr>
        <p:spPr>
          <a:xfrm>
            <a:off x="4479787" y="168910"/>
            <a:ext cx="610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2" charset="0"/>
              </a:rPr>
              <a:t>Notes données par les enseignants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90AC9E7-DADF-89B9-6300-440A4E326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82408"/>
              </p:ext>
            </p:extLst>
          </p:nvPr>
        </p:nvGraphicFramePr>
        <p:xfrm>
          <a:off x="466587" y="947843"/>
          <a:ext cx="11451093" cy="425138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428608">
                  <a:extLst>
                    <a:ext uri="{9D8B030D-6E8A-4147-A177-3AD203B41FA5}">
                      <a16:colId xmlns:a16="http://schemas.microsoft.com/office/drawing/2014/main" val="949124234"/>
                    </a:ext>
                  </a:extLst>
                </a:gridCol>
                <a:gridCol w="5739113">
                  <a:extLst>
                    <a:ext uri="{9D8B030D-6E8A-4147-A177-3AD203B41FA5}">
                      <a16:colId xmlns:a16="http://schemas.microsoft.com/office/drawing/2014/main" val="2379005241"/>
                    </a:ext>
                  </a:extLst>
                </a:gridCol>
                <a:gridCol w="3283372">
                  <a:extLst>
                    <a:ext uri="{9D8B030D-6E8A-4147-A177-3AD203B41FA5}">
                      <a16:colId xmlns:a16="http://schemas.microsoft.com/office/drawing/2014/main" val="1590666434"/>
                    </a:ext>
                  </a:extLst>
                </a:gridCol>
              </a:tblGrid>
              <a:tr h="7355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  <a:latin typeface="Montserrat" panose="00000500000000000000" pitchFamily="2" charset="0"/>
                        </a:rPr>
                        <a:t>Critères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  <a:latin typeface="Montserrat" panose="00000500000000000000" pitchFamily="2" charset="0"/>
                        </a:rPr>
                        <a:t>Indicateurs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  <a:latin typeface="Montserrat" panose="00000500000000000000" pitchFamily="2" charset="0"/>
                        </a:rPr>
                        <a:t>Note moyenne obtenue / 5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extLst>
                  <a:ext uri="{0D108BD9-81ED-4DB2-BD59-A6C34878D82A}">
                    <a16:rowId xmlns:a16="http://schemas.microsoft.com/office/drawing/2014/main" val="4170502645"/>
                  </a:ext>
                </a:extLst>
              </a:tr>
              <a:tr h="3225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  <a:latin typeface="Montserrat" panose="00000500000000000000" pitchFamily="2" charset="0"/>
                        </a:rPr>
                        <a:t>Pertinence pédagogique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Alignement avec l'objectif pédagogique du cours.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3,21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95BC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83375"/>
                  </a:ext>
                </a:extLst>
              </a:tr>
              <a:tr h="3225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  <a:latin typeface="Montserrat" panose="00000500000000000000" pitchFamily="2" charset="0"/>
                        </a:rPr>
                        <a:t>Structure et organisation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Présentation claire, logique ; découpage adapté ; </a:t>
                      </a:r>
                    </a:p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hiérarchisation cohérente.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4,00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19DF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211143"/>
                  </a:ext>
                </a:extLst>
              </a:tr>
              <a:tr h="26435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u="none" strike="noStrike" dirty="0">
                          <a:effectLst/>
                          <a:latin typeface="Montserrat" panose="00000500000000000000" pitchFamily="2" charset="0"/>
                        </a:rPr>
                        <a:t>Qualité du contenu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Contenus fiables, exacts, à jour, adaptés au niveau attendu.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3,17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95BC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927963"/>
                  </a:ext>
                </a:extLst>
              </a:tr>
              <a:tr h="3225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  <a:latin typeface="Montserrat" panose="00000500000000000000" pitchFamily="2" charset="0"/>
                        </a:rPr>
                        <a:t>Clarté et lisibilité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Texte bien rédigé, syntaxe correcte, orthographe soignée, </a:t>
                      </a:r>
                    </a:p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accessibilité respectée (lisibilité, simple).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3,63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95BC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54181"/>
                  </a:ext>
                </a:extLst>
              </a:tr>
              <a:tr h="48025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  <a:latin typeface="Montserrat" panose="00000500000000000000" pitchFamily="2" charset="0"/>
                        </a:rPr>
                        <a:t>Diversité des activités proposées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Variété dans les types d'activités (quiz, forums, devoirs, etc.) </a:t>
                      </a:r>
                    </a:p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en fonction des objectifs pédagogiques.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2,92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CE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92701"/>
                  </a:ext>
                </a:extLst>
              </a:tr>
              <a:tr h="3225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  <a:latin typeface="Montserrat" panose="00000500000000000000" pitchFamily="2" charset="0"/>
                        </a:rPr>
                        <a:t>Qualité des questions </a:t>
                      </a:r>
                    </a:p>
                    <a:p>
                      <a:pPr algn="ctr" fontAlgn="ctr"/>
                      <a:r>
                        <a:rPr lang="fr-FR" sz="1400" u="none" strike="noStrike" dirty="0">
                          <a:effectLst/>
                          <a:latin typeface="Montserrat" panose="00000500000000000000" pitchFamily="2" charset="0"/>
                        </a:rPr>
                        <a:t>(si quiz)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Questions claires, discriminantes, adaptées au niveau d'apprentissage visé.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2,92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CE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443434"/>
                  </a:ext>
                </a:extLst>
              </a:tr>
              <a:tr h="3833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  <a:latin typeface="Montserrat" panose="00000500000000000000" pitchFamily="2" charset="0"/>
                        </a:rPr>
                        <a:t>Interaction et engagement (pour les scénarios Collaboratif, express 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Activités favorisant l'interaction étudiante </a:t>
                      </a:r>
                    </a:p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(participation, collaboration, réflexion).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2,83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CE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285553"/>
                  </a:ext>
                </a:extLst>
              </a:tr>
              <a:tr h="378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  <a:latin typeface="Montserrat" panose="00000500000000000000" pitchFamily="2" charset="0"/>
                        </a:rPr>
                        <a:t>Adaptabilité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Capacité à être adapté facilement par l’enseignant </a:t>
                      </a:r>
                    </a:p>
                    <a:p>
                      <a:pPr algn="ctr" fontAlgn="ctr"/>
                      <a:r>
                        <a:rPr lang="fr-FR" sz="1200" u="none" strike="noStrike" dirty="0">
                          <a:effectLst/>
                          <a:latin typeface="Montserrat" panose="00000500000000000000" pitchFamily="2" charset="0"/>
                        </a:rPr>
                        <a:t>(modifications possibles, ressources personnalisables).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  <a:latin typeface="Montserrat" panose="00000500000000000000" pitchFamily="2" charset="0"/>
                        </a:rPr>
                        <a:t>4,18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3525" marR="3525" marT="3525" marB="0" anchor="ctr">
                    <a:solidFill>
                      <a:srgbClr val="19DF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10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03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8DB4B-FC2A-CEF4-C4B9-5FF0BF8E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2A06601-3537-0B90-0321-7DB95AF6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60" y="-29496"/>
            <a:ext cx="6423101" cy="778933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2" charset="0"/>
              </a:rPr>
              <a:t>Synthèse des résultats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ED70C10-1D67-3DA1-F41A-241818B866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1445" y="1213657"/>
            <a:ext cx="11080955" cy="452838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fr-FR" sz="1900" dirty="0">
                <a:latin typeface="Montserrat" panose="00000500000000000000" pitchFamily="2" charset="0"/>
              </a:rPr>
              <a:t>L’analyse met en évidence plusieurs </a:t>
            </a:r>
            <a:r>
              <a:rPr lang="fr-FR" sz="1900" b="1" dirty="0">
                <a:latin typeface="Montserrat" panose="00000500000000000000" pitchFamily="2" charset="0"/>
              </a:rPr>
              <a:t>points forts</a:t>
            </a:r>
            <a:r>
              <a:rPr lang="fr-FR" sz="1900" dirty="0">
                <a:latin typeface="Montserrat" panose="00000500000000000000" pitchFamily="2" charset="0"/>
              </a:rPr>
              <a:t>, notamment une </a:t>
            </a:r>
            <a:r>
              <a:rPr lang="fr-FR" sz="1900" b="1" dirty="0">
                <a:latin typeface="Montserrat" panose="00000500000000000000" pitchFamily="2" charset="0"/>
              </a:rPr>
              <a:t>adaptabilité particulièrement appréciée </a:t>
            </a:r>
            <a:r>
              <a:rPr lang="fr-FR" sz="1900" dirty="0">
                <a:latin typeface="Montserrat" panose="00000500000000000000" pitchFamily="2" charset="0"/>
              </a:rPr>
              <a:t>(la totalité de la structure et des éléments peuvent être repris et modifiés), ainsi qu’une </a:t>
            </a:r>
            <a:r>
              <a:rPr lang="fr-FR" sz="1900" b="1" dirty="0">
                <a:latin typeface="Montserrat" panose="00000500000000000000" pitchFamily="2" charset="0"/>
              </a:rPr>
              <a:t>structure claire </a:t>
            </a:r>
            <a:r>
              <a:rPr lang="fr-FR" sz="1900" dirty="0">
                <a:latin typeface="Montserrat" panose="00000500000000000000" pitchFamily="2" charset="0"/>
              </a:rPr>
              <a:t>et une </a:t>
            </a:r>
            <a:r>
              <a:rPr lang="fr-FR" sz="1900" b="1" dirty="0">
                <a:latin typeface="Montserrat" panose="00000500000000000000" pitchFamily="2" charset="0"/>
              </a:rPr>
              <a:t>organisation efficace des contenus. </a:t>
            </a:r>
            <a:r>
              <a:rPr lang="fr-FR" sz="1900" dirty="0">
                <a:latin typeface="Montserrat" panose="00000500000000000000" pitchFamily="2" charset="0"/>
              </a:rPr>
              <a:t>La </a:t>
            </a:r>
            <a:r>
              <a:rPr lang="fr-FR" sz="1900" b="1" dirty="0">
                <a:latin typeface="Montserrat" panose="00000500000000000000" pitchFamily="2" charset="0"/>
              </a:rPr>
              <a:t>lisibilité des ressources </a:t>
            </a:r>
            <a:r>
              <a:rPr lang="fr-FR" sz="1900" dirty="0">
                <a:latin typeface="Montserrat" panose="00000500000000000000" pitchFamily="2" charset="0"/>
              </a:rPr>
              <a:t>est jugée </a:t>
            </a:r>
            <a:r>
              <a:rPr lang="fr-FR" sz="1900" b="1" dirty="0">
                <a:latin typeface="Montserrat" panose="00000500000000000000" pitchFamily="2" charset="0"/>
              </a:rPr>
              <a:t>acceptable</a:t>
            </a:r>
            <a:r>
              <a:rPr lang="fr-FR" sz="1900" dirty="0">
                <a:latin typeface="Montserrat" panose="00000500000000000000" pitchFamily="2" charset="0"/>
              </a:rPr>
              <a:t>, et les </a:t>
            </a:r>
            <a:r>
              <a:rPr lang="fr-FR" sz="1900" b="1" dirty="0">
                <a:latin typeface="Montserrat" panose="00000500000000000000" pitchFamily="2" charset="0"/>
              </a:rPr>
              <a:t>objectifs pédagogiques </a:t>
            </a:r>
            <a:r>
              <a:rPr lang="fr-FR" sz="1900" dirty="0">
                <a:latin typeface="Montserrat" panose="00000500000000000000" pitchFamily="2" charset="0"/>
              </a:rPr>
              <a:t>sont plutôt </a:t>
            </a:r>
            <a:r>
              <a:rPr lang="fr-FR" sz="1900" b="1" dirty="0">
                <a:latin typeface="Montserrat" panose="00000500000000000000" pitchFamily="2" charset="0"/>
              </a:rPr>
              <a:t>respectés</a:t>
            </a:r>
            <a:r>
              <a:rPr lang="fr-FR" sz="1900" dirty="0">
                <a:latin typeface="Montserrat" panose="00000500000000000000" pitchFamily="2" charset="0"/>
              </a:rPr>
              <a:t> lorsqu’ils sont </a:t>
            </a:r>
            <a:r>
              <a:rPr lang="fr-FR" sz="1900" b="1" dirty="0">
                <a:latin typeface="Montserrat" panose="00000500000000000000" pitchFamily="2" charset="0"/>
              </a:rPr>
              <a:t>précisément formulés</a:t>
            </a:r>
            <a:r>
              <a:rPr lang="fr-FR" sz="1900" dirty="0">
                <a:latin typeface="Montserrat" panose="00000500000000000000" pitchFamily="2" charset="0"/>
              </a:rPr>
              <a:t>. Cependant, certains aspects méritent une attention renforcée : le </a:t>
            </a:r>
            <a:r>
              <a:rPr lang="fr-FR" sz="1900" b="1" dirty="0">
                <a:latin typeface="Montserrat" panose="00000500000000000000" pitchFamily="2" charset="0"/>
              </a:rPr>
              <a:t>manque de diversité des activités proposées</a:t>
            </a:r>
            <a:r>
              <a:rPr lang="fr-FR" sz="1900" dirty="0">
                <a:latin typeface="Montserrat" panose="00000500000000000000" pitchFamily="2" charset="0"/>
              </a:rPr>
              <a:t>, la </a:t>
            </a:r>
            <a:r>
              <a:rPr lang="fr-FR" sz="1900" b="1" dirty="0">
                <a:latin typeface="Montserrat" panose="00000500000000000000" pitchFamily="2" charset="0"/>
              </a:rPr>
              <a:t>décontextualisation fréquente des contenus </a:t>
            </a:r>
            <a:r>
              <a:rPr lang="fr-FR" sz="1900" dirty="0">
                <a:latin typeface="Montserrat" panose="00000500000000000000" pitchFamily="2" charset="0"/>
              </a:rPr>
              <a:t>(les ressources produites sont généralistes voire basiques surtout lorsque le niveau augmente), ainsi que la</a:t>
            </a:r>
            <a:r>
              <a:rPr lang="fr-FR" sz="1900" b="1" dirty="0">
                <a:latin typeface="Montserrat" panose="00000500000000000000" pitchFamily="2" charset="0"/>
              </a:rPr>
              <a:t> faible pertinence ou accessibilité linguistique </a:t>
            </a:r>
            <a:r>
              <a:rPr lang="fr-FR" sz="1900" dirty="0">
                <a:latin typeface="Montserrat" panose="00000500000000000000" pitchFamily="2" charset="0"/>
              </a:rPr>
              <a:t>de certaines ressources (souvent en anglais et posent question dans un contexte d’enseignement en français). </a:t>
            </a:r>
          </a:p>
        </p:txBody>
      </p:sp>
    </p:spTree>
    <p:extLst>
      <p:ext uri="{BB962C8B-B14F-4D97-AF65-F5344CB8AC3E}">
        <p14:creationId xmlns:p14="http://schemas.microsoft.com/office/powerpoint/2010/main" val="302423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064AE-16E6-E744-6759-0487D3A5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7D90B5A-E6A4-EE1C-CD46-568A9632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60" y="-29496"/>
            <a:ext cx="6423101" cy="778933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2" charset="0"/>
              </a:rPr>
              <a:t>Synthèse des résultats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2EF32F-8FC6-661D-994E-495536AD3D83}"/>
              </a:ext>
            </a:extLst>
          </p:cNvPr>
          <p:cNvSpPr txBox="1"/>
          <p:nvPr/>
        </p:nvSpPr>
        <p:spPr>
          <a:xfrm>
            <a:off x="865239" y="1569519"/>
            <a:ext cx="10461522" cy="327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latin typeface="Montserrat" panose="00000500000000000000" pitchFamily="2" charset="0"/>
              </a:rPr>
              <a:t>De plus, les </a:t>
            </a:r>
            <a:r>
              <a:rPr lang="fr-FR" sz="2000" b="1" dirty="0">
                <a:latin typeface="Montserrat" panose="00000500000000000000" pitchFamily="2" charset="0"/>
              </a:rPr>
              <a:t>quiz</a:t>
            </a:r>
            <a:r>
              <a:rPr lang="fr-FR" sz="2000" dirty="0">
                <a:latin typeface="Montserrat" panose="00000500000000000000" pitchFamily="2" charset="0"/>
              </a:rPr>
              <a:t> présentent des </a:t>
            </a:r>
            <a:r>
              <a:rPr lang="fr-FR" sz="2000" b="1" dirty="0">
                <a:latin typeface="Montserrat" panose="00000500000000000000" pitchFamily="2" charset="0"/>
              </a:rPr>
              <a:t>distracteurs trop évidents</a:t>
            </a:r>
            <a:r>
              <a:rPr lang="fr-FR" sz="2000" dirty="0">
                <a:latin typeface="Montserrat" panose="00000500000000000000" pitchFamily="2" charset="0"/>
              </a:rPr>
              <a:t>, limitant leur valeur formative (les mauvaises réponses sont trop flagrantes ce qui met en évidence la bonne réponse). Enfin, </a:t>
            </a:r>
            <a:r>
              <a:rPr lang="fr-FR" sz="2000" b="1" dirty="0">
                <a:latin typeface="Montserrat" panose="00000500000000000000" pitchFamily="2" charset="0"/>
              </a:rPr>
              <a:t>l’ergonomie visuelle </a:t>
            </a:r>
            <a:r>
              <a:rPr lang="fr-FR" sz="2000" dirty="0">
                <a:latin typeface="Montserrat" panose="00000500000000000000" pitchFamily="2" charset="0"/>
              </a:rPr>
              <a:t>peut être améliorée, notamment au niveau de la lisibilité des titres sur les tuiles (titres souvent trop longs sur l’image de la tuile). Ces retours suggèrent la nécessité de </a:t>
            </a:r>
            <a:r>
              <a:rPr lang="fr-FR" sz="2000" b="1" dirty="0">
                <a:latin typeface="Montserrat" panose="00000500000000000000" pitchFamily="2" charset="0"/>
              </a:rPr>
              <a:t>diversifier les types de ressources et d’activités pédagogiques</a:t>
            </a:r>
            <a:r>
              <a:rPr lang="fr-FR" sz="2000" dirty="0">
                <a:latin typeface="Montserrat" panose="00000500000000000000" pitchFamily="2" charset="0"/>
              </a:rPr>
              <a:t>, de </a:t>
            </a:r>
            <a:r>
              <a:rPr lang="fr-FR" sz="2000" b="1" dirty="0">
                <a:latin typeface="Montserrat" panose="00000500000000000000" pitchFamily="2" charset="0"/>
              </a:rPr>
              <a:t>contextualiser davantage les contenus</a:t>
            </a:r>
            <a:r>
              <a:rPr lang="fr-FR" sz="2000" dirty="0">
                <a:latin typeface="Montserrat" panose="00000500000000000000" pitchFamily="2" charset="0"/>
              </a:rPr>
              <a:t> et </a:t>
            </a:r>
            <a:r>
              <a:rPr lang="fr-FR" sz="2000" b="1" dirty="0">
                <a:latin typeface="Montserrat" panose="00000500000000000000" pitchFamily="2" charset="0"/>
              </a:rPr>
              <a:t>de veiller à l’adéquation linguistique </a:t>
            </a:r>
            <a:r>
              <a:rPr lang="fr-FR" sz="2000" dirty="0">
                <a:latin typeface="Montserrat" panose="00000500000000000000" pitchFamily="2" charset="0"/>
              </a:rPr>
              <a:t>des supports.</a:t>
            </a:r>
          </a:p>
        </p:txBody>
      </p:sp>
    </p:spTree>
    <p:extLst>
      <p:ext uri="{BB962C8B-B14F-4D97-AF65-F5344CB8AC3E}">
        <p14:creationId xmlns:p14="http://schemas.microsoft.com/office/powerpoint/2010/main" val="3263119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B7DA-DCAD-6CB9-DEAE-191F965A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6FF0B01-22D6-FE81-8585-C9FEA2666D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5410" y="1100455"/>
            <a:ext cx="11026989" cy="537146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Montserrat" panose="00000500000000000000" pitchFamily="2" charset="0"/>
              </a:rPr>
              <a:t>Réflexion sur l’IA en elle-même : </a:t>
            </a:r>
            <a:r>
              <a:rPr lang="fr-FR" dirty="0">
                <a:latin typeface="Montserrat" panose="00000500000000000000" pitchFamily="2" charset="0"/>
              </a:rPr>
              <a:t>Sa pertinence dans les réponses données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Selon les sources de départ et les éléments de contextualisation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Selon les modèles (LLM)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Selon les performances et les avancées technologiques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endParaRPr lang="fr-FR" sz="2000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Montserrat" panose="00000500000000000000" pitchFamily="2" charset="0"/>
              </a:rPr>
              <a:t>Réflexion sur l’amélioration des sources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Accompagnement des enseignants essentiel (technique et pédagogique)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Penser ou repenser les structurations pédagogiques</a:t>
            </a:r>
          </a:p>
          <a:p>
            <a:pPr lvl="1" indent="0">
              <a:buNone/>
            </a:pPr>
            <a:endParaRPr lang="fr-FR" sz="2000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Montserrat" panose="00000500000000000000" pitchFamily="2" charset="0"/>
              </a:rPr>
              <a:t>Réflexion sur Moodle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Nouvelles activités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Achèvements et restrictions dans les scénarios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Formats de cours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Montserrat" panose="00000500000000000000" pitchFamily="2" charset="0"/>
              </a:rPr>
              <a:t>Design et ergonomie</a:t>
            </a:r>
          </a:p>
        </p:txBody>
      </p:sp>
      <p:sp>
        <p:nvSpPr>
          <p:cNvPr id="2" name="Titre 4">
            <a:extLst>
              <a:ext uri="{FF2B5EF4-FFF2-40B4-BE49-F238E27FC236}">
                <a16:creationId xmlns:a16="http://schemas.microsoft.com/office/drawing/2014/main" id="{52A10CB3-EA9A-212E-211D-0B35DCF0826B}"/>
              </a:ext>
            </a:extLst>
          </p:cNvPr>
          <p:cNvSpPr txBox="1">
            <a:spLocks/>
          </p:cNvSpPr>
          <p:nvPr/>
        </p:nvSpPr>
        <p:spPr>
          <a:xfrm>
            <a:off x="361060" y="-29496"/>
            <a:ext cx="6423101" cy="778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2" charset="0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85749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D4FE444-6213-94D3-61EC-DF150D88AC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2" charset="0"/>
              </a:rPr>
              <a:t>Travaux pédagogiques ABC Learning Design, basés sur Moodle : </a:t>
            </a:r>
            <a:r>
              <a:rPr lang="fr-FR" dirty="0">
                <a:latin typeface="Montserrat" panose="00000500000000000000" pitchFamily="2" charset="0"/>
                <a:hlinkClick r:id="rId2"/>
              </a:rPr>
              <a:t>https://moodle.com/fr/nouvelles/abc-learning-design/</a:t>
            </a:r>
            <a:endParaRPr lang="fr-FR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2" charset="0"/>
              </a:rPr>
              <a:t>Senach</a:t>
            </a:r>
            <a:r>
              <a:rPr lang="fr-FR" dirty="0">
                <a:latin typeface="Montserrat" panose="00000500000000000000" pitchFamily="2" charset="0"/>
              </a:rPr>
              <a:t>, B. (1990). Évaluation ergonomique des interfaces homme-machine. </a:t>
            </a:r>
            <a:r>
              <a:rPr lang="fr-FR" dirty="0">
                <a:latin typeface="Montserrat" panose="00000500000000000000" pitchFamily="2" charset="0"/>
                <a:hlinkClick r:id="rId3"/>
              </a:rPr>
              <a:t>https://hal.science/inria-00075378/</a:t>
            </a:r>
            <a:endParaRPr lang="fr-FR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CBC6E20B-92EC-B95D-BCE6-5D40093F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71" y="-10160"/>
            <a:ext cx="9719738" cy="778933"/>
          </a:xfrm>
        </p:spPr>
        <p:txBody>
          <a:bodyPr/>
          <a:lstStyle/>
          <a:p>
            <a:pPr algn="l"/>
            <a:r>
              <a:rPr lang="fr-FR" b="1" dirty="0">
                <a:solidFill>
                  <a:schemeClr val="bg1"/>
                </a:solidFill>
                <a:latin typeface="Montserrat" panose="00000500000000000000" pitchFamily="2" charset="0"/>
              </a:rPr>
              <a:t>Bibliographie</a:t>
            </a:r>
          </a:p>
        </p:txBody>
      </p:sp>
    </p:spTree>
    <p:extLst>
      <p:ext uri="{BB962C8B-B14F-4D97-AF65-F5344CB8AC3E}">
        <p14:creationId xmlns:p14="http://schemas.microsoft.com/office/powerpoint/2010/main" val="70457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2FAB8AE-6DC3-6B3B-72BA-6F01A70532AB}"/>
              </a:ext>
            </a:extLst>
          </p:cNvPr>
          <p:cNvSpPr txBox="1">
            <a:spLocks/>
          </p:cNvSpPr>
          <p:nvPr/>
        </p:nvSpPr>
        <p:spPr>
          <a:xfrm>
            <a:off x="1025471" y="472359"/>
            <a:ext cx="10141057" cy="6593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fr-FR" sz="3600" b="1" dirty="0">
                <a:latin typeface="Montserrat" panose="00000500000000000000" pitchFamily="2" charset="0"/>
              </a:rPr>
              <a:t>Casting</a:t>
            </a:r>
          </a:p>
        </p:txBody>
      </p:sp>
      <p:pic>
        <p:nvPicPr>
          <p:cNvPr id="7" name="Image 6" descr="Une image contenant Visage humain, personne, portrait, sourire&#10;&#10;Le contenu généré par l’IA peut être incorrect.">
            <a:extLst>
              <a:ext uri="{FF2B5EF4-FFF2-40B4-BE49-F238E27FC236}">
                <a16:creationId xmlns:a16="http://schemas.microsoft.com/office/drawing/2014/main" id="{BC28386B-8FE9-E7FC-2CF4-7ADC3DF3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14" y="1863193"/>
            <a:ext cx="1998883" cy="1998883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13BC62-04B7-6CD6-2A04-19056AFFA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9" t="3077" r="1359" b="16857"/>
          <a:stretch>
            <a:fillRect/>
          </a:stretch>
        </p:blipFill>
        <p:spPr>
          <a:xfrm>
            <a:off x="7832888" y="1863193"/>
            <a:ext cx="1998883" cy="1998883"/>
          </a:xfrm>
          <a:prstGeom prst="ellipse">
            <a:avLst/>
          </a:prstGeom>
        </p:spPr>
      </p:pic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722278CE-2635-9946-B86B-BFC242D57842}"/>
              </a:ext>
            </a:extLst>
          </p:cNvPr>
          <p:cNvSpPr txBox="1">
            <a:spLocks/>
          </p:cNvSpPr>
          <p:nvPr/>
        </p:nvSpPr>
        <p:spPr>
          <a:xfrm>
            <a:off x="1959076" y="3938046"/>
            <a:ext cx="3397558" cy="58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dirty="0">
                <a:latin typeface="Montserrat" panose="00000500000000000000" pitchFamily="2" charset="0"/>
              </a:rPr>
              <a:t>Florence BRUNEAU</a:t>
            </a:r>
          </a:p>
          <a:p>
            <a:pPr marL="0" indent="0" algn="ctr">
              <a:buNone/>
            </a:pPr>
            <a:r>
              <a:rPr lang="fr-FR" sz="1600" dirty="0">
                <a:latin typeface="Montserrat" panose="00000500000000000000" pitchFamily="2" charset="0"/>
              </a:rPr>
              <a:t>Ingénieure pédagogique &amp; Chargée de mission numérique pour la formation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DE9EBF9E-9BB6-B4FD-C06C-039567E8808C}"/>
              </a:ext>
            </a:extLst>
          </p:cNvPr>
          <p:cNvSpPr txBox="1">
            <a:spLocks/>
          </p:cNvSpPr>
          <p:nvPr/>
        </p:nvSpPr>
        <p:spPr>
          <a:xfrm>
            <a:off x="7206559" y="3938047"/>
            <a:ext cx="3251542" cy="8980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dirty="0">
                <a:latin typeface="Montserrat" panose="00000500000000000000" pitchFamily="2" charset="0"/>
              </a:rPr>
              <a:t>Jean-François LE CLOAREC</a:t>
            </a:r>
          </a:p>
          <a:p>
            <a:pPr marL="0" indent="0" algn="ctr">
              <a:buNone/>
            </a:pPr>
            <a:r>
              <a:rPr lang="fr-FR" sz="1600" dirty="0">
                <a:latin typeface="Montserrat" panose="00000500000000000000" pitchFamily="2" charset="0"/>
              </a:rPr>
              <a:t>Directeur d’E-learning </a:t>
            </a:r>
            <a:r>
              <a:rPr lang="fr-FR" sz="1600" dirty="0" err="1">
                <a:latin typeface="Montserrat" panose="00000500000000000000" pitchFamily="2" charset="0"/>
              </a:rPr>
              <a:t>Touch</a:t>
            </a:r>
            <a:r>
              <a:rPr lang="fr-FR" sz="1600" dirty="0">
                <a:latin typeface="Montserrat" panose="00000500000000000000" pitchFamily="2" charset="0"/>
              </a:rPr>
              <a:t>’</a:t>
            </a:r>
          </a:p>
        </p:txBody>
      </p:sp>
      <p:pic>
        <p:nvPicPr>
          <p:cNvPr id="13" name="Image 12" descr="Une image contenant Magenta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2A29D3D-E56F-9416-76C4-B9E761D18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70" y="4519071"/>
            <a:ext cx="1988745" cy="1118669"/>
          </a:xfrm>
          <a:prstGeom prst="rect">
            <a:avLst/>
          </a:prstGeom>
        </p:spPr>
      </p:pic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16CBCC-24E4-5FC8-EA9B-294E7D517E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14" y="5184885"/>
            <a:ext cx="2396277" cy="581025"/>
          </a:xfrm>
          <a:prstGeom prst="rect">
            <a:avLst/>
          </a:prstGeom>
        </p:spPr>
      </p:pic>
      <p:pic>
        <p:nvPicPr>
          <p:cNvPr id="16" name="Image 15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567F55C-53A0-3DE6-3263-45ECF3E468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39" y="5565312"/>
            <a:ext cx="1321806" cy="3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0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1F70423-CACB-0E24-A869-3EE424EC0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6662" y="2879725"/>
            <a:ext cx="9718675" cy="1098550"/>
          </a:xfrm>
        </p:spPr>
        <p:txBody>
          <a:bodyPr/>
          <a:lstStyle/>
          <a:p>
            <a:pPr algn="ctr"/>
            <a:r>
              <a:rPr lang="fr-FR" b="1" dirty="0">
                <a:latin typeface="Montserrat" panose="00000500000000000000" pitchFamily="2" charset="0"/>
              </a:rPr>
              <a:t>Questions / Réponses</a:t>
            </a:r>
          </a:p>
        </p:txBody>
      </p:sp>
    </p:spTree>
    <p:extLst>
      <p:ext uri="{BB962C8B-B14F-4D97-AF65-F5344CB8AC3E}">
        <p14:creationId xmlns:p14="http://schemas.microsoft.com/office/powerpoint/2010/main" val="39929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B04F2-4794-42BC-DCB2-B02EBB212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B8BADD-457E-621F-F693-835E85710D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6662" y="319685"/>
            <a:ext cx="9718675" cy="1098550"/>
          </a:xfrm>
        </p:spPr>
        <p:txBody>
          <a:bodyPr/>
          <a:lstStyle/>
          <a:p>
            <a:pPr algn="ctr"/>
            <a:r>
              <a:rPr lang="fr-FR" b="1" dirty="0">
                <a:latin typeface="Montserrat" panose="00000500000000000000" pitchFamily="2" charset="0"/>
              </a:rPr>
              <a:t>Contacts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44D8B1-54FE-C687-6DBC-73C8C4AF6B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36661" y="4054860"/>
            <a:ext cx="9718675" cy="5699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1600" dirty="0">
                <a:latin typeface="Montserrat" panose="00000500000000000000" pitchFamily="2" charset="0"/>
              </a:rPr>
              <a:t>Rendez-vous sur le stand E-learning </a:t>
            </a:r>
            <a:r>
              <a:rPr lang="fr-FR" sz="1600" dirty="0" err="1">
                <a:latin typeface="Montserrat" panose="00000500000000000000" pitchFamily="2" charset="0"/>
              </a:rPr>
              <a:t>Touch</a:t>
            </a:r>
            <a:r>
              <a:rPr lang="fr-FR" sz="1600" dirty="0">
                <a:latin typeface="Montserrat" panose="00000500000000000000" pitchFamily="2" charset="0"/>
              </a:rPr>
              <a:t>’ </a:t>
            </a:r>
          </a:p>
          <a:p>
            <a:pPr marL="0" indent="0" algn="ctr">
              <a:buNone/>
            </a:pPr>
            <a:r>
              <a:rPr lang="fr-FR" sz="1600" dirty="0">
                <a:latin typeface="Montserrat" panose="00000500000000000000" pitchFamily="2" charset="0"/>
              </a:rPr>
              <a:t>pour plus d’informations sur Course AI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05E3BAD-D869-1225-FC5A-8745753DF8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31667" y="1984866"/>
            <a:ext cx="7424486" cy="1503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b="1" dirty="0">
                <a:latin typeface="Montserrat" panose="00000500000000000000" pitchFamily="2" charset="0"/>
              </a:rPr>
              <a:t> </a:t>
            </a:r>
            <a:r>
              <a:rPr lang="fr-FR" sz="2000" dirty="0">
                <a:latin typeface="Montserrat" panose="00000500000000000000" pitchFamily="2" charset="0"/>
                <a:hlinkClick r:id="rId2"/>
              </a:rPr>
              <a:t>florence.bruneau@univ-brest.fr</a:t>
            </a:r>
            <a:endParaRPr lang="fr-FR" sz="2000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fr-FR" sz="2000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fr-FR" sz="2000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fr-FR" sz="2000" dirty="0">
                <a:latin typeface="Montserrat" panose="00000500000000000000" pitchFamily="2" charset="0"/>
                <a:hlinkClick r:id="rId3"/>
              </a:rPr>
              <a:t>jf.lecloarec@elearningtouch.com</a:t>
            </a:r>
            <a:endParaRPr lang="fr-FR" sz="2000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fr-FR" sz="2000" dirty="0">
              <a:latin typeface="Montserrat" panose="00000500000000000000" pitchFamily="2" charset="0"/>
            </a:endParaRPr>
          </a:p>
        </p:txBody>
      </p:sp>
      <p:pic>
        <p:nvPicPr>
          <p:cNvPr id="2" name="Image 1" descr="Une image contenant Magenta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6245413-6B7A-5C58-9759-B66DD5599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33" y="2537973"/>
            <a:ext cx="1988745" cy="1118669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8E2D84C-D973-AE59-2188-003400C29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63" y="1825608"/>
            <a:ext cx="2396277" cy="581025"/>
          </a:xfrm>
          <a:prstGeom prst="rect">
            <a:avLst/>
          </a:prstGeom>
        </p:spPr>
      </p:pic>
      <p:pic>
        <p:nvPicPr>
          <p:cNvPr id="7" name="Image 6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A51B862-FE76-61F9-38F1-E465481B0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34" y="3045256"/>
            <a:ext cx="1321806" cy="3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B8B3B-8F57-4835-85CF-E5A33E7A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3" y="0"/>
            <a:ext cx="3393019" cy="778933"/>
          </a:xfrm>
        </p:spPr>
        <p:txBody>
          <a:bodyPr/>
          <a:lstStyle/>
          <a:p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L’UBO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35E9D8-C7FE-75B2-920D-D69B351FE1BE}"/>
              </a:ext>
            </a:extLst>
          </p:cNvPr>
          <p:cNvSpPr txBox="1"/>
          <p:nvPr/>
        </p:nvSpPr>
        <p:spPr>
          <a:xfrm>
            <a:off x="1169219" y="1723013"/>
            <a:ext cx="985356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L'UBO est une université pluridisciplinaire :</a:t>
            </a:r>
          </a:p>
          <a:p>
            <a:pPr algn="l">
              <a:buNone/>
            </a:pPr>
            <a:endParaRPr lang="fr-FR" sz="2000" dirty="0">
              <a:solidFill>
                <a:srgbClr val="222222"/>
              </a:solidFill>
              <a:latin typeface="Montserrat" panose="00000500000000000000" pitchFamily="2" charset="0"/>
            </a:endParaRPr>
          </a:p>
          <a:p>
            <a:pPr algn="l">
              <a:buNone/>
            </a:pPr>
            <a:endParaRPr lang="fr-FR" sz="2000" b="0" i="0" dirty="0">
              <a:solidFill>
                <a:srgbClr val="222222"/>
              </a:solidFill>
              <a:effectLst/>
              <a:latin typeface="Montserrat" panose="000005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23 000 étudiant.es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1 420 </a:t>
            </a:r>
            <a:r>
              <a:rPr lang="fr-FR" sz="2000" b="0" i="0" dirty="0">
                <a:effectLst/>
                <a:latin typeface="Montserrat" panose="00000500000000000000" pitchFamily="2" charset="0"/>
              </a:rPr>
              <a:t>enseignant.es &amp; enseignant.es-chercheur.es</a:t>
            </a:r>
            <a:endParaRPr lang="fr-FR" sz="2000" dirty="0">
              <a:latin typeface="Montserrat" panose="000005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effectLst/>
                <a:latin typeface="Montserrat" panose="00000500000000000000" pitchFamily="2" charset="0"/>
              </a:rPr>
              <a:t>1 000 personnels BIATSS</a:t>
            </a:r>
            <a:endParaRPr lang="fr-FR" sz="2000" dirty="0">
              <a:latin typeface="Montserrat" panose="000005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7 Unités de Formation et de Recherche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8 instituts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2 écoles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11 écoles doctorales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250 formations</a:t>
            </a:r>
          </a:p>
          <a:p>
            <a:pPr algn="l">
              <a:buNone/>
            </a:pPr>
            <a:endParaRPr lang="fr-F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79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EBA46-24E9-7045-99CB-AE5B04DD9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AFCF2-4CEB-B2D4-A10F-56CB3327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3" y="0"/>
            <a:ext cx="3393019" cy="778933"/>
          </a:xfrm>
        </p:spPr>
        <p:txBody>
          <a:bodyPr/>
          <a:lstStyle/>
          <a:p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Le SIAME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5DCF7E-CB55-F4A0-F051-20A3B871AC97}"/>
              </a:ext>
            </a:extLst>
          </p:cNvPr>
          <p:cNvSpPr txBox="1"/>
          <p:nvPr/>
        </p:nvSpPr>
        <p:spPr>
          <a:xfrm>
            <a:off x="690880" y="1611253"/>
            <a:ext cx="1057492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Le </a:t>
            </a:r>
            <a:r>
              <a:rPr lang="fr-FR" sz="2000" b="1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S</a:t>
            </a: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ervice d'</a:t>
            </a:r>
            <a:r>
              <a:rPr lang="fr-FR" sz="2000" b="1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I</a:t>
            </a: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ngénierie et </a:t>
            </a:r>
            <a:r>
              <a:rPr lang="fr-FR" sz="2000" b="0" i="0" dirty="0">
                <a:effectLst/>
                <a:latin typeface="Montserrat" panose="00000500000000000000" pitchFamily="2" charset="0"/>
              </a:rPr>
              <a:t>d'</a:t>
            </a:r>
            <a:r>
              <a:rPr lang="fr-FR" sz="2000" b="1" i="0" dirty="0">
                <a:effectLst/>
                <a:latin typeface="Montserrat" panose="00000500000000000000" pitchFamily="2" charset="0"/>
              </a:rPr>
              <a:t>A</a:t>
            </a:r>
            <a:r>
              <a:rPr lang="fr-FR" sz="2000" b="0" i="0" dirty="0">
                <a:effectLst/>
                <a:latin typeface="Montserrat" panose="00000500000000000000" pitchFamily="2" charset="0"/>
              </a:rPr>
              <a:t>ppui à la </a:t>
            </a:r>
            <a:r>
              <a:rPr lang="fr-FR" sz="2000" b="1" i="0" dirty="0">
                <a:effectLst/>
                <a:latin typeface="Montserrat" panose="00000500000000000000" pitchFamily="2" charset="0"/>
              </a:rPr>
              <a:t>M</a:t>
            </a:r>
            <a:r>
              <a:rPr lang="fr-FR" sz="2000" b="0" i="0" dirty="0">
                <a:effectLst/>
                <a:latin typeface="Montserrat" panose="00000500000000000000" pitchFamily="2" charset="0"/>
              </a:rPr>
              <a:t>édiatisation pour l'</a:t>
            </a:r>
            <a:r>
              <a:rPr lang="fr-FR" sz="2000" b="1" i="0" dirty="0">
                <a:effectLst/>
                <a:latin typeface="Montserrat" panose="00000500000000000000" pitchFamily="2" charset="0"/>
              </a:rPr>
              <a:t>E</a:t>
            </a:r>
            <a:r>
              <a:rPr lang="fr-FR" sz="2000" b="0" i="0" dirty="0">
                <a:effectLst/>
                <a:latin typeface="Montserrat" panose="00000500000000000000" pitchFamily="2" charset="0"/>
              </a:rPr>
              <a:t>nseignement</a:t>
            </a:r>
            <a:br>
              <a:rPr lang="fr-FR" sz="2000" b="0" i="0" dirty="0">
                <a:effectLst/>
                <a:latin typeface="Montserrat" panose="00000500000000000000" pitchFamily="2" charset="0"/>
              </a:rPr>
            </a:br>
            <a:r>
              <a:rPr lang="fr-FR" sz="2000" b="0" i="0" dirty="0">
                <a:effectLst/>
                <a:latin typeface="Montserrat" panose="00000500000000000000" pitchFamily="2" charset="0"/>
              </a:rPr>
              <a:t>a pour mission d'accompagner les enseignant.es dans leurs activités d'enseignement et leur pratique pédagogique.</a:t>
            </a:r>
          </a:p>
          <a:p>
            <a:pPr algn="just">
              <a:buNone/>
            </a:pPr>
            <a:endParaRPr lang="fr-FR" sz="2000" b="0" i="0" dirty="0">
              <a:effectLst/>
              <a:latin typeface="Montserrat" panose="00000500000000000000" pitchFamily="2" charset="0"/>
            </a:endParaRPr>
          </a:p>
          <a:p>
            <a:pPr algn="just">
              <a:buNone/>
            </a:pPr>
            <a:endParaRPr lang="fr-FR" sz="2000" b="0" i="0" dirty="0">
              <a:effectLst/>
              <a:latin typeface="Montserrat" panose="00000500000000000000" pitchFamily="2" charset="0"/>
            </a:endParaRPr>
          </a:p>
          <a:p>
            <a:pPr algn="just">
              <a:buNone/>
            </a:pPr>
            <a:r>
              <a:rPr lang="fr-FR" sz="2000" b="1" i="0" dirty="0">
                <a:effectLst/>
                <a:latin typeface="Montserrat" panose="00000500000000000000" pitchFamily="2" charset="0"/>
              </a:rPr>
              <a:t>Les missions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0" i="0" dirty="0">
                <a:effectLst/>
                <a:latin typeface="Montserrat" panose="00000500000000000000" pitchFamily="2" charset="0"/>
              </a:rPr>
              <a:t>Appui des enseignant.es dans des projets d'innovation pédagogique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0" i="0" dirty="0">
                <a:effectLst/>
                <a:latin typeface="Montserrat" panose="00000500000000000000" pitchFamily="2" charset="0"/>
              </a:rPr>
              <a:t>Coordination des plateformes Moodle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0" i="0" dirty="0">
                <a:effectLst/>
                <a:latin typeface="Montserrat" panose="00000500000000000000" pitchFamily="2" charset="0"/>
              </a:rPr>
              <a:t>Formation des enseignant.es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Production audiovisuelle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222222"/>
                </a:solidFill>
                <a:effectLst/>
                <a:latin typeface="Montserrat" panose="00000500000000000000" pitchFamily="2" charset="0"/>
              </a:rPr>
              <a:t>Projets APP, hybridation, IA, Inclusion...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059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>
          <a:extLst>
            <a:ext uri="{FF2B5EF4-FFF2-40B4-BE49-F238E27FC236}">
              <a16:creationId xmlns:a16="http://schemas.microsoft.com/office/drawing/2014/main" id="{21429453-2BD0-ECC3-0524-0D85A7282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31;p5">
            <a:extLst>
              <a:ext uri="{FF2B5EF4-FFF2-40B4-BE49-F238E27FC236}">
                <a16:creationId xmlns:a16="http://schemas.microsoft.com/office/drawing/2014/main" id="{4AED7DAD-675D-16E4-B1F9-C2E944527504}"/>
              </a:ext>
            </a:extLst>
          </p:cNvPr>
          <p:cNvCxnSpPr/>
          <p:nvPr/>
        </p:nvCxnSpPr>
        <p:spPr>
          <a:xfrm>
            <a:off x="664033" y="-402499"/>
            <a:ext cx="0" cy="1473201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006;p53">
            <a:extLst>
              <a:ext uri="{FF2B5EF4-FFF2-40B4-BE49-F238E27FC236}">
                <a16:creationId xmlns:a16="http://schemas.microsoft.com/office/drawing/2014/main" id="{0C36BC6F-1B05-2033-D3D1-485A503EB455}"/>
              </a:ext>
            </a:extLst>
          </p:cNvPr>
          <p:cNvSpPr txBox="1">
            <a:spLocks/>
          </p:cNvSpPr>
          <p:nvPr/>
        </p:nvSpPr>
        <p:spPr>
          <a:xfrm flipH="1">
            <a:off x="794797" y="15507"/>
            <a:ext cx="11906004" cy="111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600" b="0" i="0" u="none" strike="noStrike" cap="none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fr-FR" sz="3467" dirty="0"/>
              <a:t>E-LEARNING TOUCH’ : 13 ANS D’EXPÉRIENCE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E4AB63B-E9E2-F9F9-96BF-35CD01543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116586"/>
              </p:ext>
            </p:extLst>
          </p:nvPr>
        </p:nvGraphicFramePr>
        <p:xfrm>
          <a:off x="794797" y="2066289"/>
          <a:ext cx="10603408" cy="2725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1704">
                  <a:extLst>
                    <a:ext uri="{9D8B030D-6E8A-4147-A177-3AD203B41FA5}">
                      <a16:colId xmlns:a16="http://schemas.microsoft.com/office/drawing/2014/main" val="1203139150"/>
                    </a:ext>
                  </a:extLst>
                </a:gridCol>
                <a:gridCol w="5301704">
                  <a:extLst>
                    <a:ext uri="{9D8B030D-6E8A-4147-A177-3AD203B41FA5}">
                      <a16:colId xmlns:a16="http://schemas.microsoft.com/office/drawing/2014/main" val="4035572350"/>
                    </a:ext>
                  </a:extLst>
                </a:gridCol>
              </a:tblGrid>
              <a:tr h="916094">
                <a:tc gridSpan="2"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latin typeface="Montserrat" panose="00000500000000000000" pitchFamily="2" charset="0"/>
                        </a:rPr>
                        <a:t>2 pôles</a:t>
                      </a:r>
                    </a:p>
                  </a:txBody>
                  <a:tcPr anchor="ctr">
                    <a:solidFill>
                      <a:srgbClr val="E805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437433"/>
                  </a:ext>
                </a:extLst>
              </a:tr>
              <a:tr h="1809327"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dirty="0">
                          <a:effectLst/>
                          <a:latin typeface="Montserrat" panose="00000500000000000000" pitchFamily="2" charset="0"/>
                        </a:rPr>
                        <a:t>Le pôle </a:t>
                      </a:r>
                      <a:r>
                        <a:rPr lang="fr-FR" sz="2000" b="1" i="0" dirty="0">
                          <a:effectLst/>
                          <a:latin typeface="Montserrat" panose="00000500000000000000" pitchFamily="2" charset="0"/>
                        </a:rPr>
                        <a:t>LMS</a:t>
                      </a:r>
                      <a:r>
                        <a:rPr lang="fr-FR" sz="2000" b="0" i="0" dirty="0">
                          <a:effectLst/>
                          <a:latin typeface="Montserrat" panose="00000500000000000000" pitchFamily="2" charset="0"/>
                        </a:rPr>
                        <a:t> : Moodle Partner Premium</a:t>
                      </a:r>
                    </a:p>
                    <a:p>
                      <a:pPr algn="ctr"/>
                      <a:endParaRPr lang="fr-FR" sz="2000" b="0" i="0" dirty="0"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/>
                      <a:r>
                        <a:rPr lang="fr-FR" sz="2000" b="0" i="0" dirty="0">
                          <a:effectLst/>
                          <a:latin typeface="Montserrat" panose="00000500000000000000" pitchFamily="2" charset="0"/>
                        </a:rPr>
                        <a:t>Hébergement, déploiement, support, accompagnement et R&amp;D.</a:t>
                      </a:r>
                      <a:endParaRPr lang="fr-FR" sz="2000" b="0" dirty="0"/>
                    </a:p>
                  </a:txBody>
                  <a:tcPr anchor="ctr">
                    <a:solidFill>
                      <a:srgbClr val="FED6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dirty="0">
                          <a:effectLst/>
                          <a:latin typeface="Montserrat" panose="00000500000000000000" pitchFamily="2" charset="0"/>
                        </a:rPr>
                        <a:t>Le pôle </a:t>
                      </a:r>
                      <a:r>
                        <a:rPr lang="fr-FR" sz="2000" b="1" i="0" dirty="0">
                          <a:effectLst/>
                          <a:latin typeface="Montserrat" panose="00000500000000000000" pitchFamily="2" charset="0"/>
                        </a:rPr>
                        <a:t>d’innovation pédagogique 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b="1" i="0" dirty="0">
                        <a:effectLst/>
                        <a:latin typeface="Montserrat" panose="000005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dirty="0">
                          <a:effectLst/>
                          <a:latin typeface="Montserrat" panose="00000500000000000000" pitchFamily="2" charset="0"/>
                        </a:rPr>
                        <a:t>Studio, conseils et formation, logiciels. </a:t>
                      </a:r>
                      <a:endParaRPr lang="fr-FR" sz="2000" b="0" dirty="0"/>
                    </a:p>
                  </a:txBody>
                  <a:tcPr anchor="ctr">
                    <a:solidFill>
                      <a:srgbClr val="FED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603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83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F9783-3C5B-1983-E2B1-2A3B5750A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C20C1-2E12-BCB1-B239-79BE6C72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650" y="2040473"/>
            <a:ext cx="10141057" cy="1947862"/>
          </a:xfrm>
        </p:spPr>
        <p:txBody>
          <a:bodyPr>
            <a:noAutofit/>
          </a:bodyPr>
          <a:lstStyle/>
          <a:p>
            <a:r>
              <a:rPr lang="fr-FR" sz="4000" b="1" dirty="0">
                <a:latin typeface="Montserrat" panose="00000500000000000000" pitchFamily="2" charset="0"/>
              </a:rPr>
              <a:t>Course AI, qu’est-ce que c’est ?</a:t>
            </a:r>
          </a:p>
        </p:txBody>
      </p:sp>
      <p:pic>
        <p:nvPicPr>
          <p:cNvPr id="6" name="Image 5" descr="Une image contenant Magenta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71925BE-A5B5-6257-FADB-E8743976B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3" y="3429000"/>
            <a:ext cx="1988745" cy="1118669"/>
          </a:xfrm>
          <a:prstGeom prst="rect">
            <a:avLst/>
          </a:prstGeom>
        </p:spPr>
      </p:pic>
      <p:pic>
        <p:nvPicPr>
          <p:cNvPr id="7" name="Image 6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C354265-96D3-A890-C858-7D32521DE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54" y="3936283"/>
            <a:ext cx="1321806" cy="333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625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>
          <a:extLst>
            <a:ext uri="{FF2B5EF4-FFF2-40B4-BE49-F238E27FC236}">
              <a16:creationId xmlns:a16="http://schemas.microsoft.com/office/drawing/2014/main" id="{13F0A59B-5595-D169-25E3-D88EB9D10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31;p5">
            <a:extLst>
              <a:ext uri="{FF2B5EF4-FFF2-40B4-BE49-F238E27FC236}">
                <a16:creationId xmlns:a16="http://schemas.microsoft.com/office/drawing/2014/main" id="{7791F100-DDD0-705C-C791-D47CDC6A312D}"/>
              </a:ext>
            </a:extLst>
          </p:cNvPr>
          <p:cNvCxnSpPr/>
          <p:nvPr/>
        </p:nvCxnSpPr>
        <p:spPr>
          <a:xfrm>
            <a:off x="664033" y="-402499"/>
            <a:ext cx="0" cy="1473201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006;p53">
            <a:extLst>
              <a:ext uri="{FF2B5EF4-FFF2-40B4-BE49-F238E27FC236}">
                <a16:creationId xmlns:a16="http://schemas.microsoft.com/office/drawing/2014/main" id="{5001C5FE-DACE-A71F-3571-B9520083285C}"/>
              </a:ext>
            </a:extLst>
          </p:cNvPr>
          <p:cNvSpPr txBox="1">
            <a:spLocks/>
          </p:cNvSpPr>
          <p:nvPr/>
        </p:nvSpPr>
        <p:spPr>
          <a:xfrm flipH="1">
            <a:off x="794797" y="15507"/>
            <a:ext cx="11906004" cy="111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600" b="0" i="0" u="none" strike="noStrike" cap="none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fr-FR" sz="3467" dirty="0"/>
              <a:t>COURSE AI : LA GENESE  </a:t>
            </a:r>
          </a:p>
        </p:txBody>
      </p:sp>
      <p:sp>
        <p:nvSpPr>
          <p:cNvPr id="8" name="Google Shape;2128;p63">
            <a:extLst>
              <a:ext uri="{FF2B5EF4-FFF2-40B4-BE49-F238E27FC236}">
                <a16:creationId xmlns:a16="http://schemas.microsoft.com/office/drawing/2014/main" id="{C3329400-090F-CFFD-9B91-D90AB4B81B45}"/>
              </a:ext>
            </a:extLst>
          </p:cNvPr>
          <p:cNvSpPr txBox="1">
            <a:spLocks/>
          </p:cNvSpPr>
          <p:nvPr/>
        </p:nvSpPr>
        <p:spPr>
          <a:xfrm>
            <a:off x="664032" y="2206547"/>
            <a:ext cx="11397204" cy="346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vo"/>
              <a:buNone/>
              <a:defRPr sz="12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Répondre au syndrome de la page blanche du cours Moodle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Faciliter la création des activités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Suggérer des scénarios pédagogiques adaptés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Construire des activités natives Moodle modifiables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Gagner du temps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Gagner du temps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ontserrat" panose="00000500000000000000" pitchFamily="2" charset="0"/>
              </a:rPr>
              <a:t>Gagner du temps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9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>
          <a:extLst>
            <a:ext uri="{FF2B5EF4-FFF2-40B4-BE49-F238E27FC236}">
              <a16:creationId xmlns:a16="http://schemas.microsoft.com/office/drawing/2014/main" id="{C05ABC06-6C2A-10AF-E24C-63C1377DD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31;p5">
            <a:extLst>
              <a:ext uri="{FF2B5EF4-FFF2-40B4-BE49-F238E27FC236}">
                <a16:creationId xmlns:a16="http://schemas.microsoft.com/office/drawing/2014/main" id="{1E570E4D-A798-87BB-791D-EAD3FE43BBDC}"/>
              </a:ext>
            </a:extLst>
          </p:cNvPr>
          <p:cNvCxnSpPr/>
          <p:nvPr/>
        </p:nvCxnSpPr>
        <p:spPr>
          <a:xfrm>
            <a:off x="10767404" y="-518667"/>
            <a:ext cx="0" cy="1473200"/>
          </a:xfrm>
          <a:prstGeom prst="straightConnector1">
            <a:avLst/>
          </a:prstGeom>
          <a:noFill/>
          <a:ln w="28575" cap="flat" cmpd="sng">
            <a:solidFill>
              <a:srgbClr val="E60B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006;p53">
            <a:extLst>
              <a:ext uri="{FF2B5EF4-FFF2-40B4-BE49-F238E27FC236}">
                <a16:creationId xmlns:a16="http://schemas.microsoft.com/office/drawing/2014/main" id="{08477998-EE98-A39D-CD19-27E0EB2A8359}"/>
              </a:ext>
            </a:extLst>
          </p:cNvPr>
          <p:cNvSpPr txBox="1">
            <a:spLocks/>
          </p:cNvSpPr>
          <p:nvPr/>
        </p:nvSpPr>
        <p:spPr>
          <a:xfrm flipH="1">
            <a:off x="3218300" y="345078"/>
            <a:ext cx="7549104" cy="713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600" b="0" i="0" u="none" strike="noStrike" cap="none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r"/>
            <a:r>
              <a:rPr lang="fr-FR" sz="4000" dirty="0"/>
              <a:t>COMMENT UTILISER COURSE AI ?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7621197-E815-DC12-150D-2B2F62046541}"/>
              </a:ext>
            </a:extLst>
          </p:cNvPr>
          <p:cNvGrpSpPr/>
          <p:nvPr/>
        </p:nvGrpSpPr>
        <p:grpSpPr>
          <a:xfrm>
            <a:off x="638835" y="1648921"/>
            <a:ext cx="11269520" cy="4856846"/>
            <a:chOff x="37750" y="1336143"/>
            <a:chExt cx="11987332" cy="51662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2600C7-495E-963E-802A-EF9E9B853A47}"/>
                </a:ext>
              </a:extLst>
            </p:cNvPr>
            <p:cNvSpPr/>
            <p:nvPr/>
          </p:nvSpPr>
          <p:spPr>
            <a:xfrm>
              <a:off x="37750" y="5481459"/>
              <a:ext cx="3624812" cy="1005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US" sz="1467" b="1" dirty="0">
                  <a:solidFill>
                    <a:schemeClr val="bg1"/>
                  </a:solidFill>
                  <a:latin typeface="Arvo" panose="020B0604020202020204" charset="0"/>
                </a:rPr>
                <a:t>Étape 1</a:t>
              </a:r>
            </a:p>
            <a:p>
              <a:pPr algn="ctr" defTabSz="1219170">
                <a:lnSpc>
                  <a:spcPct val="130000"/>
                </a:lnSpc>
                <a:defRPr/>
              </a:pPr>
              <a:r>
                <a:rPr lang="fr-FR" sz="1467" dirty="0">
                  <a:solidFill>
                    <a:srgbClr val="333333"/>
                  </a:solidFill>
                  <a:latin typeface="Arvo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Entrez votre sujet : </a:t>
              </a:r>
            </a:p>
            <a:p>
              <a:pPr algn="ctr" defTabSz="1219170">
                <a:lnSpc>
                  <a:spcPct val="130000"/>
                </a:lnSpc>
                <a:defRPr/>
              </a:pPr>
              <a:r>
                <a:rPr lang="fr-FR" sz="1467" dirty="0">
                  <a:solidFill>
                    <a:srgbClr val="333333"/>
                  </a:solidFill>
                  <a:latin typeface="Arvo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texte, audio, vidéo, </a:t>
              </a:r>
              <a:r>
                <a:rPr lang="fr-FR" sz="1467" dirty="0" err="1">
                  <a:solidFill>
                    <a:srgbClr val="333333"/>
                  </a:solidFill>
                  <a:latin typeface="Arvo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pdf</a:t>
              </a:r>
              <a:endParaRPr lang="fr-FR" sz="1467" dirty="0">
                <a:solidFill>
                  <a:srgbClr val="333333"/>
                </a:solidFill>
                <a:latin typeface="Arvo" panose="020B060402020202020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6F110F13-0A4E-1071-36D5-B455E81F5F2E}"/>
                </a:ext>
              </a:extLst>
            </p:cNvPr>
            <p:cNvGrpSpPr/>
            <p:nvPr/>
          </p:nvGrpSpPr>
          <p:grpSpPr>
            <a:xfrm>
              <a:off x="625291" y="1336143"/>
              <a:ext cx="11399791" cy="5166204"/>
              <a:chOff x="625291" y="1336143"/>
              <a:chExt cx="11399791" cy="516620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BCF9C2-C374-1E56-9790-371E11F03573}"/>
                  </a:ext>
                </a:extLst>
              </p:cNvPr>
              <p:cNvSpPr/>
              <p:nvPr/>
            </p:nvSpPr>
            <p:spPr>
              <a:xfrm>
                <a:off x="2995749" y="1408931"/>
                <a:ext cx="1489165" cy="310733"/>
              </a:xfrm>
              <a:prstGeom prst="rect">
                <a:avLst/>
              </a:prstGeom>
              <a:solidFill>
                <a:srgbClr val="71033F"/>
              </a:solidFill>
              <a:ln>
                <a:solidFill>
                  <a:srgbClr val="71033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7">
                  <a:latin typeface="Arvo" panose="020B060402020202020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C9A60FB-19EC-21B7-A0D9-5E47704BBC50}"/>
                  </a:ext>
                </a:extLst>
              </p:cNvPr>
              <p:cNvSpPr/>
              <p:nvPr/>
            </p:nvSpPr>
            <p:spPr>
              <a:xfrm>
                <a:off x="1209817" y="1336143"/>
                <a:ext cx="4905488" cy="1005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en-US" sz="1467" b="1" dirty="0">
                    <a:solidFill>
                      <a:schemeClr val="bg1"/>
                    </a:solidFill>
                    <a:latin typeface="Arvo" panose="020B0604020202020204" charset="0"/>
                  </a:rPr>
                  <a:t>Étape 2</a:t>
                </a:r>
              </a:p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fr-FR" sz="1467" dirty="0">
                    <a:solidFill>
                      <a:srgbClr val="333333"/>
                    </a:solidFill>
                    <a:latin typeface="Arvo" panose="020B0604020202020204" charset="0"/>
                  </a:rPr>
                  <a:t>Précisez votre contexte d'enseignement : objectifs, cibles, scénarios, évaluations...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7D92982-DFE3-5844-AF91-C64E3E30ED27}"/>
                  </a:ext>
                </a:extLst>
              </p:cNvPr>
              <p:cNvSpPr/>
              <p:nvPr/>
            </p:nvSpPr>
            <p:spPr>
              <a:xfrm>
                <a:off x="7271659" y="1409736"/>
                <a:ext cx="1341115" cy="310733"/>
              </a:xfrm>
              <a:prstGeom prst="rect">
                <a:avLst/>
              </a:prstGeom>
              <a:solidFill>
                <a:srgbClr val="F98012"/>
              </a:solidFill>
              <a:ln>
                <a:solidFill>
                  <a:srgbClr val="F9801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7">
                  <a:latin typeface="Arvo" panose="020B060402020202020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ACD3DE-0160-A45F-7CF4-CA789BA8D09A}"/>
                  </a:ext>
                </a:extLst>
              </p:cNvPr>
              <p:cNvSpPr/>
              <p:nvPr/>
            </p:nvSpPr>
            <p:spPr>
              <a:xfrm>
                <a:off x="5832055" y="1350503"/>
                <a:ext cx="4277718" cy="1317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en-US" sz="1467" b="1" dirty="0">
                    <a:solidFill>
                      <a:schemeClr val="bg1"/>
                    </a:solidFill>
                    <a:latin typeface="Arvo" panose="020B0604020202020204" charset="0"/>
                  </a:rPr>
                  <a:t>Étape 3</a:t>
                </a:r>
              </a:p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fr-FR" sz="1467" dirty="0">
                    <a:solidFill>
                      <a:srgbClr val="333333"/>
                    </a:solidFill>
                    <a:latin typeface="Arvo" panose="020B0604020202020204" charset="0"/>
                  </a:rPr>
                  <a:t>Automatiser la création de cours : </a:t>
                </a:r>
              </a:p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fr-FR" sz="1467" dirty="0">
                    <a:solidFill>
                      <a:srgbClr val="333333"/>
                    </a:solidFill>
                    <a:latin typeface="Arvo" panose="020B0604020202020204" charset="0"/>
                  </a:rPr>
                  <a:t>sections, activités, illustrations et paramètres d'achèvement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75D6A5-9B6A-1C53-268D-17724E9D89C8}"/>
                  </a:ext>
                </a:extLst>
              </p:cNvPr>
              <p:cNvSpPr/>
              <p:nvPr/>
            </p:nvSpPr>
            <p:spPr>
              <a:xfrm>
                <a:off x="9248504" y="5581827"/>
                <a:ext cx="1489166" cy="310733"/>
              </a:xfrm>
              <a:prstGeom prst="rect">
                <a:avLst/>
              </a:prstGeom>
              <a:solidFill>
                <a:srgbClr val="E805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67">
                  <a:latin typeface="Arvo" panose="020B060402020202020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269FC16-9CB0-263F-7DBD-676D99AA43E8}"/>
                  </a:ext>
                </a:extLst>
              </p:cNvPr>
              <p:cNvSpPr/>
              <p:nvPr/>
            </p:nvSpPr>
            <p:spPr>
              <a:xfrm>
                <a:off x="7996548" y="5496538"/>
                <a:ext cx="4028534" cy="1005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en-US" sz="1467" b="1" dirty="0">
                    <a:solidFill>
                      <a:schemeClr val="bg1"/>
                    </a:solidFill>
                    <a:latin typeface="Arvo" panose="020B0604020202020204" charset="0"/>
                  </a:rPr>
                  <a:t>Étape 4</a:t>
                </a:r>
              </a:p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fr-FR" sz="1467" dirty="0">
                    <a:solidFill>
                      <a:srgbClr val="333333"/>
                    </a:solidFill>
                    <a:latin typeface="Arvo" panose="020B060402020202020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Distribuez votre cours à vos apprenants !</a:t>
                </a:r>
                <a:endParaRPr lang="en-US" sz="1467" dirty="0">
                  <a:solidFill>
                    <a:srgbClr val="333333"/>
                  </a:solidFill>
                  <a:latin typeface="Arvo" panose="020B060402020202020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4E018C-2D21-82E8-58C0-F394F1AB0FCB}"/>
                  </a:ext>
                </a:extLst>
              </p:cNvPr>
              <p:cNvSpPr/>
              <p:nvPr/>
            </p:nvSpPr>
            <p:spPr>
              <a:xfrm>
                <a:off x="992778" y="5568948"/>
                <a:ext cx="1698172" cy="310733"/>
              </a:xfrm>
              <a:prstGeom prst="rect">
                <a:avLst/>
              </a:prstGeom>
              <a:solidFill>
                <a:srgbClr val="E805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67" b="1" dirty="0">
                    <a:solidFill>
                      <a:schemeClr val="bg1"/>
                    </a:solidFill>
                    <a:latin typeface="Arvo" panose="020B0604020202020204" charset="0"/>
                  </a:rPr>
                  <a:t>Étape 1</a:t>
                </a:r>
              </a:p>
            </p:txBody>
          </p:sp>
          <p:cxnSp>
            <p:nvCxnSpPr>
              <p:cNvPr id="20" name="Straight Connector 22">
                <a:extLst>
                  <a:ext uri="{FF2B5EF4-FFF2-40B4-BE49-F238E27FC236}">
                    <a16:creationId xmlns:a16="http://schemas.microsoft.com/office/drawing/2014/main" id="{1F9BC51F-F755-C1D1-99A6-11BB4C233B24}"/>
                  </a:ext>
                </a:extLst>
              </p:cNvPr>
              <p:cNvCxnSpPr>
                <a:cxnSpLocks/>
                <a:stCxn id="21" idx="6"/>
                <a:endCxn id="44" idx="2"/>
              </p:cNvCxnSpPr>
              <p:nvPr/>
            </p:nvCxnSpPr>
            <p:spPr>
              <a:xfrm>
                <a:off x="899611" y="4081241"/>
                <a:ext cx="524759" cy="1"/>
              </a:xfrm>
              <a:prstGeom prst="line">
                <a:avLst/>
              </a:prstGeom>
              <a:ln w="25400">
                <a:solidFill>
                  <a:srgbClr val="3333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13">
                <a:extLst>
                  <a:ext uri="{FF2B5EF4-FFF2-40B4-BE49-F238E27FC236}">
                    <a16:creationId xmlns:a16="http://schemas.microsoft.com/office/drawing/2014/main" id="{512AE763-D325-B20D-9116-6D735CF12BE5}"/>
                  </a:ext>
                </a:extLst>
              </p:cNvPr>
              <p:cNvSpPr/>
              <p:nvPr/>
            </p:nvSpPr>
            <p:spPr>
              <a:xfrm>
                <a:off x="625291" y="3944081"/>
                <a:ext cx="274320" cy="274320"/>
              </a:xfrm>
              <a:prstGeom prst="ellipse">
                <a:avLst/>
              </a:prstGeom>
              <a:solidFill>
                <a:srgbClr val="33333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id-ID" sz="1467">
                  <a:solidFill>
                    <a:prstClr val="white"/>
                  </a:solidFill>
                  <a:latin typeface="Arvo" panose="020B0604020202020204" charset="0"/>
                </a:endParaRPr>
              </a:p>
            </p:txBody>
          </p:sp>
          <p:cxnSp>
            <p:nvCxnSpPr>
              <p:cNvPr id="22" name="Straight Connector 42">
                <a:extLst>
                  <a:ext uri="{FF2B5EF4-FFF2-40B4-BE49-F238E27FC236}">
                    <a16:creationId xmlns:a16="http://schemas.microsoft.com/office/drawing/2014/main" id="{8F83677E-BDA7-7B21-D223-64062D4298CB}"/>
                  </a:ext>
                </a:extLst>
              </p:cNvPr>
              <p:cNvCxnSpPr>
                <a:cxnSpLocks/>
                <a:stCxn id="50" idx="6"/>
                <a:endCxn id="27" idx="2"/>
              </p:cNvCxnSpPr>
              <p:nvPr/>
            </p:nvCxnSpPr>
            <p:spPr>
              <a:xfrm flipV="1">
                <a:off x="10465840" y="4075840"/>
                <a:ext cx="876603" cy="1"/>
              </a:xfrm>
              <a:prstGeom prst="line">
                <a:avLst/>
              </a:prstGeom>
              <a:ln w="25400">
                <a:solidFill>
                  <a:srgbClr val="3333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43">
                <a:extLst>
                  <a:ext uri="{FF2B5EF4-FFF2-40B4-BE49-F238E27FC236}">
                    <a16:creationId xmlns:a16="http://schemas.microsoft.com/office/drawing/2014/main" id="{616E9313-9BF2-61C4-E1DC-4D99FA70DFE0}"/>
                  </a:ext>
                </a:extLst>
              </p:cNvPr>
              <p:cNvCxnSpPr>
                <a:cxnSpLocks/>
                <a:stCxn id="46" idx="6"/>
                <a:endCxn id="50" idx="2"/>
              </p:cNvCxnSpPr>
              <p:nvPr/>
            </p:nvCxnSpPr>
            <p:spPr>
              <a:xfrm>
                <a:off x="8538469" y="4075841"/>
                <a:ext cx="1003544" cy="0"/>
              </a:xfrm>
              <a:prstGeom prst="line">
                <a:avLst/>
              </a:prstGeom>
              <a:ln w="25400">
                <a:solidFill>
                  <a:srgbClr val="3333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44">
                <a:extLst>
                  <a:ext uri="{FF2B5EF4-FFF2-40B4-BE49-F238E27FC236}">
                    <a16:creationId xmlns:a16="http://schemas.microsoft.com/office/drawing/2014/main" id="{3E7601FB-0301-EA6F-9225-83662B76035F}"/>
                  </a:ext>
                </a:extLst>
              </p:cNvPr>
              <p:cNvCxnSpPr>
                <a:cxnSpLocks/>
                <a:endCxn id="46" idx="2"/>
              </p:cNvCxnSpPr>
              <p:nvPr/>
            </p:nvCxnSpPr>
            <p:spPr>
              <a:xfrm>
                <a:off x="5126946" y="4075839"/>
                <a:ext cx="2487696" cy="2"/>
              </a:xfrm>
              <a:prstGeom prst="line">
                <a:avLst/>
              </a:prstGeom>
              <a:ln w="25400">
                <a:solidFill>
                  <a:srgbClr val="3333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47">
                <a:extLst>
                  <a:ext uri="{FF2B5EF4-FFF2-40B4-BE49-F238E27FC236}">
                    <a16:creationId xmlns:a16="http://schemas.microsoft.com/office/drawing/2014/main" id="{C12E09D9-6CFC-BA11-6CE0-E95AFCA2D193}"/>
                  </a:ext>
                </a:extLst>
              </p:cNvPr>
              <p:cNvCxnSpPr>
                <a:cxnSpLocks/>
                <a:stCxn id="48" idx="6"/>
              </p:cNvCxnSpPr>
              <p:nvPr/>
            </p:nvCxnSpPr>
            <p:spPr>
              <a:xfrm>
                <a:off x="4275568" y="4081242"/>
                <a:ext cx="700643" cy="0"/>
              </a:xfrm>
              <a:prstGeom prst="line">
                <a:avLst/>
              </a:prstGeom>
              <a:ln w="25400">
                <a:solidFill>
                  <a:srgbClr val="3333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48">
                <a:extLst>
                  <a:ext uri="{FF2B5EF4-FFF2-40B4-BE49-F238E27FC236}">
                    <a16:creationId xmlns:a16="http://schemas.microsoft.com/office/drawing/2014/main" id="{FE518624-B459-FBA8-1B4B-23DF51FF2439}"/>
                  </a:ext>
                </a:extLst>
              </p:cNvPr>
              <p:cNvCxnSpPr>
                <a:cxnSpLocks/>
                <a:endCxn id="48" idx="2"/>
              </p:cNvCxnSpPr>
              <p:nvPr/>
            </p:nvCxnSpPr>
            <p:spPr>
              <a:xfrm>
                <a:off x="2348197" y="4081242"/>
                <a:ext cx="1003544" cy="0"/>
              </a:xfrm>
              <a:prstGeom prst="line">
                <a:avLst/>
              </a:prstGeom>
              <a:ln w="25400">
                <a:solidFill>
                  <a:srgbClr val="3333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51">
                <a:extLst>
                  <a:ext uri="{FF2B5EF4-FFF2-40B4-BE49-F238E27FC236}">
                    <a16:creationId xmlns:a16="http://schemas.microsoft.com/office/drawing/2014/main" id="{49A1A2D8-63A2-7188-A0DE-FDAF82F32EDA}"/>
                  </a:ext>
                </a:extLst>
              </p:cNvPr>
              <p:cNvSpPr/>
              <p:nvPr/>
            </p:nvSpPr>
            <p:spPr>
              <a:xfrm>
                <a:off x="11342443" y="3938680"/>
                <a:ext cx="274320" cy="274320"/>
              </a:xfrm>
              <a:prstGeom prst="ellipse">
                <a:avLst/>
              </a:prstGeom>
              <a:solidFill>
                <a:srgbClr val="33333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id-ID" sz="1467" dirty="0">
                  <a:solidFill>
                    <a:prstClr val="white"/>
                  </a:solidFill>
                  <a:latin typeface="Arvo" panose="020B0604020202020204" charset="0"/>
                </a:endParaRPr>
              </a:p>
            </p:txBody>
          </p:sp>
          <p:grpSp>
            <p:nvGrpSpPr>
              <p:cNvPr id="28" name="Group 83">
                <a:extLst>
                  <a:ext uri="{FF2B5EF4-FFF2-40B4-BE49-F238E27FC236}">
                    <a16:creationId xmlns:a16="http://schemas.microsoft.com/office/drawing/2014/main" id="{ECA8C5F1-8B81-DF12-EE7C-0B67C272B951}"/>
                  </a:ext>
                </a:extLst>
              </p:cNvPr>
              <p:cNvGrpSpPr/>
              <p:nvPr/>
            </p:nvGrpSpPr>
            <p:grpSpPr>
              <a:xfrm>
                <a:off x="9542013" y="3613927"/>
                <a:ext cx="923827" cy="923827"/>
                <a:chOff x="9665098" y="3397914"/>
                <a:chExt cx="923827" cy="923827"/>
              </a:xfrm>
            </p:grpSpPr>
            <p:sp>
              <p:nvSpPr>
                <p:cNvPr id="50" name="Oval 84">
                  <a:extLst>
                    <a:ext uri="{FF2B5EF4-FFF2-40B4-BE49-F238E27FC236}">
                      <a16:creationId xmlns:a16="http://schemas.microsoft.com/office/drawing/2014/main" id="{86FD6F58-404C-88B2-789E-790B42936732}"/>
                    </a:ext>
                  </a:extLst>
                </p:cNvPr>
                <p:cNvSpPr/>
                <p:nvPr/>
              </p:nvSpPr>
              <p:spPr>
                <a:xfrm>
                  <a:off x="9665098" y="3397914"/>
                  <a:ext cx="923827" cy="92382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  <p:sp>
              <p:nvSpPr>
                <p:cNvPr id="51" name="Oval 85">
                  <a:extLst>
                    <a:ext uri="{FF2B5EF4-FFF2-40B4-BE49-F238E27FC236}">
                      <a16:creationId xmlns:a16="http://schemas.microsoft.com/office/drawing/2014/main" id="{226E6629-5ADB-3343-156B-9FADD310B453}"/>
                    </a:ext>
                  </a:extLst>
                </p:cNvPr>
                <p:cNvSpPr/>
                <p:nvPr/>
              </p:nvSpPr>
              <p:spPr>
                <a:xfrm>
                  <a:off x="9749607" y="3479019"/>
                  <a:ext cx="754807" cy="761616"/>
                </a:xfrm>
                <a:prstGeom prst="ellipse">
                  <a:avLst/>
                </a:prstGeom>
                <a:solidFill>
                  <a:srgbClr val="E60B80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 dirty="0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</p:grpSp>
          <p:grpSp>
            <p:nvGrpSpPr>
              <p:cNvPr id="29" name="Group 71">
                <a:extLst>
                  <a:ext uri="{FF2B5EF4-FFF2-40B4-BE49-F238E27FC236}">
                    <a16:creationId xmlns:a16="http://schemas.microsoft.com/office/drawing/2014/main" id="{57F93C10-A860-B3E0-0BAB-171AAEA3A97F}"/>
                  </a:ext>
                </a:extLst>
              </p:cNvPr>
              <p:cNvGrpSpPr/>
              <p:nvPr/>
            </p:nvGrpSpPr>
            <p:grpSpPr>
              <a:xfrm>
                <a:off x="3351741" y="3619328"/>
                <a:ext cx="923827" cy="923827"/>
                <a:chOff x="3474826" y="3403315"/>
                <a:chExt cx="923827" cy="923827"/>
              </a:xfrm>
            </p:grpSpPr>
            <p:sp>
              <p:nvSpPr>
                <p:cNvPr id="48" name="Oval 72">
                  <a:extLst>
                    <a:ext uri="{FF2B5EF4-FFF2-40B4-BE49-F238E27FC236}">
                      <a16:creationId xmlns:a16="http://schemas.microsoft.com/office/drawing/2014/main" id="{FDC24EF5-7EFD-2600-8BB0-F7F2E216A0AB}"/>
                    </a:ext>
                  </a:extLst>
                </p:cNvPr>
                <p:cNvSpPr/>
                <p:nvPr/>
              </p:nvSpPr>
              <p:spPr>
                <a:xfrm>
                  <a:off x="3474826" y="3403315"/>
                  <a:ext cx="923827" cy="92382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  <p:sp>
              <p:nvSpPr>
                <p:cNvPr id="49" name="Oval 73">
                  <a:extLst>
                    <a:ext uri="{FF2B5EF4-FFF2-40B4-BE49-F238E27FC236}">
                      <a16:creationId xmlns:a16="http://schemas.microsoft.com/office/drawing/2014/main" id="{20326CDD-4947-3791-ABA4-37AE0390F832}"/>
                    </a:ext>
                  </a:extLst>
                </p:cNvPr>
                <p:cNvSpPr/>
                <p:nvPr/>
              </p:nvSpPr>
              <p:spPr>
                <a:xfrm>
                  <a:off x="3559335" y="3484420"/>
                  <a:ext cx="754807" cy="761616"/>
                </a:xfrm>
                <a:prstGeom prst="ellipse">
                  <a:avLst/>
                </a:prstGeom>
                <a:solidFill>
                  <a:srgbClr val="71033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 dirty="0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</p:grpSp>
          <p:grpSp>
            <p:nvGrpSpPr>
              <p:cNvPr id="30" name="Group 79">
                <a:extLst>
                  <a:ext uri="{FF2B5EF4-FFF2-40B4-BE49-F238E27FC236}">
                    <a16:creationId xmlns:a16="http://schemas.microsoft.com/office/drawing/2014/main" id="{5C7A0700-8F2D-3253-E5E6-3C6637C5879D}"/>
                  </a:ext>
                </a:extLst>
              </p:cNvPr>
              <p:cNvGrpSpPr/>
              <p:nvPr/>
            </p:nvGrpSpPr>
            <p:grpSpPr>
              <a:xfrm>
                <a:off x="7614642" y="3613927"/>
                <a:ext cx="923827" cy="923827"/>
                <a:chOff x="7737727" y="3397914"/>
                <a:chExt cx="923827" cy="923827"/>
              </a:xfrm>
            </p:grpSpPr>
            <p:sp>
              <p:nvSpPr>
                <p:cNvPr id="46" name="Oval 80">
                  <a:extLst>
                    <a:ext uri="{FF2B5EF4-FFF2-40B4-BE49-F238E27FC236}">
                      <a16:creationId xmlns:a16="http://schemas.microsoft.com/office/drawing/2014/main" id="{078D4B70-22A6-2C62-AF05-4B63CFA57133}"/>
                    </a:ext>
                  </a:extLst>
                </p:cNvPr>
                <p:cNvSpPr/>
                <p:nvPr/>
              </p:nvSpPr>
              <p:spPr>
                <a:xfrm>
                  <a:off x="7737727" y="3397914"/>
                  <a:ext cx="923827" cy="92382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  <p:sp>
              <p:nvSpPr>
                <p:cNvPr id="47" name="Oval 81">
                  <a:extLst>
                    <a:ext uri="{FF2B5EF4-FFF2-40B4-BE49-F238E27FC236}">
                      <a16:creationId xmlns:a16="http://schemas.microsoft.com/office/drawing/2014/main" id="{85147B05-DD39-A3A0-B32C-67917360FBF7}"/>
                    </a:ext>
                  </a:extLst>
                </p:cNvPr>
                <p:cNvSpPr/>
                <p:nvPr/>
              </p:nvSpPr>
              <p:spPr>
                <a:xfrm>
                  <a:off x="7822236" y="3479019"/>
                  <a:ext cx="754807" cy="761616"/>
                </a:xfrm>
                <a:prstGeom prst="ellipse">
                  <a:avLst/>
                </a:prstGeom>
                <a:solidFill>
                  <a:srgbClr val="F58020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 dirty="0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</p:grpSp>
          <p:grpSp>
            <p:nvGrpSpPr>
              <p:cNvPr id="31" name="Group 1">
                <a:extLst>
                  <a:ext uri="{FF2B5EF4-FFF2-40B4-BE49-F238E27FC236}">
                    <a16:creationId xmlns:a16="http://schemas.microsoft.com/office/drawing/2014/main" id="{9F1AB702-A537-EF43-DDBA-F1D3D056630B}"/>
                  </a:ext>
                </a:extLst>
              </p:cNvPr>
              <p:cNvGrpSpPr/>
              <p:nvPr/>
            </p:nvGrpSpPr>
            <p:grpSpPr>
              <a:xfrm>
                <a:off x="1424370" y="3619328"/>
                <a:ext cx="923827" cy="923827"/>
                <a:chOff x="1547455" y="3403315"/>
                <a:chExt cx="923827" cy="923827"/>
              </a:xfrm>
            </p:grpSpPr>
            <p:sp>
              <p:nvSpPr>
                <p:cNvPr id="44" name="Oval 24">
                  <a:extLst>
                    <a:ext uri="{FF2B5EF4-FFF2-40B4-BE49-F238E27FC236}">
                      <a16:creationId xmlns:a16="http://schemas.microsoft.com/office/drawing/2014/main" id="{EBA2B1EA-3039-8222-AB65-866AE4229279}"/>
                    </a:ext>
                  </a:extLst>
                </p:cNvPr>
                <p:cNvSpPr/>
                <p:nvPr/>
              </p:nvSpPr>
              <p:spPr>
                <a:xfrm>
                  <a:off x="1547455" y="3403315"/>
                  <a:ext cx="923827" cy="92382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  <p:sp>
              <p:nvSpPr>
                <p:cNvPr id="45" name="Oval 25">
                  <a:extLst>
                    <a:ext uri="{FF2B5EF4-FFF2-40B4-BE49-F238E27FC236}">
                      <a16:creationId xmlns:a16="http://schemas.microsoft.com/office/drawing/2014/main" id="{7D85564A-2B11-466C-A676-25A7407534B7}"/>
                    </a:ext>
                  </a:extLst>
                </p:cNvPr>
                <p:cNvSpPr/>
                <p:nvPr/>
              </p:nvSpPr>
              <p:spPr>
                <a:xfrm>
                  <a:off x="1631964" y="3484420"/>
                  <a:ext cx="754807" cy="761616"/>
                </a:xfrm>
                <a:prstGeom prst="ellipse">
                  <a:avLst/>
                </a:prstGeom>
                <a:solidFill>
                  <a:srgbClr val="E60B8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id-ID" sz="1467" dirty="0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</p:grpSp>
          <p:cxnSp>
            <p:nvCxnSpPr>
              <p:cNvPr id="32" name="Straight Connector 87">
                <a:extLst>
                  <a:ext uri="{FF2B5EF4-FFF2-40B4-BE49-F238E27FC236}">
                    <a16:creationId xmlns:a16="http://schemas.microsoft.com/office/drawing/2014/main" id="{0943D17B-5AA5-2FDD-DCD5-019F9E7967C2}"/>
                  </a:ext>
                </a:extLst>
              </p:cNvPr>
              <p:cNvCxnSpPr/>
              <p:nvPr/>
            </p:nvCxnSpPr>
            <p:spPr>
              <a:xfrm rot="16200000">
                <a:off x="3407811" y="3220246"/>
                <a:ext cx="787362" cy="0"/>
              </a:xfrm>
              <a:prstGeom prst="line">
                <a:avLst/>
              </a:prstGeom>
              <a:ln w="19050">
                <a:solidFill>
                  <a:srgbClr val="333333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88">
                <a:extLst>
                  <a:ext uri="{FF2B5EF4-FFF2-40B4-BE49-F238E27FC236}">
                    <a16:creationId xmlns:a16="http://schemas.microsoft.com/office/drawing/2014/main" id="{33BC2B34-37DE-DBC6-280F-1E8CCC34556D}"/>
                  </a:ext>
                </a:extLst>
              </p:cNvPr>
              <p:cNvCxnSpPr/>
              <p:nvPr/>
            </p:nvCxnSpPr>
            <p:spPr>
              <a:xfrm rot="16200000">
                <a:off x="1485334" y="4948213"/>
                <a:ext cx="787362" cy="0"/>
              </a:xfrm>
              <a:prstGeom prst="line">
                <a:avLst/>
              </a:prstGeom>
              <a:ln w="19050">
                <a:solidFill>
                  <a:srgbClr val="333333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90">
                <a:extLst>
                  <a:ext uri="{FF2B5EF4-FFF2-40B4-BE49-F238E27FC236}">
                    <a16:creationId xmlns:a16="http://schemas.microsoft.com/office/drawing/2014/main" id="{15BB68EA-F757-1EC6-2187-5EA5BA62F89E}"/>
                  </a:ext>
                </a:extLst>
              </p:cNvPr>
              <p:cNvCxnSpPr/>
              <p:nvPr/>
            </p:nvCxnSpPr>
            <p:spPr>
              <a:xfrm rot="16200000">
                <a:off x="7669491" y="3220245"/>
                <a:ext cx="787362" cy="0"/>
              </a:xfrm>
              <a:prstGeom prst="line">
                <a:avLst/>
              </a:prstGeom>
              <a:ln w="19050">
                <a:solidFill>
                  <a:srgbClr val="333333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71">
                <a:extLst>
                  <a:ext uri="{FF2B5EF4-FFF2-40B4-BE49-F238E27FC236}">
                    <a16:creationId xmlns:a16="http://schemas.microsoft.com/office/drawing/2014/main" id="{E2D37A2C-2E1A-A60E-5353-0FAF708F3977}"/>
                  </a:ext>
                </a:extLst>
              </p:cNvPr>
              <p:cNvGrpSpPr/>
              <p:nvPr/>
            </p:nvGrpSpPr>
            <p:grpSpPr>
              <a:xfrm>
                <a:off x="4772937" y="2987919"/>
                <a:ext cx="2175840" cy="2175840"/>
                <a:chOff x="4804920" y="2971440"/>
                <a:chExt cx="2175840" cy="2175840"/>
              </a:xfrm>
            </p:grpSpPr>
            <p:sp>
              <p:nvSpPr>
                <p:cNvPr id="42" name="Oval 72">
                  <a:extLst>
                    <a:ext uri="{FF2B5EF4-FFF2-40B4-BE49-F238E27FC236}">
                      <a16:creationId xmlns:a16="http://schemas.microsoft.com/office/drawing/2014/main" id="{EBE3F6D3-BC41-1D5E-AEA0-4A151BE53DED}"/>
                    </a:ext>
                  </a:extLst>
                </p:cNvPr>
                <p:cNvSpPr/>
                <p:nvPr/>
              </p:nvSpPr>
              <p:spPr>
                <a:xfrm>
                  <a:off x="4804920" y="2971440"/>
                  <a:ext cx="2175840" cy="2175840"/>
                </a:xfrm>
                <a:prstGeom prst="ellipse">
                  <a:avLst/>
                </a:prstGeom>
                <a:noFill/>
                <a:ln w="0">
                  <a:solidFill>
                    <a:srgbClr val="FFFFFF">
                      <a:lumMod val="85000"/>
                    </a:srgbClr>
                  </a:solidFill>
                </a:ln>
                <a:effectLst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/>
              </p:style>
              <p:txBody>
                <a:bodyPr lIns="120000" tIns="60000" rIns="120000" bIns="60000" anchor="ctr">
                  <a:noAutofit/>
                </a:bodyPr>
                <a:lstStyle/>
                <a:p>
                  <a:pPr algn="ctr">
                    <a:tabLst>
                      <a:tab pos="0" algn="l"/>
                    </a:tabLst>
                  </a:pPr>
                  <a:endParaRPr lang="id-ID" sz="1467" spc="-1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  <p:sp>
              <p:nvSpPr>
                <p:cNvPr id="43" name="Oval 73">
                  <a:extLst>
                    <a:ext uri="{FF2B5EF4-FFF2-40B4-BE49-F238E27FC236}">
                      <a16:creationId xmlns:a16="http://schemas.microsoft.com/office/drawing/2014/main" id="{FCE60701-C9BA-9666-71B8-FB83E74F4CBE}"/>
                    </a:ext>
                  </a:extLst>
                </p:cNvPr>
                <p:cNvSpPr/>
                <p:nvPr/>
              </p:nvSpPr>
              <p:spPr>
                <a:xfrm>
                  <a:off x="5004000" y="3162240"/>
                  <a:ext cx="1777680" cy="1793880"/>
                </a:xfrm>
                <a:prstGeom prst="ellipse">
                  <a:avLst/>
                </a:prstGeom>
                <a:solidFill>
                  <a:srgbClr val="E60B80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0000" tIns="60000" rIns="120000" bIns="60000" anchor="ctr">
                  <a:noAutofit/>
                </a:bodyPr>
                <a:lstStyle/>
                <a:p>
                  <a:pPr algn="ctr">
                    <a:tabLst>
                      <a:tab pos="0" algn="l"/>
                    </a:tabLst>
                  </a:pPr>
                  <a:endParaRPr lang="id-ID" sz="1467" spc="-1">
                    <a:solidFill>
                      <a:srgbClr val="2DD5D6"/>
                    </a:solidFill>
                    <a:latin typeface="Arvo" panose="020B0604020202020204" charset="0"/>
                  </a:endParaRPr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63663F4-5CAB-0A6C-BCC5-A49225E18899}"/>
                  </a:ext>
                </a:extLst>
              </p:cNvPr>
              <p:cNvSpPr/>
              <p:nvPr/>
            </p:nvSpPr>
            <p:spPr>
              <a:xfrm>
                <a:off x="4975482" y="3731800"/>
                <a:ext cx="1713146" cy="5101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30000"/>
                  </a:lnSpc>
                  <a:defRPr/>
                </a:pPr>
                <a:r>
                  <a:rPr lang="en-US" sz="2133" b="1" dirty="0">
                    <a:solidFill>
                      <a:schemeClr val="bg1"/>
                    </a:solidFill>
                    <a:latin typeface="Arvo" panose="020B0604020202020204" charset="0"/>
                  </a:rPr>
                  <a:t>4 étapes</a:t>
                </a:r>
              </a:p>
            </p:txBody>
          </p:sp>
          <p:cxnSp>
            <p:nvCxnSpPr>
              <p:cNvPr id="37" name="Straight Connector 91">
                <a:extLst>
                  <a:ext uri="{FF2B5EF4-FFF2-40B4-BE49-F238E27FC236}">
                    <a16:creationId xmlns:a16="http://schemas.microsoft.com/office/drawing/2014/main" id="{3ECC4618-5B31-5694-8748-AA2E83F7C76C}"/>
                  </a:ext>
                </a:extLst>
              </p:cNvPr>
              <p:cNvCxnSpPr/>
              <p:nvPr/>
            </p:nvCxnSpPr>
            <p:spPr>
              <a:xfrm rot="16200000">
                <a:off x="9617135" y="4931435"/>
                <a:ext cx="787362" cy="0"/>
              </a:xfrm>
              <a:prstGeom prst="line">
                <a:avLst/>
              </a:prstGeom>
              <a:ln w="19050">
                <a:solidFill>
                  <a:srgbClr val="333333"/>
                </a:solidFill>
                <a:prstDash val="sysDot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8" name="Graphique 37" descr="Mille avec un remplissage uni">
                <a:extLst>
                  <a:ext uri="{FF2B5EF4-FFF2-40B4-BE49-F238E27FC236}">
                    <a16:creationId xmlns:a16="http://schemas.microsoft.com/office/drawing/2014/main" id="{41DDEAB1-4D91-AAAE-554F-4407BD8CC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37988" y="3817375"/>
                <a:ext cx="516567" cy="516567"/>
              </a:xfrm>
              <a:prstGeom prst="rect">
                <a:avLst/>
              </a:prstGeom>
            </p:spPr>
          </p:pic>
          <p:pic>
            <p:nvPicPr>
              <p:cNvPr id="39" name="Graphique 38" descr="Baguette magique auto avec un remplissage uni">
                <a:extLst>
                  <a:ext uri="{FF2B5EF4-FFF2-40B4-BE49-F238E27FC236}">
                    <a16:creationId xmlns:a16="http://schemas.microsoft.com/office/drawing/2014/main" id="{EA247D9A-AE53-462F-88DC-1DFB051BC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23793" y="3822897"/>
                <a:ext cx="505522" cy="505522"/>
              </a:xfrm>
              <a:prstGeom prst="rect">
                <a:avLst/>
              </a:prstGeom>
            </p:spPr>
          </p:pic>
          <p:pic>
            <p:nvPicPr>
              <p:cNvPr id="40" name="Graphique 39" descr="Télécharger avec un remplissage uni">
                <a:extLst>
                  <a:ext uri="{FF2B5EF4-FFF2-40B4-BE49-F238E27FC236}">
                    <a16:creationId xmlns:a16="http://schemas.microsoft.com/office/drawing/2014/main" id="{17FBD252-4580-017C-7401-195AFC2EB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16611" y="3790339"/>
                <a:ext cx="528317" cy="528317"/>
              </a:xfrm>
              <a:prstGeom prst="rect">
                <a:avLst/>
              </a:prstGeom>
            </p:spPr>
          </p:pic>
          <p:pic>
            <p:nvPicPr>
              <p:cNvPr id="41" name="Image 40" descr="Une image contenant Police, Graphique, logo, graphisme&#10;&#10;Le contenu généré par l’IA peut être incorrect.">
                <a:extLst>
                  <a:ext uri="{FF2B5EF4-FFF2-40B4-BE49-F238E27FC236}">
                    <a16:creationId xmlns:a16="http://schemas.microsoft.com/office/drawing/2014/main" id="{41474735-194A-FC2F-6DD6-4051101A8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349"/>
              <a:stretch/>
            </p:blipFill>
            <p:spPr>
              <a:xfrm>
                <a:off x="9741798" y="3785920"/>
                <a:ext cx="477032" cy="4409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649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>
          <a:extLst>
            <a:ext uri="{FF2B5EF4-FFF2-40B4-BE49-F238E27FC236}">
              <a16:creationId xmlns:a16="http://schemas.microsoft.com/office/drawing/2014/main" id="{B50C2CF7-26C2-CE87-28C9-D5FF7488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31;p5">
            <a:extLst>
              <a:ext uri="{FF2B5EF4-FFF2-40B4-BE49-F238E27FC236}">
                <a16:creationId xmlns:a16="http://schemas.microsoft.com/office/drawing/2014/main" id="{466BAB92-FAD1-77D7-12F9-8BBF2B15A696}"/>
              </a:ext>
            </a:extLst>
          </p:cNvPr>
          <p:cNvCxnSpPr/>
          <p:nvPr/>
        </p:nvCxnSpPr>
        <p:spPr>
          <a:xfrm>
            <a:off x="664033" y="-402499"/>
            <a:ext cx="0" cy="1473201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006;p53">
            <a:extLst>
              <a:ext uri="{FF2B5EF4-FFF2-40B4-BE49-F238E27FC236}">
                <a16:creationId xmlns:a16="http://schemas.microsoft.com/office/drawing/2014/main" id="{685E7641-4548-90CF-7E47-D48DDD277EE4}"/>
              </a:ext>
            </a:extLst>
          </p:cNvPr>
          <p:cNvSpPr txBox="1">
            <a:spLocks/>
          </p:cNvSpPr>
          <p:nvPr/>
        </p:nvSpPr>
        <p:spPr>
          <a:xfrm flipH="1">
            <a:off x="794797" y="15507"/>
            <a:ext cx="11906004" cy="111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600" b="0" i="0" u="none" strike="noStrike" cap="none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Condensed"/>
              <a:buNone/>
              <a:defRPr sz="20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algn="l"/>
            <a:r>
              <a:rPr lang="fr-FR" sz="3467" dirty="0"/>
              <a:t>COURSE AI :</a:t>
            </a:r>
            <a:br>
              <a:rPr lang="fr-FR" sz="3467" dirty="0"/>
            </a:br>
            <a:r>
              <a:rPr lang="fr-FR" sz="3467" dirty="0"/>
              <a:t>LA CRÉATION DE COURS ASSISTÉE PAR IA DANS MOODLE </a:t>
            </a:r>
          </a:p>
        </p:txBody>
      </p:sp>
      <p:sp>
        <p:nvSpPr>
          <p:cNvPr id="5" name="Google Shape;2128;p63">
            <a:extLst>
              <a:ext uri="{FF2B5EF4-FFF2-40B4-BE49-F238E27FC236}">
                <a16:creationId xmlns:a16="http://schemas.microsoft.com/office/drawing/2014/main" id="{0E73B7C8-8B71-B77A-46FE-9122125A0803}"/>
              </a:ext>
            </a:extLst>
          </p:cNvPr>
          <p:cNvSpPr txBox="1">
            <a:spLocks/>
          </p:cNvSpPr>
          <p:nvPr/>
        </p:nvSpPr>
        <p:spPr>
          <a:xfrm>
            <a:off x="794797" y="946707"/>
            <a:ext cx="11397204" cy="49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vo"/>
              <a:buNone/>
              <a:defRPr sz="12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None/>
              <a:defRPr sz="14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 algn="l"/>
            <a:r>
              <a:rPr lang="fr-FR" sz="1600" dirty="0"/>
              <a:t>Un outil auteur IA intégré à Moodle qui permet aux formateurs de créer facilement des cours.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58DE9B-58F4-1875-BD8C-5921836E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033" y="1666585"/>
            <a:ext cx="6417487" cy="2616794"/>
          </a:xfrm>
          <a:prstGeom prst="rect">
            <a:avLst/>
          </a:prstGeom>
        </p:spPr>
      </p:pic>
      <p:pic>
        <p:nvPicPr>
          <p:cNvPr id="13" name="Image 12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647C794F-7F3E-4613-F230-B227FDA8D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53" y="4033865"/>
            <a:ext cx="6434893" cy="26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1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YIxg3KWH"/>
  <p:tag name="ARTICULATE_PROJECT_OPEN" val="0"/>
  <p:tag name="ARTICULATE_SLIDE_COUNT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Microsoft Office PowerPoint</Application>
  <PresentationFormat>Grand écran</PresentationFormat>
  <Paragraphs>165</Paragraphs>
  <Slides>21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Aptos</vt:lpstr>
      <vt:lpstr>Arial</vt:lpstr>
      <vt:lpstr>Arvo</vt:lpstr>
      <vt:lpstr>Barlow Condensed</vt:lpstr>
      <vt:lpstr>Barlow Condensed Medium</vt:lpstr>
      <vt:lpstr>Calibri</vt:lpstr>
      <vt:lpstr>Courier New</vt:lpstr>
      <vt:lpstr>Fira Sans Extra Condensed Medium</vt:lpstr>
      <vt:lpstr>Montserrat</vt:lpstr>
      <vt:lpstr>Verdana</vt:lpstr>
      <vt:lpstr>Thème Office</vt:lpstr>
      <vt:lpstr>Et si l’IA s’invitait dans votre Moodle ?  Une expérimentation à  l’Université de Bretagne Occidentale</vt:lpstr>
      <vt:lpstr>Présentation PowerPoint</vt:lpstr>
      <vt:lpstr>L’UBO </vt:lpstr>
      <vt:lpstr>Le SIAME</vt:lpstr>
      <vt:lpstr>Présentation PowerPoint</vt:lpstr>
      <vt:lpstr>Course AI, qu’est-ce que c’est ?</vt:lpstr>
      <vt:lpstr>Présentation PowerPoint</vt:lpstr>
      <vt:lpstr>Présentation PowerPoint</vt:lpstr>
      <vt:lpstr>Présentation PowerPoint</vt:lpstr>
      <vt:lpstr>Présentation PowerPoint</vt:lpstr>
      <vt:lpstr>QU’EST-CE QUE COURSE AI ?</vt:lpstr>
      <vt:lpstr>Une expérimentation  IA terrain menée à  l’Université de Bretagne Occidentale</vt:lpstr>
      <vt:lpstr>Cadrage</vt:lpstr>
      <vt:lpstr>Cadrage</vt:lpstr>
      <vt:lpstr>Présentation PowerPoint</vt:lpstr>
      <vt:lpstr>Synthèse des résultats</vt:lpstr>
      <vt:lpstr>Synthèse des résultats</vt:lpstr>
      <vt:lpstr>Présentation PowerPoint</vt:lpstr>
      <vt:lpstr>Bibliographie</vt:lpstr>
      <vt:lpstr>Questions / Réponses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MoodleMoot Paris 2025</dc:creator>
  <cp:keywords>Template;présentation;MM25</cp:keywords>
  <cp:lastModifiedBy>Azylis LE CLOAREC</cp:lastModifiedBy>
  <cp:revision>181</cp:revision>
  <dcterms:created xsi:type="dcterms:W3CDTF">2025-01-27T14:26:24Z</dcterms:created>
  <dcterms:modified xsi:type="dcterms:W3CDTF">2025-06-30T21:45:18Z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D9674E3B-BA8F-47C7-8DD9-CDCE7E0F39D4</vt:lpwstr>
  </property>
  <property fmtid="{D5CDD505-2E9C-101B-9397-08002B2CF9AE}" pid="3" name="ArticulatePath">
    <vt:lpwstr>Présentation2</vt:lpwstr>
  </property>
</Properties>
</file>