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4" r:id="rId13"/>
    <p:sldId id="265" r:id="rId14"/>
  </p:sldIdLst>
  <p:sldSz cx="12192000" cy="6858000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323" autoAdjust="0"/>
  </p:normalViewPr>
  <p:slideViewPr>
    <p:cSldViewPr snapToGrid="0">
      <p:cViewPr varScale="1">
        <p:scale>
          <a:sx n="60" d="100"/>
          <a:sy n="60" d="100"/>
        </p:scale>
        <p:origin x="87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FC0488-DC66-448D-9F80-DCF77086C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EE54D2-00B8-4C32-A0D2-74FD907A5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A80C1-8901-4B7B-8F53-BF7360BFC7CD}" type="datetimeFigureOut">
              <a:rPr lang="fr-FR" smtClean="0"/>
              <a:t>02/07/2025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AB2DD3-10D5-40AE-90B6-25C91B82DB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BBC4AF-F4CC-4373-A842-A63E5046B7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4531A-E1F3-4A90-98A6-A19677E76C8A}" type="slidenum">
              <a:rPr lang="fr-FR" smtClean="0"/>
              <a:t>‹N°›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6600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57EDB-C660-44E7-A6A8-FBF64A7C986F}" type="datetimeFigureOut">
              <a:rPr lang="fr-FR" smtClean="0"/>
              <a:t>02/07/2025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DBCB-B3A4-49EB-9DF1-41EAAC7E6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4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37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15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44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65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8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8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v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0547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introduct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18" name="Espace réservé du texte 21" descr="Zone de texte à modifier.">
            <a:extLst>
              <a:ext uri="{FF2B5EF4-FFF2-40B4-BE49-F238E27FC236}">
                <a16:creationId xmlns:a16="http://schemas.microsoft.com/office/drawing/2014/main" id="{8A586BD8-521B-4123-9018-9255A5738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FF3830BB-CB3D-4061-9C0C-1359CD041511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88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introduct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16" name="Espace réservé du texte 21" descr="Zone de texte à modifier.">
            <a:extLst>
              <a:ext uri="{FF2B5EF4-FFF2-40B4-BE49-F238E27FC236}">
                <a16:creationId xmlns:a16="http://schemas.microsoft.com/office/drawing/2014/main" id="{36844E10-E745-4E06-9F25-D0124F315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2B6FF702-0EAA-4EE2-A6B7-E102A796C9FB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17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1" descr="Zone de texte à modifier.">
            <a:extLst>
              <a:ext uri="{FF2B5EF4-FFF2-40B4-BE49-F238E27FC236}">
                <a16:creationId xmlns:a16="http://schemas.microsoft.com/office/drawing/2014/main" id="{6A0E3EC7-7E14-4500-BA0B-DA33845DB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493818"/>
            <a:ext cx="9719738" cy="339263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8" name="Titre 10" descr="Titre de la page.">
            <a:extLst>
              <a:ext uri="{FF2B5EF4-FFF2-40B4-BE49-F238E27FC236}">
                <a16:creationId xmlns:a16="http://schemas.microsoft.com/office/drawing/2014/main" id="{49FC6B52-6B94-48AF-AF0A-BB80B08EB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593044" cy="77893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 descr="Titre secondaire de la page.">
            <a:extLst>
              <a:ext uri="{FF2B5EF4-FFF2-40B4-BE49-F238E27FC236}">
                <a16:creationId xmlns:a16="http://schemas.microsoft.com/office/drawing/2014/main" id="{7E560355-AA98-47B7-8F2F-9735014FB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663" y="1695450"/>
            <a:ext cx="3160712" cy="407988"/>
          </a:xfrm>
        </p:spPr>
        <p:txBody>
          <a:bodyPr anchor="ctr" anchorCtr="0"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386E6482-3DB9-466B-88C8-6A0EFA0D1D8D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25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extuel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 descr="Zone de texte à modifier.">
            <a:extLst>
              <a:ext uri="{FF2B5EF4-FFF2-40B4-BE49-F238E27FC236}">
                <a16:creationId xmlns:a16="http://schemas.microsoft.com/office/drawing/2014/main" id="{C824B180-37A1-43D1-B06D-17B0DC6B1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493818"/>
            <a:ext cx="9719738" cy="339263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10" name="Titre 10" descr="Titre de la page.">
            <a:extLst>
              <a:ext uri="{FF2B5EF4-FFF2-40B4-BE49-F238E27FC236}">
                <a16:creationId xmlns:a16="http://schemas.microsoft.com/office/drawing/2014/main" id="{5E0E468E-4602-4403-91D1-6DB9317CF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593044" cy="77893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1" name="Espace réservé du texte 2" descr="Titre secondaire de la page.">
            <a:extLst>
              <a:ext uri="{FF2B5EF4-FFF2-40B4-BE49-F238E27FC236}">
                <a16:creationId xmlns:a16="http://schemas.microsoft.com/office/drawing/2014/main" id="{CAB6202B-5C86-4F36-AC73-1BD410EE0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663" y="1695450"/>
            <a:ext cx="3160712" cy="407988"/>
          </a:xfrm>
        </p:spPr>
        <p:txBody>
          <a:bodyPr anchor="ctr" anchorCtr="0"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AA2250CD-DD5D-4850-BD6B-9DB9021B2E86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04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vierg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DC820EE-639F-4472-B327-24C25195151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86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vierg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010D0E4-1E5F-4030-B14D-5F775993098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927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0" descr="Titre de la page ou de la photo.">
            <a:extLst>
              <a:ext uri="{FF2B5EF4-FFF2-40B4-BE49-F238E27FC236}">
                <a16:creationId xmlns:a16="http://schemas.microsoft.com/office/drawing/2014/main" id="{49FC6B52-6B94-48AF-AF0A-BB80B08EB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 descr="Titre secondaire de la page ou de la photo.">
            <a:extLst>
              <a:ext uri="{FF2B5EF4-FFF2-40B4-BE49-F238E27FC236}">
                <a16:creationId xmlns:a16="http://schemas.microsoft.com/office/drawing/2014/main" id="{7E560355-AA98-47B7-8F2F-9735014FB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906" y="1746725"/>
            <a:ext cx="5818187" cy="407988"/>
          </a:xfrm>
        </p:spPr>
        <p:txBody>
          <a:bodyPr anchor="ctr" anchorCtr="0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3BC1D9EC-91DD-4633-B1AA-920C8A610A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6906" y="2427315"/>
            <a:ext cx="5818187" cy="3400917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1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581FD3D1-FDD5-420A-9813-5B087E19E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905" y="6002310"/>
            <a:ext cx="5818187" cy="407988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6A41C971-FEE6-45F1-92E6-099CA992403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2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0" descr="Titre de la page ou de la photo.">
            <a:extLst>
              <a:ext uri="{FF2B5EF4-FFF2-40B4-BE49-F238E27FC236}">
                <a16:creationId xmlns:a16="http://schemas.microsoft.com/office/drawing/2014/main" id="{64C6E1B9-ED30-475E-A0C0-8981CFA56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2" descr="Titre secondaire de la page ou de la photo.">
            <a:extLst>
              <a:ext uri="{FF2B5EF4-FFF2-40B4-BE49-F238E27FC236}">
                <a16:creationId xmlns:a16="http://schemas.microsoft.com/office/drawing/2014/main" id="{CCB74E7C-50C0-4CA7-B221-D56CDAFA0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906" y="1746725"/>
            <a:ext cx="5818187" cy="407988"/>
          </a:xfrm>
        </p:spPr>
        <p:txBody>
          <a:bodyPr anchor="ctr" anchorCtr="0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4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7B4DFAD-E16B-464A-AF2E-C37CCD772B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6906" y="2427315"/>
            <a:ext cx="5818187" cy="3400917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6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AA5A5133-AE81-4A44-86BE-013A78108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905" y="6002310"/>
            <a:ext cx="5818187" cy="407988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5FF9A457-240D-49EE-BFD5-2A00C67F43F7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078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 descr="Titre de la page ou de la photo.">
            <a:extLst>
              <a:ext uri="{FF2B5EF4-FFF2-40B4-BE49-F238E27FC236}">
                <a16:creationId xmlns:a16="http://schemas.microsoft.com/office/drawing/2014/main" id="{0F23E985-709A-4A83-9654-8A15A43AB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4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3212E54D-4E0B-4DEF-B52F-4176B6952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0778" y="2103546"/>
            <a:ext cx="4185091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21" descr="Zone de texte à modifier.">
            <a:extLst>
              <a:ext uri="{FF2B5EF4-FFF2-40B4-BE49-F238E27FC236}">
                <a16:creationId xmlns:a16="http://schemas.microsoft.com/office/drawing/2014/main" id="{5FF5DE8D-1CF9-4297-ABF5-56EE77380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778" y="2863516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0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06DB747-94CF-4327-B8C3-50B33BC348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9848" y="2103546"/>
            <a:ext cx="5000239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A3DE9E22-5E89-48EA-BE82-CDD43B12A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9848" y="5549078"/>
            <a:ext cx="5000240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86A0FFAE-AFC5-4CAF-B383-FF6A877C842A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32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à gauch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 descr="Titre de la page ou de la photo.">
            <a:extLst>
              <a:ext uri="{FF2B5EF4-FFF2-40B4-BE49-F238E27FC236}">
                <a16:creationId xmlns:a16="http://schemas.microsoft.com/office/drawing/2014/main" id="{0F23E985-709A-4A83-9654-8A15A43AB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3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D6A609FA-6D0F-4679-9FC8-208A322991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6130" y="5549078"/>
            <a:ext cx="4993958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0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06DB747-94CF-4327-B8C3-50B33BC348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36130" y="2103546"/>
            <a:ext cx="4993958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3359D162-3494-47FA-A80F-99FEC4664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0779" y="2103546"/>
            <a:ext cx="4185090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8" name="Espace réservé du texte 21" descr="Zone de texte à modifier.">
            <a:extLst>
              <a:ext uri="{FF2B5EF4-FFF2-40B4-BE49-F238E27FC236}">
                <a16:creationId xmlns:a16="http://schemas.microsoft.com/office/drawing/2014/main" id="{029EBEA1-74AC-4CE5-BB75-97CC0ECFEF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778" y="2863516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9" name="Rectangle 8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B72164B-5CD2-4859-AAA1-D0A6A8A0D5FC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8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vide_stream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A15D09C-D38F-48B0-A874-719198F8036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526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0" descr="Titre de la page ou de la photo.">
            <a:extLst>
              <a:ext uri="{FF2B5EF4-FFF2-40B4-BE49-F238E27FC236}">
                <a16:creationId xmlns:a16="http://schemas.microsoft.com/office/drawing/2014/main" id="{EAD6CDF2-69D3-4717-900D-E1DDF664C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06B00B38-71BC-4EC4-BAC8-21A218F72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912" y="5480604"/>
            <a:ext cx="4993955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6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48172304-B488-4C70-A4B8-D1AAECC0F4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61912" y="2103546"/>
            <a:ext cx="4993955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BFA274C6-2477-43D7-9B33-AC9B0B823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28" y="2103546"/>
            <a:ext cx="4185093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20" name="Espace réservé du texte 21" descr="Zone de texte à modifier.">
            <a:extLst>
              <a:ext uri="{FF2B5EF4-FFF2-40B4-BE49-F238E27FC236}">
                <a16:creationId xmlns:a16="http://schemas.microsoft.com/office/drawing/2014/main" id="{00F16D84-5C7C-4200-B4DE-A8C991D28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795042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9EF2F24-658E-4B29-9535-112AA358CB67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15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0" descr="Titre de la page ou de la photo.">
            <a:extLst>
              <a:ext uri="{FF2B5EF4-FFF2-40B4-BE49-F238E27FC236}">
                <a16:creationId xmlns:a16="http://schemas.microsoft.com/office/drawing/2014/main" id="{EAD6CDF2-69D3-4717-900D-E1DDF664C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06B00B38-71BC-4EC4-BAC8-21A218F72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912" y="5480604"/>
            <a:ext cx="4993957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6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48172304-B488-4C70-A4B8-D1AAECC0F4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61912" y="2103546"/>
            <a:ext cx="4993957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BFA274C6-2477-43D7-9B33-AC9B0B823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30" y="2103546"/>
            <a:ext cx="4185091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20" name="Espace réservé du texte 21" descr="Zone de texte à modifier.">
            <a:extLst>
              <a:ext uri="{FF2B5EF4-FFF2-40B4-BE49-F238E27FC236}">
                <a16:creationId xmlns:a16="http://schemas.microsoft.com/office/drawing/2014/main" id="{00F16D84-5C7C-4200-B4DE-A8C991D28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863516"/>
            <a:ext cx="4185091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2AF1CF53-E65A-4C5E-B2E9-A2BBDA860B6A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487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conclus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8" name="Espace réservé du texte 21" descr="Zone de texte à modifier.">
            <a:extLst>
              <a:ext uri="{FF2B5EF4-FFF2-40B4-BE49-F238E27FC236}">
                <a16:creationId xmlns:a16="http://schemas.microsoft.com/office/drawing/2014/main" id="{8A586BD8-521B-4123-9018-9255A5738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67FDA88D-6CE1-43C6-AFC1-256E9F06FF7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65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conclus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6" name="Espace réservé du texte 21" descr="Zone de texte à modifier.">
            <a:extLst>
              <a:ext uri="{FF2B5EF4-FFF2-40B4-BE49-F238E27FC236}">
                <a16:creationId xmlns:a16="http://schemas.microsoft.com/office/drawing/2014/main" id="{36844E10-E745-4E06-9F25-D0124F315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363C209-7B0A-4B0C-A041-6C8F07F9AACB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974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biographie_fond blanc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 descr="Zone de texte à modifier.">
            <a:extLst>
              <a:ext uri="{FF2B5EF4-FFF2-40B4-BE49-F238E27FC236}">
                <a16:creationId xmlns:a16="http://schemas.microsoft.com/office/drawing/2014/main" id="{0E32BC24-84C2-4BAC-8B36-51E0B8A30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6" name="Titre 10" descr="Zone de texte avec le titre Bibliographie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6627CEE-5640-4DF5-806B-B53E25E968F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5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biographie_fond blanc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 descr="Zone de texte à modifier.">
            <a:extLst>
              <a:ext uri="{FF2B5EF4-FFF2-40B4-BE49-F238E27FC236}">
                <a16:creationId xmlns:a16="http://schemas.microsoft.com/office/drawing/2014/main" id="{0E32BC24-84C2-4BAC-8B36-51E0B8A30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6" name="Titre 10" descr="Zone de texte avec le titre Bibliographie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9B2C762D-A482-4075-A827-C7D24F50A541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9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_fond ver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 descr="Zone de texte à modifier.">
            <a:extLst>
              <a:ext uri="{FF2B5EF4-FFF2-40B4-BE49-F238E27FC236}">
                <a16:creationId xmlns:a16="http://schemas.microsoft.com/office/drawing/2014/main" id="{F2A13117-23DD-4C45-AD83-8E914D89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4" name="Titre 10" descr="Zone de texte avec le titre Bibliographie.">
            <a:extLst>
              <a:ext uri="{FF2B5EF4-FFF2-40B4-BE49-F238E27FC236}">
                <a16:creationId xmlns:a16="http://schemas.microsoft.com/office/drawing/2014/main" id="{12240B0E-C453-4074-95D6-753D21B7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E38234A5-3799-41E2-B0A1-B378A0D50F7C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 descr="Zone de texte à modifier. Par défaut, le texte est &quot;Des questions? Des remarques?&quot;.">
            <a:extLst>
              <a:ext uri="{FF2B5EF4-FFF2-40B4-BE49-F238E27FC236}">
                <a16:creationId xmlns:a16="http://schemas.microsoft.com/office/drawing/2014/main" id="{216C18B8-FC1F-4EA3-94DE-858285430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0" y="392568"/>
            <a:ext cx="9719739" cy="1098775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Des questions ? Des remarques ?</a:t>
            </a:r>
          </a:p>
        </p:txBody>
      </p:sp>
      <p:sp>
        <p:nvSpPr>
          <p:cNvPr id="5" name="Espace réservé du texte 4" descr="Zone de texte à modifier. Par défaut, le texte est &quot;Retrouvez nous sur notre espace de cours!&quot;.">
            <a:extLst>
              <a:ext uri="{FF2B5EF4-FFF2-40B4-BE49-F238E27FC236}">
                <a16:creationId xmlns:a16="http://schemas.microsoft.com/office/drawing/2014/main" id="{2E985107-353E-4DCF-A424-0C90BC511E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0" y="1992313"/>
            <a:ext cx="9719740" cy="569912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Retrouvez nous sur notre espace de cours !</a:t>
            </a:r>
          </a:p>
        </p:txBody>
      </p:sp>
      <p:sp>
        <p:nvSpPr>
          <p:cNvPr id="7" name="Espace réservé du texte 4" descr="Zone de texte à modifier en ajoutant les contacts.">
            <a:extLst>
              <a:ext uri="{FF2B5EF4-FFF2-40B4-BE49-F238E27FC236}">
                <a16:creationId xmlns:a16="http://schemas.microsoft.com/office/drawing/2014/main" id="{7D22BDC0-E048-4C8A-AF37-BFD6FE77AD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31" y="3163824"/>
            <a:ext cx="9719738" cy="150342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Contacts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1819C0-FA9E-4632-AED0-B0158ABF41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89" y="2797203"/>
            <a:ext cx="366621" cy="366621"/>
          </a:xfrm>
          <a:prstGeom prst="rect">
            <a:avLst/>
          </a:prstGeom>
        </p:spPr>
      </p:pic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C0F2BC4-9B8C-44CF-BFC3-E27A366447B4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4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fond vert_vierge_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C58DB5-5C7D-44F5-8825-F9BCC840A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A048D9E9-B6A1-4A79-8A6A-C2A87AF89875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114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fond vert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C58DB5-5C7D-44F5-8825-F9BCC840A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78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résenta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descr="Zone de texte pour le titre de la présentation.">
            <a:extLst>
              <a:ext uri="{FF2B5EF4-FFF2-40B4-BE49-F238E27FC236}">
                <a16:creationId xmlns:a16="http://schemas.microsoft.com/office/drawing/2014/main" id="{CEB06307-DDAC-4219-9BA0-A151E1249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849" y="1709739"/>
            <a:ext cx="9726020" cy="1947862"/>
          </a:xfrm>
        </p:spPr>
        <p:txBody>
          <a:bodyPr anchor="ctr" anchorCtr="1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 descr="Zone de texte pour le titre secondaire.">
            <a:extLst>
              <a:ext uri="{FF2B5EF4-FFF2-40B4-BE49-F238E27FC236}">
                <a16:creationId xmlns:a16="http://schemas.microsoft.com/office/drawing/2014/main" id="{18F1EC9F-75AD-49E7-8B46-C10B33FC5F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9849" y="3931920"/>
            <a:ext cx="9726020" cy="781396"/>
          </a:xfr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DB42D30-4CAF-4098-B09A-4639F7337E56}"/>
              </a:ext>
            </a:extLst>
          </p:cNvPr>
          <p:cNvSpPr/>
          <p:nvPr userDrawn="1"/>
        </p:nvSpPr>
        <p:spPr>
          <a:xfrm>
            <a:off x="91595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6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B1EF4869-AB72-44C7-9022-530DA001AA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09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 descr="Diapositive casting : diapositive de présentation du contributeur.">
            <a:extLst>
              <a:ext uri="{FF2B5EF4-FFF2-40B4-BE49-F238E27FC236}">
                <a16:creationId xmlns:a16="http://schemas.microsoft.com/office/drawing/2014/main" id="{FBB68355-0F59-460C-A5C6-8A8483D9E0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3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F80042ED-3C8C-4C89-A77E-9D3B89ED3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81250">
            <a:off x="4045935" y="4840456"/>
            <a:ext cx="2722819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4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CF36050F-F283-42FF-A66A-86E226D198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319870">
            <a:off x="4107631" y="2072311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5B707A5-DA29-4CEA-9094-F2EFA8B76EB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9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DD937A5F-4919-4A31-A158-AFE1D655A71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123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ntributeu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053CE470-5CD4-4897-9666-76ACB70929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349">
            <a:off x="4083529" y="2095107"/>
            <a:ext cx="2230903" cy="2230903"/>
          </a:xfrm>
          <a:prstGeom prst="rect">
            <a:avLst/>
          </a:prstGeom>
        </p:spPr>
      </p:pic>
      <p:sp>
        <p:nvSpPr>
          <p:cNvPr id="16" name="ZoneTexte 15" descr="Diapositive casting : diapositive de présentation du contributeur.">
            <a:extLst>
              <a:ext uri="{FF2B5EF4-FFF2-40B4-BE49-F238E27FC236}">
                <a16:creationId xmlns:a16="http://schemas.microsoft.com/office/drawing/2014/main" id="{99DA8F4D-C6BF-47E1-AEC9-DE88F6849A4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7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AD697933-4515-40A3-86D0-1E197A7AEC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81250">
            <a:off x="4045935" y="4840456"/>
            <a:ext cx="2722819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5F464D9F-3B82-4F7E-864E-18EA2CB32CB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0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8286CAC4-8FD0-40AA-8469-72484D8478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34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 descr="Diapositive casting : diapositive de présentation des deux contributeurs.">
            <a:extLst>
              <a:ext uri="{FF2B5EF4-FFF2-40B4-BE49-F238E27FC236}">
                <a16:creationId xmlns:a16="http://schemas.microsoft.com/office/drawing/2014/main" id="{7FA1992A-2961-4D23-8186-C4AEF5E7B61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6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138B0AC5-D226-4800-B615-FD780FCED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81738">
            <a:off x="2882316" y="4828123"/>
            <a:ext cx="2416258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8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A96C8606-C5D6-400E-88F2-5BEE563F2A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300163">
            <a:off x="3219358" y="2028768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9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C6872E4D-11B4-4110-B387-87A01C808D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037547">
            <a:off x="8041857" y="1956456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23" name="Espace réservé du texte 2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C2231AEC-2229-4C0F-8A7D-D47604716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31957">
            <a:off x="8085734" y="4699155"/>
            <a:ext cx="2806933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8" name="Rectangle 7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E91800DE-0C6E-4C31-99C4-C9DA6DD151E0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9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BE0A1A1E-9A78-4E2C-82E8-EB0DD070A4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27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_b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153DCF16-0B61-4448-91F0-C530E1506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15">
            <a:off x="8020330" y="1909899"/>
            <a:ext cx="2230903" cy="2230903"/>
          </a:xfrm>
          <a:prstGeom prst="rect">
            <a:avLst/>
          </a:prstGeom>
        </p:spPr>
      </p:pic>
      <p:pic>
        <p:nvPicPr>
          <p:cNvPr id="12" name="Image 11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7BF19158-9D7D-4B7D-BAE6-8BC9F33FA4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214">
            <a:off x="3152067" y="2015212"/>
            <a:ext cx="2230903" cy="2230903"/>
          </a:xfrm>
          <a:prstGeom prst="rect">
            <a:avLst/>
          </a:prstGeom>
        </p:spPr>
      </p:pic>
      <p:sp>
        <p:nvSpPr>
          <p:cNvPr id="16" name="ZoneTexte 15" descr="Diapositive casting : diapositive de présentation des deux contributeurs.">
            <a:extLst>
              <a:ext uri="{FF2B5EF4-FFF2-40B4-BE49-F238E27FC236}">
                <a16:creationId xmlns:a16="http://schemas.microsoft.com/office/drawing/2014/main" id="{EE5ABAC4-DFB0-4A0A-AAFC-CCBA3699FF68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8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423CA673-6E3F-4549-9BE3-2CE70BFBE7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81738">
            <a:off x="2882316" y="4828123"/>
            <a:ext cx="2416258" cy="5810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9" name="Espace réservé du texte 2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A422131D-B698-4F50-AB7D-7EE512541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31957">
            <a:off x="8085734" y="4699155"/>
            <a:ext cx="2806933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8" name="Rectangle 7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711E5596-216E-4A3A-998A-D98863129DF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1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E10DC428-DB7E-4DAB-983E-EE30E276DC2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5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AD1DD352-F5D7-4EF6-BAB3-780B495363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71184">
            <a:off x="1724420" y="4907729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23" name="Espace réservé du texte 21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65BB3C05-4093-4B3E-8D70-129AF3783A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78505">
            <a:off x="4781826" y="4907728"/>
            <a:ext cx="2800827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24" name="Espace réservé du texte 21" descr="Zone pour ajouter les prénom et nom du  troisième contributeur. Par défaut, il est écrit Nino Diné.">
            <a:extLst>
              <a:ext uri="{FF2B5EF4-FFF2-40B4-BE49-F238E27FC236}">
                <a16:creationId xmlns:a16="http://schemas.microsoft.com/office/drawing/2014/main" id="{B0EE97FC-48F7-4CE6-BAFA-094FDA5832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437257">
            <a:off x="8365483" y="4907728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Nino Diné</a:t>
            </a:r>
          </a:p>
        </p:txBody>
      </p:sp>
      <p:sp>
        <p:nvSpPr>
          <p:cNvPr id="11" name="ZoneTexte 10" descr="Diapositive casting : diapositive de présentation des trois contributeurs.">
            <a:extLst>
              <a:ext uri="{FF2B5EF4-FFF2-40B4-BE49-F238E27FC236}">
                <a16:creationId xmlns:a16="http://schemas.microsoft.com/office/drawing/2014/main" id="{965A2B80-F2C7-4580-81F0-5CCB30E2993E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3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E7B31B48-341F-4FE1-A9CC-F13366EF61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39998">
            <a:off x="1525054" y="2218559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4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86B39B07-F58B-4BED-B794-3F4D289AFF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5126">
            <a:off x="5168159" y="2174311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5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A03846E1-625A-47F7-AA3A-DD0EF09EEEB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17250">
            <a:off x="8762067" y="2197527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0" name="Rectangle 9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912CA9E2-8E54-4E35-AB9B-A5F790E8A8DA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6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10EC8552-407D-420A-82EE-02EBC8CA09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83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_b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BA4E44B3-1B71-4452-A002-6DCB90CE2F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817">
            <a:off x="1518650" y="2178194"/>
            <a:ext cx="2179542" cy="2179542"/>
          </a:xfrm>
          <a:prstGeom prst="rect">
            <a:avLst/>
          </a:prstGeom>
        </p:spPr>
      </p:pic>
      <p:pic>
        <p:nvPicPr>
          <p:cNvPr id="14" name="Image 13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37AC7958-37B8-4759-BC94-8A0F94C65C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610">
            <a:off x="8749997" y="2170767"/>
            <a:ext cx="2188728" cy="2188728"/>
          </a:xfrm>
          <a:prstGeom prst="rect">
            <a:avLst/>
          </a:prstGeom>
        </p:spPr>
      </p:pic>
      <p:pic>
        <p:nvPicPr>
          <p:cNvPr id="16" name="Image 15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D1F2A970-907E-4159-A96F-C1EF95348A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42">
            <a:off x="5147035" y="2132143"/>
            <a:ext cx="2212838" cy="2212838"/>
          </a:xfrm>
          <a:prstGeom prst="rect">
            <a:avLst/>
          </a:prstGeom>
        </p:spPr>
      </p:pic>
      <p:sp>
        <p:nvSpPr>
          <p:cNvPr id="13" name="Espace réservé du texte 21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6ECE2387-3E50-4ADB-B807-40BE7DCEB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71184">
            <a:off x="1724420" y="4907729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7" name="Espace réservé du texte 21" descr="Zone pour ajouter les prénom et nom du  troisième contributeur. Par défaut, il est écrit Nino Diné.">
            <a:extLst>
              <a:ext uri="{FF2B5EF4-FFF2-40B4-BE49-F238E27FC236}">
                <a16:creationId xmlns:a16="http://schemas.microsoft.com/office/drawing/2014/main" id="{EA4D56EB-BBD7-4CCB-9C50-D051484410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437257">
            <a:off x="8365483" y="4907728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Nino Diné</a:t>
            </a:r>
          </a:p>
        </p:txBody>
      </p:sp>
      <p:sp>
        <p:nvSpPr>
          <p:cNvPr id="19" name="ZoneTexte 18" descr="Diapositive casting : diapositive de présentation des trois contributeurs.">
            <a:extLst>
              <a:ext uri="{FF2B5EF4-FFF2-40B4-BE49-F238E27FC236}">
                <a16:creationId xmlns:a16="http://schemas.microsoft.com/office/drawing/2014/main" id="{CEAC2ED6-181B-4FB1-AE6A-DE55BF9835D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1" name="Espace réservé du texte 21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00F76D68-D24B-4619-B2DE-91E3C7D00D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78505">
            <a:off x="4781826" y="4907728"/>
            <a:ext cx="2800827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10" name="Rectangle 9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0F639603-1319-4468-85CB-4757F9FAEC93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5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0635CABC-B40B-40DD-96CD-226DDD12AF7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12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FEFD65-DC15-4763-8A1D-AD0CAEEE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6FE8D1-5A44-4FF5-B8BF-1D19EE31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D6A87A-F186-4C0D-ABD2-DC320575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BBF1C6-0834-4A27-9B81-F41CED284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FE48A6-56AA-4969-AEF4-6321B4FCF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2B0F-4331-4122-A959-AFC9D043544F}" type="slidenum">
              <a:rPr lang="fr-FR" smtClean="0"/>
              <a:t>‹N°›</a:t>
            </a:fld>
            <a:endParaRPr lang="fr-FR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9057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49" r:id="rId2"/>
    <p:sldLayoutId id="2147483673" r:id="rId3"/>
    <p:sldLayoutId id="2147483663" r:id="rId4"/>
    <p:sldLayoutId id="2147483671" r:id="rId5"/>
    <p:sldLayoutId id="2147483662" r:id="rId6"/>
    <p:sldLayoutId id="2147483670" r:id="rId7"/>
    <p:sldLayoutId id="2147483661" r:id="rId8"/>
    <p:sldLayoutId id="2147483669" r:id="rId9"/>
    <p:sldLayoutId id="2147483672" r:id="rId10"/>
    <p:sldLayoutId id="2147483690" r:id="rId11"/>
    <p:sldLayoutId id="2147483681" r:id="rId12"/>
    <p:sldLayoutId id="2147483682" r:id="rId13"/>
    <p:sldLayoutId id="2147483660" r:id="rId14"/>
    <p:sldLayoutId id="2147483650" r:id="rId15"/>
    <p:sldLayoutId id="2147483683" r:id="rId16"/>
    <p:sldLayoutId id="2147483684" r:id="rId17"/>
    <p:sldLayoutId id="2147483686" r:id="rId18"/>
    <p:sldLayoutId id="2147483691" r:id="rId19"/>
    <p:sldLayoutId id="2147483688" r:id="rId20"/>
    <p:sldLayoutId id="2147483692" r:id="rId21"/>
    <p:sldLayoutId id="2147483693" r:id="rId22"/>
    <p:sldLayoutId id="2147483694" r:id="rId23"/>
    <p:sldLayoutId id="2147483678" r:id="rId24"/>
    <p:sldLayoutId id="2147483695" r:id="rId25"/>
    <p:sldLayoutId id="2147483665" r:id="rId26"/>
    <p:sldLayoutId id="2147483666" r:id="rId27"/>
    <p:sldLayoutId id="2147483697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ccessibilite.numerique.gouv.fr/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s://addons.mozilla.org/fr/firefox/addon/wcag-contrast-checker/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4.xml"/><Relationship Id="rId6" Type="http://schemas.openxmlformats.org/officeDocument/2006/relationships/hyperlink" Target="https://www.accessibility-developer-guide.com/setup/helper-tools/browser-extensions/headingsmap/" TargetMode="External"/><Relationship Id="rId5" Type="http://schemas.openxmlformats.org/officeDocument/2006/relationships/hyperlink" Target="https://assistant-rgaa.boscop.fr/" TargetMode="External"/><Relationship Id="rId4" Type="http://schemas.openxmlformats.org/officeDocument/2006/relationships/hyperlink" Target="https://wave.webaim.org/extension/" TargetMode="External"/><Relationship Id="rId9" Type="http://schemas.openxmlformats.org/officeDocument/2006/relationships/hyperlink" Target="https://www.w3.org/WAI/standards-guidelines/wcag/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5.xml"/><Relationship Id="rId5" Type="http://schemas.openxmlformats.org/officeDocument/2006/relationships/hyperlink" Target="mailto:endjy.guerchet@u-bordeaux.fr" TargetMode="External"/><Relationship Id="rId4" Type="http://schemas.openxmlformats.org/officeDocument/2006/relationships/hyperlink" Target="mailto:julie.charles@univ-angers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D849F-400A-4B00-9882-C67F506F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4400" dirty="0"/>
              <a:t>Expérimentez et évaluez l’accessibilité de vos productions sur Moodle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9CBF9D-C734-4E53-86B8-34341A0E8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Apprenez à tester et à contrôler l’accessibilité numérique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B3342D-69DD-490B-9C2E-98E93E5A745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7588" y="6011452"/>
            <a:ext cx="9726020" cy="566131"/>
          </a:xfrm>
        </p:spPr>
        <p:txBody>
          <a:bodyPr/>
          <a:lstStyle/>
          <a:p>
            <a:r>
              <a:rPr lang="fr-FR" dirty="0"/>
              <a:t>Universités de Bordeaux d’Angers et de La Réunion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71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13DE6-7296-0E77-D56E-A293A3FD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</p:spPr>
        <p:txBody>
          <a:bodyPr/>
          <a:lstStyle/>
          <a:p>
            <a:r>
              <a:rPr lang="fr-FR" dirty="0"/>
              <a:t>Une boîte à outils complète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5F7D0C-8B8E-6726-859B-6E060311DB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693" y="1722474"/>
            <a:ext cx="11663916" cy="50079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🌐 Des outils en ligne, externes à Moodle :</a:t>
            </a:r>
          </a:p>
          <a:p>
            <a:pPr marL="1028700" lvl="1" indent="-342900"/>
            <a:r>
              <a:rPr lang="en-US" sz="1800" noProof="0" dirty="0"/>
              <a:t>Wave</a:t>
            </a:r>
            <a:r>
              <a:rPr lang="fr-FR" sz="1800" dirty="0"/>
              <a:t> (analyse globale)</a:t>
            </a:r>
          </a:p>
          <a:p>
            <a:pPr marL="1028700" lvl="1" indent="-342900"/>
            <a:r>
              <a:rPr lang="fr-FR" sz="1800" dirty="0"/>
              <a:t>Assistant </a:t>
            </a:r>
            <a:r>
              <a:rPr lang="fr-FR" sz="1800" dirty="0" err="1"/>
              <a:t>RGAA</a:t>
            </a:r>
            <a:r>
              <a:rPr lang="fr-FR" sz="1800" dirty="0"/>
              <a:t> (tests spécifiques)</a:t>
            </a:r>
          </a:p>
          <a:p>
            <a:pPr marL="1028700" lvl="1" indent="-342900"/>
            <a:r>
              <a:rPr lang="en-US" sz="1800" noProof="0" dirty="0" err="1"/>
              <a:t>HeadingsMap</a:t>
            </a:r>
            <a:r>
              <a:rPr lang="fr-FR" sz="1800" dirty="0"/>
              <a:t> (structure des titres)</a:t>
            </a:r>
          </a:p>
          <a:p>
            <a:pPr marL="1028700" lvl="1" indent="-342900"/>
            <a:r>
              <a:rPr lang="en-US" sz="1800" noProof="0" dirty="0" err="1"/>
              <a:t>WCAG</a:t>
            </a:r>
            <a:r>
              <a:rPr lang="en-US" sz="1800" noProof="0" dirty="0"/>
              <a:t> Color Contrast checker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🏠 Des outils internes :</a:t>
            </a:r>
          </a:p>
          <a:p>
            <a:pPr marL="1028700" lvl="1" indent="-342900"/>
            <a:r>
              <a:rPr lang="en-US" sz="1800" noProof="0" dirty="0"/>
              <a:t>Brickfield</a:t>
            </a:r>
            <a:r>
              <a:rPr lang="fr-FR" sz="1800" dirty="0"/>
              <a:t>, plugin Ally (Moodle)</a:t>
            </a:r>
          </a:p>
          <a:p>
            <a:pPr marL="1028700" lvl="1" indent="-342900"/>
            <a:r>
              <a:rPr lang="fr-FR" sz="1800" dirty="0"/>
              <a:t>Assistant accessibilité de Microsoft Office (fichiers </a:t>
            </a:r>
            <a:br>
              <a:rPr lang="fr-FR" sz="1800" dirty="0"/>
            </a:br>
            <a:r>
              <a:rPr lang="fr-FR" sz="1800" dirty="0"/>
              <a:t>bureautiques)</a:t>
            </a:r>
          </a:p>
        </p:txBody>
      </p:sp>
    </p:spTree>
    <p:extLst>
      <p:ext uri="{BB962C8B-B14F-4D97-AF65-F5344CB8AC3E}">
        <p14:creationId xmlns:p14="http://schemas.microsoft.com/office/powerpoint/2010/main" val="190050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D6836-6497-46CE-F893-A6550976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</p:spPr>
        <p:txBody>
          <a:bodyPr/>
          <a:lstStyle/>
          <a:p>
            <a:r>
              <a:rPr lang="fr-FR" sz="3200" dirty="0"/>
              <a:t>L’accessibilité : une chaîne à ne pas rompre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20F32C-83EA-428F-DEF9-F21479C351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1781096"/>
            <a:ext cx="11642651" cy="461970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🔗 Cohérence globale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👩‍🏫 </a:t>
            </a:r>
            <a:r>
              <a:rPr lang="fr-FR" dirty="0"/>
              <a:t>Expérience utilisateur unifiée (Moodle + fichiers bureautiques)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C3E50"/>
                </a:solidFill>
              </a:rPr>
              <a:t>🔍 </a:t>
            </a:r>
            <a:r>
              <a:rPr lang="fr-FR" dirty="0"/>
              <a:t>Faites tester vos contenus 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😊 La bonne nouvelle : c’est facile 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✅ Changement progressif des pratiques :</a:t>
            </a:r>
          </a:p>
          <a:p>
            <a:pPr marL="1028700" lvl="1" indent="-342900"/>
            <a:r>
              <a:rPr lang="fr-FR" sz="1800" dirty="0"/>
              <a:t>Se former </a:t>
            </a:r>
            <a:r>
              <a:rPr lang="fr-FR" sz="1800" b="1" dirty="0"/>
              <a:t>avant</a:t>
            </a:r>
            <a:r>
              <a:rPr lang="fr-FR" sz="1800" dirty="0"/>
              <a:t> la création de contenus</a:t>
            </a:r>
          </a:p>
          <a:p>
            <a:pPr marL="1028700" lvl="1" indent="-342900"/>
            <a:r>
              <a:rPr lang="fr-FR" sz="1800" dirty="0"/>
              <a:t>Se faire accompagner </a:t>
            </a:r>
          </a:p>
          <a:p>
            <a:pPr marL="1028700" lvl="1" indent="-342900"/>
            <a:r>
              <a:rPr lang="fr-FR" sz="1800" dirty="0"/>
              <a:t>S’outiller pour mettre en œuvre étape par étape (cahier </a:t>
            </a:r>
            <a:br>
              <a:rPr lang="fr-FR" sz="1800" dirty="0"/>
            </a:br>
            <a:r>
              <a:rPr lang="fr-FR" sz="1800" dirty="0"/>
              <a:t>des charges, guides, </a:t>
            </a:r>
            <a:r>
              <a:rPr lang="fr-FR" sz="1800" dirty="0" err="1"/>
              <a:t>snippets</a:t>
            </a:r>
            <a:r>
              <a:rPr lang="fr-FR" sz="1800" dirty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16117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F3F274-6CD6-4B74-9DAC-3E53FF70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943D6BB-AA20-43A5-813B-A46B82756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690577"/>
            <a:ext cx="11940363" cy="442314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🛠️ Pour les téméraires qui veulent se lancer sans attendre :</a:t>
            </a:r>
          </a:p>
          <a:p>
            <a:pPr marL="1028700" lvl="1" indent="-342900"/>
            <a:r>
              <a:rPr lang="en-US" sz="1800" noProof="0" dirty="0">
                <a:hlinkClick r:id="rId4" tooltip="Wave (nouvelle fenêtre)"/>
              </a:rPr>
              <a:t>Wave</a:t>
            </a:r>
            <a:endParaRPr lang="en-US" sz="1800" noProof="0" dirty="0"/>
          </a:p>
          <a:p>
            <a:pPr marL="1028700" lvl="1" indent="-342900"/>
            <a:r>
              <a:rPr lang="fr-FR" sz="1800" dirty="0">
                <a:hlinkClick r:id="rId5" tooltip="Boscop (nouvelle fenêtre)"/>
              </a:rPr>
              <a:t>Assistant </a:t>
            </a:r>
            <a:r>
              <a:rPr lang="fr-FR" sz="1800" dirty="0" err="1">
                <a:hlinkClick r:id="rId5" tooltip="Boscop (nouvelle fenêtre)"/>
              </a:rPr>
              <a:t>RGAA</a:t>
            </a:r>
            <a:endParaRPr lang="fr-FR" sz="1800" dirty="0"/>
          </a:p>
          <a:p>
            <a:pPr marL="1028700" lvl="1" indent="-342900"/>
            <a:r>
              <a:rPr lang="en-US" sz="1800" noProof="0" dirty="0" err="1">
                <a:hlinkClick r:id="rId6" tooltip="Accessibility Developer Guide (nouvelle fenêtre)"/>
              </a:rPr>
              <a:t>HeadingsMap</a:t>
            </a:r>
            <a:endParaRPr lang="en-US" sz="1800" noProof="0" dirty="0"/>
          </a:p>
          <a:p>
            <a:pPr marL="1028700" lvl="1" indent="-342900"/>
            <a:r>
              <a:rPr lang="en-US" sz="1800" noProof="0" dirty="0" err="1">
                <a:hlinkClick r:id="rId7" tooltip="Add-ons Firefox (nouvelle fenêtre)"/>
              </a:rPr>
              <a:t>WCAG</a:t>
            </a:r>
            <a:r>
              <a:rPr lang="en-US" sz="1800" noProof="0" dirty="0">
                <a:hlinkClick r:id="rId7" tooltip="Add-ons Firefox (nouvelle fenêtre)"/>
              </a:rPr>
              <a:t> Color Contrast checker</a:t>
            </a:r>
            <a:endParaRPr lang="en-US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🎯 Pour les curieux et curieuses qui voudraient en savoir plus :</a:t>
            </a:r>
          </a:p>
          <a:p>
            <a:pPr marL="1028700" lvl="1" indent="-342900"/>
            <a:r>
              <a:rPr lang="fr-FR" sz="1800" dirty="0">
                <a:hlinkClick r:id="rId8" tooltip="Gouverement (nouvelle fenêtre)"/>
              </a:rPr>
              <a:t>Référentiel Général d’Amélioration de l’Accessibilité</a:t>
            </a:r>
            <a:endParaRPr lang="fr-FR" sz="1800" dirty="0"/>
          </a:p>
          <a:p>
            <a:pPr marL="1028700" lvl="1" indent="-342900"/>
            <a:r>
              <a:rPr lang="en-US" sz="1800" noProof="0" dirty="0">
                <a:hlinkClick r:id="rId9" tooltip="W3C (nouvelle fenêtre)"/>
              </a:rPr>
              <a:t>Web Content Accessibility Guidelines</a:t>
            </a:r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12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004FE-498D-41FE-98DE-41053EDF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questions ? Des remarques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2EB3DF-98A6-40CD-A3C9-6D3C571EAD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3A36FC-7EBA-4A7A-B817-49D279F6C8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6131" y="3089682"/>
            <a:ext cx="9719738" cy="1503426"/>
          </a:xfrm>
        </p:spPr>
        <p:txBody>
          <a:bodyPr>
            <a:noAutofit/>
          </a:bodyPr>
          <a:lstStyle/>
          <a:p>
            <a:r>
              <a:rPr lang="fr-FR" sz="2200" dirty="0"/>
              <a:t>Julie CHARLES : </a:t>
            </a:r>
            <a:r>
              <a:rPr lang="fr-FR" sz="2200" dirty="0">
                <a:hlinkClick r:id="rId4"/>
              </a:rPr>
              <a:t>julie.charles@univ-angers.fr</a:t>
            </a:r>
            <a:endParaRPr lang="fr-FR" sz="2200" dirty="0"/>
          </a:p>
          <a:p>
            <a:r>
              <a:rPr lang="fr-FR" sz="2200" dirty="0"/>
              <a:t>Endjy GUERCHET : </a:t>
            </a:r>
            <a:r>
              <a:rPr lang="fr-FR" sz="2200" dirty="0">
                <a:hlinkClick r:id="rId5"/>
              </a:rPr>
              <a:t>endjy.guerchet@u-bordeaux.fr</a:t>
            </a:r>
            <a:r>
              <a:rPr lang="fr-FR" sz="2200" dirty="0"/>
              <a:t> </a:t>
            </a:r>
          </a:p>
          <a:p>
            <a:endParaRPr lang="fr-FR" sz="2200" dirty="0"/>
          </a:p>
          <a:p>
            <a:endParaRPr lang="fr-FR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70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CF8417E-363F-5F58-E89E-ED95550751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Casting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E49A09B-192F-431F-351A-70539DA405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1071184">
            <a:off x="1297629" y="4738734"/>
            <a:ext cx="3584767" cy="1215787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Endjy GUERCHET</a:t>
            </a:r>
          </a:p>
          <a:p>
            <a:r>
              <a:rPr lang="fr-FR" dirty="0"/>
              <a:t>Université de Bordeaux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E78885-3DBB-1F9D-6D50-3C3E80915A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78505">
            <a:off x="4552169" y="4707849"/>
            <a:ext cx="3788564" cy="99720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Julie Charles </a:t>
            </a:r>
            <a:br>
              <a:rPr lang="fr-FR" dirty="0"/>
            </a:br>
            <a:r>
              <a:rPr lang="fr-FR" dirty="0"/>
              <a:t>Université d’Angers</a:t>
            </a:r>
          </a:p>
        </p:txBody>
      </p:sp>
    </p:spTree>
    <p:extLst>
      <p:ext uri="{BB962C8B-B14F-4D97-AF65-F5344CB8AC3E}">
        <p14:creationId xmlns:p14="http://schemas.microsoft.com/office/powerpoint/2010/main" val="24539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1645A4B-DC5D-67F3-6FD6-A7879A03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</p:spPr>
        <p:txBody>
          <a:bodyPr/>
          <a:lstStyle/>
          <a:p>
            <a:r>
              <a:rPr lang="fr-FR" dirty="0"/>
              <a:t>Le DU RAN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C5765C-C002-687D-4737-67865A9C1F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2339163"/>
            <a:ext cx="12684642" cy="40084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Formation 100% à distance dédiée à l’accessibilité numérique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Un enjeu dans nos universités toutes les productions numériques.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Digitalisation massive :</a:t>
            </a:r>
          </a:p>
          <a:p>
            <a:pPr marL="1028700" lvl="1" indent="-342900"/>
            <a:r>
              <a:rPr lang="fr-FR" sz="2000" dirty="0"/>
              <a:t>présentiel enrichi</a:t>
            </a:r>
          </a:p>
          <a:p>
            <a:pPr marL="1028700" lvl="1" indent="-342900"/>
            <a:r>
              <a:rPr lang="fr-FR" sz="2000" dirty="0"/>
              <a:t>formation à distance</a:t>
            </a:r>
          </a:p>
          <a:p>
            <a:pPr marL="1028700" lvl="1" indent="-342900"/>
            <a:r>
              <a:rPr lang="fr-FR" sz="2000" dirty="0"/>
              <a:t>évaluations en ligne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D36561-28B4-8330-0629-2FE2794357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6663" y="1695450"/>
            <a:ext cx="9719206" cy="407988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Notre laboratoire d’expérimentations</a:t>
            </a:r>
          </a:p>
        </p:txBody>
      </p:sp>
    </p:spTree>
    <p:extLst>
      <p:ext uri="{BB962C8B-B14F-4D97-AF65-F5344CB8AC3E}">
        <p14:creationId xmlns:p14="http://schemas.microsoft.com/office/powerpoint/2010/main" val="278444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00088-9A0F-49E3-C0AF-D5A77DF1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</p:spPr>
        <p:txBody>
          <a:bodyPr/>
          <a:lstStyle/>
          <a:p>
            <a:r>
              <a:rPr lang="fr-FR" sz="3600" dirty="0"/>
              <a:t>Qu’est-ce que l’accessibilité numérique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79F8EA-90E1-133F-BFEE-42D7DFF1B1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1796902"/>
            <a:ext cx="12192000" cy="433808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C3E50"/>
                </a:solidFill>
              </a:rPr>
              <a:t>🔍 </a:t>
            </a:r>
            <a:r>
              <a:rPr lang="fr-FR" sz="2400" dirty="0"/>
              <a:t>Une définition</a:t>
            </a:r>
          </a:p>
          <a:p>
            <a:pPr lvl="1" indent="0">
              <a:buNone/>
            </a:pPr>
            <a:r>
              <a:rPr lang="fr-FR" dirty="0"/>
              <a:t>Permettre à </a:t>
            </a:r>
            <a:r>
              <a:rPr lang="fr-FR" b="1" dirty="0"/>
              <a:t>toute personne</a:t>
            </a:r>
            <a:r>
              <a:rPr lang="fr-FR" dirty="0"/>
              <a:t>, quelles que soient ses aptitudes physiques ou mentales, d’accéder aux contenus et services numériques et de les </a:t>
            </a:r>
            <a:r>
              <a:rPr lang="fr-FR" b="1" dirty="0"/>
              <a:t>utiliser pleinement en toute autonomie</a:t>
            </a:r>
            <a:r>
              <a:rPr lang="fr-F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34495E"/>
                </a:solidFill>
              </a:rPr>
              <a:t>⚖️ </a:t>
            </a:r>
            <a:r>
              <a:rPr lang="fr-FR" sz="2400" dirty="0"/>
              <a:t>Une </a:t>
            </a:r>
            <a:r>
              <a:rPr lang="fr-FR" sz="2400" b="1" dirty="0"/>
              <a:t>obligation réglementaire</a:t>
            </a:r>
            <a:r>
              <a:rPr lang="fr-FR" sz="2400" dirty="0"/>
              <a:t> pour nos établissements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Une responsabilité pour toute personne créatrice de contenus :</a:t>
            </a:r>
          </a:p>
          <a:p>
            <a:pPr marL="1028700" lvl="1" indent="-342900"/>
            <a:r>
              <a:rPr lang="fr-FR" dirty="0">
                <a:solidFill>
                  <a:srgbClr val="000000"/>
                </a:solidFill>
              </a:rPr>
              <a:t>👨‍💼 </a:t>
            </a:r>
            <a:r>
              <a:rPr lang="fr-FR" dirty="0"/>
              <a:t>Administrateurs et administratrices de la plateforme</a:t>
            </a:r>
          </a:p>
          <a:p>
            <a:pPr marL="1028700" lvl="1" indent="-342900"/>
            <a:r>
              <a:rPr lang="fr-FR" dirty="0">
                <a:solidFill>
                  <a:srgbClr val="000000"/>
                </a:solidFill>
              </a:rPr>
              <a:t>👩‍🏫 </a:t>
            </a:r>
            <a:r>
              <a:rPr lang="fr-FR" dirty="0"/>
              <a:t>Ingénieurs et ingénieures pédagogiques</a:t>
            </a:r>
          </a:p>
          <a:p>
            <a:pPr marL="1028700" lvl="1" indent="-342900"/>
            <a:r>
              <a:rPr lang="fr-FR" dirty="0">
                <a:solidFill>
                  <a:srgbClr val="000000"/>
                </a:solidFill>
              </a:rPr>
              <a:t>👨‍🏫 </a:t>
            </a:r>
            <a:r>
              <a:rPr lang="fr-FR" dirty="0"/>
              <a:t>Enseignants et enseignantes</a:t>
            </a:r>
          </a:p>
        </p:txBody>
      </p:sp>
    </p:spTree>
    <p:extLst>
      <p:ext uri="{BB962C8B-B14F-4D97-AF65-F5344CB8AC3E}">
        <p14:creationId xmlns:p14="http://schemas.microsoft.com/office/powerpoint/2010/main" val="372696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0F0D7-3DC4-378A-33C6-DE4453DE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RGAA</a:t>
            </a:r>
            <a:r>
              <a:rPr lang="fr-FR" dirty="0"/>
              <a:t>, notre référentiel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7B1652-8621-97F0-1D19-C974F9EC20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1603125"/>
            <a:ext cx="12192000" cy="492526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C3E50"/>
                </a:solidFill>
              </a:rPr>
              <a:t>📋 </a:t>
            </a:r>
            <a:r>
              <a:rPr lang="fr-FR" dirty="0"/>
              <a:t>Référentiel Général d’Amélioration de l’accessibilité</a:t>
            </a:r>
          </a:p>
          <a:p>
            <a:pPr marL="1028700" lvl="1" indent="-342900"/>
            <a:r>
              <a:rPr lang="fr-FR" sz="2000" dirty="0"/>
              <a:t>Adaptation française des </a:t>
            </a:r>
            <a:r>
              <a:rPr lang="en-US" sz="2000" noProof="0" dirty="0"/>
              <a:t>Web Content Accessibility Guidelines </a:t>
            </a:r>
            <a:r>
              <a:rPr lang="fr-FR" sz="2000" dirty="0"/>
              <a:t>(</a:t>
            </a:r>
            <a:r>
              <a:rPr lang="fr-FR" sz="2000" dirty="0" err="1"/>
              <a:t>WCAG</a:t>
            </a:r>
            <a:r>
              <a:rPr lang="fr-FR" sz="2000" dirty="0"/>
              <a:t>)</a:t>
            </a:r>
          </a:p>
          <a:p>
            <a:pPr marL="1028700" lvl="1" indent="-342900"/>
            <a:r>
              <a:rPr lang="fr-FR" sz="2000" dirty="0"/>
              <a:t>Outil de contrôle (106 critères répartie sur 13 thématiques)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Les 4 piliers de l’accessibilité numérique</a:t>
            </a:r>
          </a:p>
          <a:p>
            <a:pPr marL="1028700" lvl="1" indent="-342900"/>
            <a:r>
              <a:rPr lang="fr-FR" sz="2000" b="1" dirty="0"/>
              <a:t>👁️ </a:t>
            </a:r>
            <a:r>
              <a:rPr lang="fr-FR" sz="2000" dirty="0"/>
              <a:t>Perceptible</a:t>
            </a:r>
          </a:p>
          <a:p>
            <a:pPr marL="1028700" lvl="1" indent="-342900"/>
            <a:r>
              <a:rPr lang="fr-FR" sz="2000" b="1" dirty="0"/>
              <a:t>🎮 </a:t>
            </a:r>
            <a:r>
              <a:rPr lang="fr-FR" sz="2000" dirty="0"/>
              <a:t>Utilisable</a:t>
            </a:r>
          </a:p>
          <a:p>
            <a:pPr marL="1028700" lvl="1" indent="-342900"/>
            <a:r>
              <a:rPr lang="fr-FR" sz="2000" b="1" dirty="0"/>
              <a:t>🧠 </a:t>
            </a:r>
            <a:r>
              <a:rPr lang="fr-FR" sz="2000" dirty="0"/>
              <a:t>Compréhensible</a:t>
            </a:r>
          </a:p>
          <a:p>
            <a:pPr marL="1028700" lvl="1" indent="-342900"/>
            <a:r>
              <a:rPr lang="fr-FR" sz="2000" b="1" dirty="0"/>
              <a:t>🔧 </a:t>
            </a:r>
            <a:r>
              <a:rPr lang="fr-FR" sz="2000" dirty="0"/>
              <a:t>Robuste</a:t>
            </a:r>
          </a:p>
        </p:txBody>
      </p:sp>
    </p:spTree>
    <p:extLst>
      <p:ext uri="{BB962C8B-B14F-4D97-AF65-F5344CB8AC3E}">
        <p14:creationId xmlns:p14="http://schemas.microsoft.com/office/powerpoint/2010/main" val="53800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276C58E-E560-4EA6-C282-DBDA651A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0" y="824191"/>
            <a:ext cx="9719737" cy="778933"/>
          </a:xfrm>
        </p:spPr>
        <p:txBody>
          <a:bodyPr/>
          <a:lstStyle/>
          <a:p>
            <a:r>
              <a:rPr lang="fr-FR" dirty="0"/>
              <a:t>Tester et contrôler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EFC61A-6284-A934-CD37-DDE89D1152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6663" y="1695450"/>
            <a:ext cx="9719204" cy="407988"/>
          </a:xfrm>
        </p:spPr>
        <p:txBody>
          <a:bodyPr>
            <a:noAutofit/>
          </a:bodyPr>
          <a:lstStyle/>
          <a:p>
            <a:r>
              <a:rPr lang="fr-FR" sz="2400" dirty="0"/>
              <a:t>Tour d’horizon des points essentiels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A3636E-CF88-7F33-1518-661D38DEB9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6958" y="2493818"/>
            <a:ext cx="10838911" cy="3875084"/>
          </a:xfrm>
        </p:spPr>
        <p:txBody>
          <a:bodyPr>
            <a:normAutofit/>
          </a:bodyPr>
          <a:lstStyle/>
          <a:p>
            <a:r>
              <a:rPr lang="fr-FR" dirty="0"/>
              <a:t>Des normes et des outils de contrôle pour 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C3E50"/>
                </a:solidFill>
              </a:rPr>
              <a:t>📋 </a:t>
            </a:r>
            <a:r>
              <a:rPr lang="fr-FR" dirty="0"/>
              <a:t>La structuration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C3E50"/>
                </a:solidFill>
              </a:rPr>
              <a:t>🖼️ </a:t>
            </a:r>
            <a:r>
              <a:rPr lang="fr-FR" dirty="0"/>
              <a:t>Les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🎨 Les contrastes</a:t>
            </a:r>
          </a:p>
        </p:txBody>
      </p:sp>
    </p:spTree>
    <p:extLst>
      <p:ext uri="{BB962C8B-B14F-4D97-AF65-F5344CB8AC3E}">
        <p14:creationId xmlns:p14="http://schemas.microsoft.com/office/powerpoint/2010/main" val="88587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FD8D2-14F2-21D4-A923-70C7D97C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</p:spPr>
        <p:txBody>
          <a:bodyPr/>
          <a:lstStyle/>
          <a:p>
            <a:r>
              <a:rPr lang="fr-FR" dirty="0"/>
              <a:t>La structuration de l’information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8BB150-8E21-DC84-82B0-CC924DE9F2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465" y="3279856"/>
            <a:ext cx="10477404" cy="35781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📏 Le critère : l’information est-elle structurée 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4495E"/>
                </a:solidFill>
              </a:rPr>
              <a:t>🔧 </a:t>
            </a:r>
            <a:r>
              <a:rPr lang="fr-FR" dirty="0"/>
              <a:t>L’outil : </a:t>
            </a:r>
            <a:r>
              <a:rPr lang="fr-FR" dirty="0" err="1"/>
              <a:t>HeadingsMap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4495E"/>
                </a:solidFill>
              </a:rPr>
              <a:t>🎯 </a:t>
            </a:r>
            <a:r>
              <a:rPr lang="fr-FR" dirty="0"/>
              <a:t>L’amélioration :</a:t>
            </a:r>
          </a:p>
          <a:p>
            <a:pPr marL="1028700" lvl="1" indent="-342900"/>
            <a:r>
              <a:rPr lang="fr-FR" sz="1800" dirty="0"/>
              <a:t>Utiliser les styles de titres dans l’éditeur Moodle</a:t>
            </a:r>
          </a:p>
          <a:p>
            <a:pPr marL="1028700" lvl="1" indent="-342900"/>
            <a:r>
              <a:rPr lang="fr-FR" sz="1800" dirty="0"/>
              <a:t>Structurer de manière cohérente</a:t>
            </a:r>
          </a:p>
          <a:p>
            <a:pPr marL="1028700" lvl="1" indent="-342900"/>
            <a:r>
              <a:rPr lang="fr-FR" sz="1800" dirty="0"/>
              <a:t>Structurer les listes dans l’éditeur Moodle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396B2A-EF71-6D97-6315-11D2636B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1" y="1536100"/>
            <a:ext cx="11895158" cy="17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957D9-F60F-D051-728E-0CDDB815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</p:spPr>
        <p:txBody>
          <a:bodyPr/>
          <a:lstStyle/>
          <a:p>
            <a:r>
              <a:rPr lang="fr-FR" dirty="0"/>
              <a:t>Les images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289D41-EC94-86A5-FFDE-07A848036A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386" y="3659228"/>
            <a:ext cx="10151339" cy="27734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📏 Le critère : l’image est-elle correctement identifiée et traitée ?</a:t>
            </a:r>
          </a:p>
          <a:p>
            <a:pPr marL="1028700" lvl="1" indent="-342900"/>
            <a:r>
              <a:rPr lang="fr-FR" sz="1800" dirty="0"/>
              <a:t>Image décorative : alternative vide</a:t>
            </a:r>
          </a:p>
          <a:p>
            <a:pPr marL="1028700" lvl="1" indent="-342900"/>
            <a:r>
              <a:rPr lang="fr-FR" sz="1800" dirty="0"/>
              <a:t>Image porteuse d’information : alternative descriptive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4495E"/>
                </a:solidFill>
              </a:rPr>
              <a:t>🔧 </a:t>
            </a:r>
            <a:r>
              <a:rPr lang="fr-FR" dirty="0"/>
              <a:t>L’outil : Assistant </a:t>
            </a:r>
            <a:r>
              <a:rPr lang="fr-FR" dirty="0" err="1"/>
              <a:t>RGAA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4495E"/>
                </a:solidFill>
              </a:rPr>
              <a:t>🎯 </a:t>
            </a:r>
            <a:r>
              <a:rPr lang="fr-FR" dirty="0"/>
              <a:t>L’amélioration : ignorer ou décrire les images</a:t>
            </a:r>
          </a:p>
        </p:txBody>
      </p:sp>
      <p:pic>
        <p:nvPicPr>
          <p:cNvPr id="4" name="Espace réservé du contenu 4" descr="Exemple de liens non explicites et leur corrections.">
            <a:extLst>
              <a:ext uri="{FF2B5EF4-FFF2-40B4-BE49-F238E27FC236}">
                <a16:creationId xmlns:a16="http://schemas.microsoft.com/office/drawing/2014/main" id="{BE310DB3-BBE5-3088-9B85-4EFB46C90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00" y="1479554"/>
            <a:ext cx="11894400" cy="20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DB4BC-0DED-A7F4-8E72-74D575BD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719738" cy="778933"/>
          </a:xfrm>
        </p:spPr>
        <p:txBody>
          <a:bodyPr/>
          <a:lstStyle/>
          <a:p>
            <a:r>
              <a:rPr lang="fr-FR" dirty="0"/>
              <a:t>Les contrastes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2C798B-CB9A-C3B6-468A-F0D57D911B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3620851"/>
            <a:ext cx="11717079" cy="28012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📏 Le critère : le contraste est-il suffisant ?</a:t>
            </a:r>
          </a:p>
          <a:p>
            <a:pPr marL="1028700" lvl="1" indent="-342900"/>
            <a:r>
              <a:rPr lang="fr-FR" sz="1800" dirty="0"/>
              <a:t>4,5:1 pour un texte dit « normal »</a:t>
            </a:r>
          </a:p>
          <a:p>
            <a:pPr marL="1028700" lvl="1" indent="-342900"/>
            <a:r>
              <a:rPr lang="fr-FR" sz="1800" dirty="0"/>
              <a:t>3:1 pour un « grand texte » (au moins 18 pt </a:t>
            </a:r>
            <a:r>
              <a:rPr lang="fr-FR" sz="1800" u="sng" dirty="0"/>
              <a:t>ou</a:t>
            </a:r>
            <a:r>
              <a:rPr lang="fr-FR" sz="1800" dirty="0"/>
              <a:t> au moins 14 pt et gras)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4495E"/>
                </a:solidFill>
              </a:rPr>
              <a:t>🔧 </a:t>
            </a:r>
            <a:r>
              <a:rPr lang="fr-FR" dirty="0"/>
              <a:t>L’outil : </a:t>
            </a:r>
            <a:r>
              <a:rPr lang="fr-FR" dirty="0" err="1"/>
              <a:t>WCAG</a:t>
            </a:r>
            <a:r>
              <a:rPr lang="fr-FR" dirty="0"/>
              <a:t> </a:t>
            </a:r>
            <a:r>
              <a:rPr lang="en-US" noProof="0" dirty="0"/>
              <a:t>Color Contrast checker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4495E"/>
                </a:solidFill>
              </a:rPr>
              <a:t>🎯 </a:t>
            </a:r>
            <a:r>
              <a:rPr lang="fr-FR" dirty="0"/>
              <a:t>L’amélioration : tester ses contrastes</a:t>
            </a:r>
          </a:p>
        </p:txBody>
      </p:sp>
      <p:pic>
        <p:nvPicPr>
          <p:cNvPr id="4" name="Espace réservé du contenu 4" descr="Exemple de contrastes non accessible avant et après correction">
            <a:extLst>
              <a:ext uri="{FF2B5EF4-FFF2-40B4-BE49-F238E27FC236}">
                <a16:creationId xmlns:a16="http://schemas.microsoft.com/office/drawing/2014/main" id="{DAB444DF-4A4F-C1AB-06B8-4FFC452D3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0" y="1408900"/>
            <a:ext cx="11894400" cy="22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04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YIxg3KWH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541</Words>
  <Application>Microsoft Office PowerPoint</Application>
  <PresentationFormat>Grand écran</PresentationFormat>
  <Paragraphs>93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Verdana</vt:lpstr>
      <vt:lpstr>Thème Office</vt:lpstr>
      <vt:lpstr>Expérimentez et évaluez l’accessibilité de vos productions sur Moodle</vt:lpstr>
      <vt:lpstr>Casting</vt:lpstr>
      <vt:lpstr>Le DU RAN</vt:lpstr>
      <vt:lpstr>Qu’est-ce que l’accessibilité numérique ?</vt:lpstr>
      <vt:lpstr>Le RGAA, notre référentiel</vt:lpstr>
      <vt:lpstr>Tester et contrôler</vt:lpstr>
      <vt:lpstr>La structuration de l’information</vt:lpstr>
      <vt:lpstr>Les images</vt:lpstr>
      <vt:lpstr>Les contrastes</vt:lpstr>
      <vt:lpstr>Une boîte à outils complète</vt:lpstr>
      <vt:lpstr>L’accessibilité : une chaîne à ne pas rompre</vt:lpstr>
      <vt:lpstr>Ressources</vt:lpstr>
      <vt:lpstr>Des questions ? Des remarques 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MoodleMoot Paris 2025</dc:creator>
  <cp:keywords>Template;présentation;MM25</cp:keywords>
  <cp:lastModifiedBy>Endjy Guerchet</cp:lastModifiedBy>
  <cp:revision>177</cp:revision>
  <dcterms:created xsi:type="dcterms:W3CDTF">2025-01-27T14:26:24Z</dcterms:created>
  <dcterms:modified xsi:type="dcterms:W3CDTF">2025-07-02T12:24:18Z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D9674E3B-BA8F-47C7-8DD9-CDCE7E0F39D4</vt:lpwstr>
  </property>
  <property fmtid="{D5CDD505-2E9C-101B-9397-08002B2CF9AE}" pid="3" name="ArticulatePath">
    <vt:lpwstr>Présentation2</vt:lpwstr>
  </property>
</Properties>
</file>