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75" r:id="rId5"/>
    <p:sldId id="266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63" r:id="rId14"/>
    <p:sldId id="265" r:id="rId15"/>
  </p:sldIdLst>
  <p:sldSz cx="12192000" cy="6858000"/>
  <p:notesSz cx="6858000" cy="9144000"/>
  <p:custDataLst>
    <p:tags r:id="rId1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230" autoAdjust="0"/>
  </p:normalViewPr>
  <p:slideViewPr>
    <p:cSldViewPr snapToGrid="0">
      <p:cViewPr varScale="1">
        <p:scale>
          <a:sx n="52" d="100"/>
          <a:sy n="52" d="100"/>
        </p:scale>
        <p:origin x="14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FC0488-DC66-448D-9F80-DCF77086C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EE54D2-00B8-4C32-A0D2-74FD907A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A80C1-8901-4B7B-8F53-BF7360BFC7CD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AB2DD3-10D5-40AE-90B6-25C91B82D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BBC4AF-F4CC-4373-A842-A63E5046B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4531A-E1F3-4A90-98A6-A19677E76C8A}" type="slidenum">
              <a:rPr lang="fr-FR" smtClean="0"/>
              <a:t>‹N°›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600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3DADF-CA31-4D76-8F9D-9C99A8700569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9444-6CCF-4DA9-BA68-2F35B9E0D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4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9444-6CCF-4DA9-BA68-2F35B9E0D30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2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9444-6CCF-4DA9-BA68-2F35B9E0D30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7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Envisager une capture d’écran du</a:t>
            </a:r>
            <a:r>
              <a:rPr lang="fr-FR" baseline="0" dirty="0" smtClean="0"/>
              <a:t> forum avec les discussions ouvertes et les échanges…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9444-6CCF-4DA9-BA68-2F35B9E0D30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92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Envisager une capture d’écran du</a:t>
            </a:r>
            <a:r>
              <a:rPr lang="fr-FR" baseline="0" dirty="0" smtClean="0"/>
              <a:t> forum avec les discussions ouvertes et les échanges…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9444-6CCF-4DA9-BA68-2F35B9E0D30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7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Envisager une capture d’écran du</a:t>
            </a:r>
            <a:r>
              <a:rPr lang="fr-FR" baseline="0" dirty="0" smtClean="0"/>
              <a:t> forum avec les discussions ouvertes et les échanges…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9444-6CCF-4DA9-BA68-2F35B9E0D30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59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8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v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054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FF3830BB-CB3D-4061-9C0C-1359CD04151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8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B6FF702-0EAA-4EE2-A6B7-E102A796C9F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17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1" descr="Zone de texte à modifier.">
            <a:extLst>
              <a:ext uri="{FF2B5EF4-FFF2-40B4-BE49-F238E27FC236}">
                <a16:creationId xmlns:a16="http://schemas.microsoft.com/office/drawing/2014/main" id="{6A0E3EC7-7E14-4500-BA0B-DA33845DB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8" name="Titre 10" descr="Titre de la page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386E6482-3DB9-466B-88C8-6A0EFA0D1D8D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25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extuel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C824B180-37A1-43D1-B06D-17B0DC6B1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10" name="Titre 10" descr="Titre de la page.">
            <a:extLst>
              <a:ext uri="{FF2B5EF4-FFF2-40B4-BE49-F238E27FC236}">
                <a16:creationId xmlns:a16="http://schemas.microsoft.com/office/drawing/2014/main" id="{5E0E468E-4602-4403-91D1-6DB9317CF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texte 2" descr="Titre secondaire de la page.">
            <a:extLst>
              <a:ext uri="{FF2B5EF4-FFF2-40B4-BE49-F238E27FC236}">
                <a16:creationId xmlns:a16="http://schemas.microsoft.com/office/drawing/2014/main" id="{CAB6202B-5C86-4F36-AC73-1BD410EE0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A2250CD-DD5D-4850-BD6B-9DB9021B2E86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0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DC820EE-639F-4472-B327-24C25195151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86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010D0E4-1E5F-4030-B14D-5F775993098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92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 descr="Titre de la page ou de la photo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3BC1D9EC-91DD-4633-B1AA-920C8A610A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581FD3D1-FDD5-420A-9813-5B087E19E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A41C971-FEE6-45F1-92E6-099CA992403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 descr="Titre de la page ou de la photo.">
            <a:extLst>
              <a:ext uri="{FF2B5EF4-FFF2-40B4-BE49-F238E27FC236}">
                <a16:creationId xmlns:a16="http://schemas.microsoft.com/office/drawing/2014/main" id="{64C6E1B9-ED30-475E-A0C0-8981CFA56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CCB74E7C-50C0-4CA7-B221-D56CDAFA0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7B4DFAD-E16B-464A-AF2E-C37CCD772B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6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A5A5133-AE81-4A44-86BE-013A78108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F9A457-240D-49EE-BFD5-2A00C67F43F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7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4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212E54D-4E0B-4DEF-B52F-4176B6952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8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5FF5DE8D-1CF9-4297-ABF5-56EE77380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9848" y="2103546"/>
            <a:ext cx="5000239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3DE9E22-5E89-48EA-BE82-CDD43B12A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848" y="5549078"/>
            <a:ext cx="5000240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86A0FFAE-AFC5-4CAF-B383-FF6A877C842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32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gauch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3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D6A609FA-6D0F-4679-9FC8-208A322991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6130" y="5549078"/>
            <a:ext cx="4993958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36130" y="2103546"/>
            <a:ext cx="4993958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359D162-3494-47FA-A80F-99FEC4664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9" y="2103546"/>
            <a:ext cx="4185090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8" name="Espace réservé du texte 21" descr="Zone de texte à modifier.">
            <a:extLst>
              <a:ext uri="{FF2B5EF4-FFF2-40B4-BE49-F238E27FC236}">
                <a16:creationId xmlns:a16="http://schemas.microsoft.com/office/drawing/2014/main" id="{029EBEA1-74AC-4CE5-BB75-97CC0ECFE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9" name="Rectangle 8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B72164B-5CD2-4859-AAA1-D0A6A8A0D5F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8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de_stream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A15D09C-D38F-48B0-A874-719198F8036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2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5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5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28" y="2103546"/>
            <a:ext cx="4185093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795042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9EF2F24-658E-4B29-9535-112AA358CB6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5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7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7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0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863516"/>
            <a:ext cx="4185091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AF1CF53-E65A-4C5E-B2E9-A2BBDA860B6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48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7FDA88D-6CE1-43C6-AFC1-256E9F06FF7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6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363C209-7B0A-4B0C-A041-6C8F07F9AAC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974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biographie_fond blanc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6627CEE-5640-4DF5-806B-B53E25E968F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biographie_fond blanc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B2C762D-A482-4075-A827-C7D24F50A54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_fond ve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 descr="Zone de texte à modifier.">
            <a:extLst>
              <a:ext uri="{FF2B5EF4-FFF2-40B4-BE49-F238E27FC236}">
                <a16:creationId xmlns:a16="http://schemas.microsoft.com/office/drawing/2014/main" id="{F2A13117-23DD-4C45-AD83-8E914D89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4" name="Titre 10" descr="Zone de texte avec le titre Bibliographie.">
            <a:extLst>
              <a:ext uri="{FF2B5EF4-FFF2-40B4-BE49-F238E27FC236}">
                <a16:creationId xmlns:a16="http://schemas.microsoft.com/office/drawing/2014/main" id="{12240B0E-C453-4074-95D6-753D21B7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38234A5-3799-41E2-B0A1-B378A0D50F7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 descr="Zone de texte à modifier. Par défaut, le texte est &quot;Des questions? Des remarques?&quot;.">
            <a:extLst>
              <a:ext uri="{FF2B5EF4-FFF2-40B4-BE49-F238E27FC236}">
                <a16:creationId xmlns:a16="http://schemas.microsoft.com/office/drawing/2014/main" id="{216C18B8-FC1F-4EA3-94DE-85828543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0" y="392568"/>
            <a:ext cx="9719739" cy="1098775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Des questions ? Des remarques ?</a:t>
            </a:r>
          </a:p>
        </p:txBody>
      </p:sp>
      <p:sp>
        <p:nvSpPr>
          <p:cNvPr id="5" name="Espace réservé du texte 4" descr="Zone de texte à modifier. Par défaut, le texte est &quot;Retrouvez nous sur notre espace de cours!&quot;.">
            <a:extLst>
              <a:ext uri="{FF2B5EF4-FFF2-40B4-BE49-F238E27FC236}">
                <a16:creationId xmlns:a16="http://schemas.microsoft.com/office/drawing/2014/main" id="{2E985107-353E-4DCF-A424-0C90BC511E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0" y="1992313"/>
            <a:ext cx="9719740" cy="56991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Retrouvez nous sur notre espace de cours !</a:t>
            </a:r>
          </a:p>
        </p:txBody>
      </p:sp>
      <p:sp>
        <p:nvSpPr>
          <p:cNvPr id="7" name="Espace réservé du texte 4" descr="Zone de texte à modifier en ajoutant les contacts.">
            <a:extLst>
              <a:ext uri="{FF2B5EF4-FFF2-40B4-BE49-F238E27FC236}">
                <a16:creationId xmlns:a16="http://schemas.microsoft.com/office/drawing/2014/main" id="{7D22BDC0-E048-4C8A-AF37-BFD6FE77AD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1" y="3163824"/>
            <a:ext cx="9719738" cy="150342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Contacts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1819C0-FA9E-4632-AED0-B0158ABF41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89" y="2797203"/>
            <a:ext cx="366621" cy="366621"/>
          </a:xfrm>
          <a:prstGeom prst="rect">
            <a:avLst/>
          </a:prstGeom>
        </p:spPr>
      </p:pic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C0F2BC4-9B8C-44CF-BFC3-E27A366447B4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4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fond vert_vierge_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048D9E9-B6A1-4A79-8A6A-C2A87AF89875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11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fond vert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7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Zone de texte pour le titre de la présentation.">
            <a:extLst>
              <a:ext uri="{FF2B5EF4-FFF2-40B4-BE49-F238E27FC236}">
                <a16:creationId xmlns:a16="http://schemas.microsoft.com/office/drawing/2014/main" id="{CEB06307-DDAC-4219-9BA0-A151E1249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849" y="1709739"/>
            <a:ext cx="9726020" cy="1947862"/>
          </a:xfrm>
        </p:spPr>
        <p:txBody>
          <a:bodyPr anchor="ctr" anchorCtr="1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 descr="Zone de texte pour le titre secondaire.">
            <a:extLst>
              <a:ext uri="{FF2B5EF4-FFF2-40B4-BE49-F238E27FC236}">
                <a16:creationId xmlns:a16="http://schemas.microsoft.com/office/drawing/2014/main" id="{18F1EC9F-75AD-49E7-8B46-C10B33FC5F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9849" y="3931920"/>
            <a:ext cx="9726020" cy="781396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DB42D30-4CAF-4098-B09A-4639F7337E56}"/>
              </a:ext>
            </a:extLst>
          </p:cNvPr>
          <p:cNvSpPr/>
          <p:nvPr userDrawn="1"/>
        </p:nvSpPr>
        <p:spPr>
          <a:xfrm>
            <a:off x="91595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1EF4869-AB72-44C7-9022-530DA001AA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9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 descr="Diapositive casting : diapositive de présentation du contributeur.">
            <a:extLst>
              <a:ext uri="{FF2B5EF4-FFF2-40B4-BE49-F238E27FC236}">
                <a16:creationId xmlns:a16="http://schemas.microsoft.com/office/drawing/2014/main" id="{FBB68355-0F59-460C-A5C6-8A8483D9E07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F80042ED-3C8C-4C89-A77E-9D3B89ED3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F36050F-F283-42FF-A66A-86E226D198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319870">
            <a:off x="4107631" y="2072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5B707A5-DA29-4CEA-9094-F2EFA8B76E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DD937A5F-4919-4A31-A158-AFE1D655A7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2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053CE470-5CD4-4897-9666-76ACB70929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349">
            <a:off x="4083529" y="2095107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u contributeur.">
            <a:extLst>
              <a:ext uri="{FF2B5EF4-FFF2-40B4-BE49-F238E27FC236}">
                <a16:creationId xmlns:a16="http://schemas.microsoft.com/office/drawing/2014/main" id="{99DA8F4D-C6BF-47E1-AEC9-DE88F6849A4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7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697933-4515-40A3-86D0-1E197A7AE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464D9F-3B82-4F7E-864E-18EA2CB32C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0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8286CAC4-8FD0-40AA-8469-72484D8478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34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 descr="Diapositive casting : diapositive de présentation des deux contributeurs.">
            <a:extLst>
              <a:ext uri="{FF2B5EF4-FFF2-40B4-BE49-F238E27FC236}">
                <a16:creationId xmlns:a16="http://schemas.microsoft.com/office/drawing/2014/main" id="{7FA1992A-2961-4D23-8186-C4AEF5E7B61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6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138B0AC5-D226-4800-B615-FD780FCED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8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96C8606-C5D6-400E-88F2-5BEE563F2A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300163">
            <a:off x="3219358" y="2028768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9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6872E4D-11B4-4110-B387-87A01C808D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037547">
            <a:off x="8041857" y="1956456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23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C2231AEC-2229-4C0F-8A7D-D47604716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91800DE-0C6E-4C31-99C4-C9DA6DD151E0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E0A1A1E-9A78-4E2C-82E8-EB0DD070A4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27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153DCF16-0B61-4448-91F0-C530E1506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15">
            <a:off x="8020330" y="1909899"/>
            <a:ext cx="2230903" cy="2230903"/>
          </a:xfrm>
          <a:prstGeom prst="rect">
            <a:avLst/>
          </a:prstGeom>
        </p:spPr>
      </p:pic>
      <p:pic>
        <p:nvPicPr>
          <p:cNvPr id="12" name="Image 11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7BF19158-9D7D-4B7D-BAE6-8BC9F33FA4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214">
            <a:off x="3152067" y="2015212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es deux contributeurs.">
            <a:extLst>
              <a:ext uri="{FF2B5EF4-FFF2-40B4-BE49-F238E27FC236}">
                <a16:creationId xmlns:a16="http://schemas.microsoft.com/office/drawing/2014/main" id="{EE5ABAC4-DFB0-4A0A-AAFC-CCBA3699FF68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8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423CA673-6E3F-4549-9BE3-2CE70BFBE7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9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A422131D-B698-4F50-AB7D-7EE512541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711E5596-216E-4A3A-998A-D98863129DF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1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E10DC428-DB7E-4DAB-983E-EE30E276DC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5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1DD352-F5D7-4EF6-BAB3-780B495363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23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65BB3C05-4093-4B3E-8D70-129AF3783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24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B0EE97FC-48F7-4CE6-BAFA-094FDA5832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1" name="ZoneTexte 10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965A2B80-F2C7-4580-81F0-5CCB30E2993E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E7B31B48-341F-4FE1-A9CC-F13366EF61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39998">
            <a:off x="1525054" y="2218559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86B39B07-F58B-4BED-B794-3F4D289AFF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5126">
            <a:off x="5168159" y="2174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5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03846E1-625A-47F7-AA3A-DD0EF09EEEB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17250">
            <a:off x="8762067" y="2197527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12CA9E2-8E54-4E35-AB9B-A5F790E8A8DA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10EC8552-407D-420A-82EE-02EBC8CA09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3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BA4E44B3-1B71-4452-A002-6DCB90CE2F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17">
            <a:off x="1518650" y="2178194"/>
            <a:ext cx="2179542" cy="2179542"/>
          </a:xfrm>
          <a:prstGeom prst="rect">
            <a:avLst/>
          </a:prstGeom>
        </p:spPr>
      </p:pic>
      <p:pic>
        <p:nvPicPr>
          <p:cNvPr id="14" name="Image 13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37AC7958-37B8-4759-BC94-8A0F94C65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610">
            <a:off x="8749997" y="2170767"/>
            <a:ext cx="2188728" cy="2188728"/>
          </a:xfrm>
          <a:prstGeom prst="rect">
            <a:avLst/>
          </a:prstGeom>
        </p:spPr>
      </p:pic>
      <p:pic>
        <p:nvPicPr>
          <p:cNvPr id="16" name="Image 15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D1F2A970-907E-4159-A96F-C1EF95348A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42">
            <a:off x="5147035" y="2132143"/>
            <a:ext cx="2212838" cy="2212838"/>
          </a:xfrm>
          <a:prstGeom prst="rect">
            <a:avLst/>
          </a:prstGeom>
        </p:spPr>
      </p:pic>
      <p:sp>
        <p:nvSpPr>
          <p:cNvPr id="13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6ECE2387-3E50-4ADB-B807-40BE7DCEB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7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EA4D56EB-BBD7-4CCB-9C50-D05148441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9" name="ZoneTexte 18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CEAC2ED6-181B-4FB1-AE6A-DE55BF9835D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1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00F76D68-D24B-4619-B2DE-91E3C7D00D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0F639603-1319-4468-85CB-4757F9FAEC93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5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0635CABC-B40B-40DD-96CD-226DDD12AF7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12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FEFD65-DC15-4763-8A1D-AD0CAEEE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6FE8D1-5A44-4FF5-B8BF-1D19EE31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6A87A-F186-4C0D-ABD2-DC320575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BF1C6-0834-4A27-9B81-F41CED284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E48A6-56AA-4969-AEF4-6321B4FC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2B0F-4331-4122-A959-AFC9D043544F}" type="slidenum">
              <a:rPr lang="fr-FR" smtClean="0"/>
              <a:t>‹N°›</a:t>
            </a:fld>
            <a:endParaRPr lang="fr-FR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9057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49" r:id="rId2"/>
    <p:sldLayoutId id="2147483673" r:id="rId3"/>
    <p:sldLayoutId id="2147483663" r:id="rId4"/>
    <p:sldLayoutId id="2147483671" r:id="rId5"/>
    <p:sldLayoutId id="2147483662" r:id="rId6"/>
    <p:sldLayoutId id="2147483670" r:id="rId7"/>
    <p:sldLayoutId id="2147483661" r:id="rId8"/>
    <p:sldLayoutId id="2147483669" r:id="rId9"/>
    <p:sldLayoutId id="2147483672" r:id="rId10"/>
    <p:sldLayoutId id="2147483690" r:id="rId11"/>
    <p:sldLayoutId id="2147483681" r:id="rId12"/>
    <p:sldLayoutId id="2147483682" r:id="rId13"/>
    <p:sldLayoutId id="2147483660" r:id="rId14"/>
    <p:sldLayoutId id="2147483650" r:id="rId15"/>
    <p:sldLayoutId id="2147483683" r:id="rId16"/>
    <p:sldLayoutId id="2147483684" r:id="rId17"/>
    <p:sldLayoutId id="2147483686" r:id="rId18"/>
    <p:sldLayoutId id="2147483691" r:id="rId19"/>
    <p:sldLayoutId id="2147483688" r:id="rId20"/>
    <p:sldLayoutId id="2147483692" r:id="rId21"/>
    <p:sldLayoutId id="2147483693" r:id="rId22"/>
    <p:sldLayoutId id="2147483694" r:id="rId23"/>
    <p:sldLayoutId id="2147483678" r:id="rId24"/>
    <p:sldLayoutId id="2147483695" r:id="rId25"/>
    <p:sldLayoutId id="2147483665" r:id="rId26"/>
    <p:sldLayoutId id="2147483666" r:id="rId27"/>
    <p:sldLayoutId id="2147483697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s.dubois@education.gouv.fr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6.xml"/><Relationship Id="rId5" Type="http://schemas.openxmlformats.org/officeDocument/2006/relationships/hyperlink" Target="mailto:magistere@education.gouv.fr" TargetMode="External"/><Relationship Id="rId4" Type="http://schemas.openxmlformats.org/officeDocument/2006/relationships/hyperlink" Target="mailto:Michel.dumortier@education.gouv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849F-400A-4B00-9882-C67F506F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Tom et son forum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9CBF9D-C734-4E53-86B8-34341A0E8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délices et plaisirs, de la configuration à l'animation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B3342D-69DD-490B-9C2E-98E93E5A745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Equipe </a:t>
            </a:r>
            <a:r>
              <a:rPr lang="fr-FR" dirty="0"/>
              <a:t>n</a:t>
            </a:r>
            <a:r>
              <a:rPr lang="fr-FR" dirty="0" smtClean="0"/>
              <a:t>ationale Magistère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7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692424" cy="778933"/>
          </a:xfrm>
        </p:spPr>
        <p:txBody>
          <a:bodyPr/>
          <a:lstStyle/>
          <a:p>
            <a:r>
              <a:rPr lang="fr-FR" dirty="0" smtClean="0"/>
              <a:t>Comparaison avec un ‘questionnaire’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6272" y="1934342"/>
            <a:ext cx="5044358" cy="125207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Accès systématique aux réponses des autres après contribution</a:t>
            </a:r>
          </a:p>
          <a:p>
            <a:r>
              <a:rPr lang="fr-FR" dirty="0"/>
              <a:t>Notifications </a:t>
            </a:r>
            <a:r>
              <a:rPr lang="fr-FR" dirty="0" smtClean="0"/>
              <a:t>configurables</a:t>
            </a:r>
          </a:p>
          <a:p>
            <a:r>
              <a:rPr lang="fr-FR" dirty="0" smtClean="0"/>
              <a:t>Limité aux questions ouvertes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474" y="3679568"/>
            <a:ext cx="1219200" cy="1381125"/>
          </a:xfrm>
          <a:prstGeom prst="rect">
            <a:avLst/>
          </a:prstGeom>
          <a:ln w="76200">
            <a:solidFill>
              <a:srgbClr val="95BC3B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4" y="2046030"/>
            <a:ext cx="5867400" cy="514350"/>
          </a:xfrm>
          <a:prstGeom prst="rect">
            <a:avLst/>
          </a:prstGeom>
          <a:ln w="76200">
            <a:solidFill>
              <a:srgbClr val="95BC3B"/>
            </a:solidFill>
          </a:ln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 txBox="1">
            <a:spLocks/>
          </p:cNvSpPr>
          <p:nvPr/>
        </p:nvSpPr>
        <p:spPr>
          <a:xfrm>
            <a:off x="6666272" y="3569403"/>
            <a:ext cx="5044358" cy="1252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Accès configurable aux réponses des autres après contribution</a:t>
            </a:r>
          </a:p>
          <a:p>
            <a:r>
              <a:rPr lang="fr-FR" dirty="0" smtClean="0"/>
              <a:t>Pas de notification</a:t>
            </a:r>
          </a:p>
          <a:p>
            <a:r>
              <a:rPr lang="fr-FR" dirty="0" smtClean="0"/>
              <a:t>Variété de types de questions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9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381069" cy="778933"/>
          </a:xfrm>
        </p:spPr>
        <p:txBody>
          <a:bodyPr/>
          <a:lstStyle/>
          <a:p>
            <a:r>
              <a:rPr lang="fr-FR" dirty="0" smtClean="0"/>
              <a:t>Forum 2 : structurer les échanges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2899" y="1933575"/>
            <a:ext cx="2959101" cy="4162425"/>
          </a:xfrm>
        </p:spPr>
        <p:txBody>
          <a:bodyPr>
            <a:normAutofit/>
          </a:bodyPr>
          <a:lstStyle/>
          <a:p>
            <a:r>
              <a:rPr lang="fr-FR" dirty="0" smtClean="0"/>
              <a:t>Pas de notification</a:t>
            </a:r>
          </a:p>
          <a:p>
            <a:endParaRPr lang="fr-FR" dirty="0"/>
          </a:p>
          <a:p>
            <a:r>
              <a:rPr lang="fr-FR" dirty="0" smtClean="0"/>
              <a:t>Canalisation des échanges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1" y="1933575"/>
            <a:ext cx="9047828" cy="11863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935" y="3140829"/>
            <a:ext cx="6134100" cy="619125"/>
          </a:xfrm>
          <a:prstGeom prst="rect">
            <a:avLst/>
          </a:prstGeom>
          <a:ln w="76200">
            <a:solidFill>
              <a:srgbClr val="95BC3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381069" cy="778933"/>
          </a:xfrm>
        </p:spPr>
        <p:txBody>
          <a:bodyPr/>
          <a:lstStyle/>
          <a:p>
            <a:r>
              <a:rPr lang="fr-FR" dirty="0" smtClean="0"/>
              <a:t>L’achèvement d’un forum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3" y="1603124"/>
            <a:ext cx="8353425" cy="4810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33A04-7B27-461F-8E16-77283F6F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6359288" cy="778933"/>
          </a:xfrm>
        </p:spPr>
        <p:txBody>
          <a:bodyPr/>
          <a:lstStyle/>
          <a:p>
            <a:r>
              <a:rPr lang="fr-FR" dirty="0" smtClean="0"/>
              <a:t>En guise de conclusion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B84769-DF11-477D-9AA7-0D6503BF8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5"/>
            <a:ext cx="9719738" cy="40690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Que pensez-vous de ce que dit X dans cette vidéo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Quelle stratégie présentée </a:t>
            </a:r>
            <a:r>
              <a:rPr lang="fr-FR" dirty="0" smtClean="0"/>
              <a:t>vous </a:t>
            </a:r>
            <a:r>
              <a:rPr lang="fr-FR" dirty="0"/>
              <a:t>semble la plus adaptée à votre contexte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Choisissez une  des stratégies présentées </a:t>
            </a:r>
            <a:r>
              <a:rPr lang="fr-FR" dirty="0" smtClean="0"/>
              <a:t>et exposez </a:t>
            </a:r>
            <a:r>
              <a:rPr lang="fr-FR" dirty="0"/>
              <a:t>comment vous la mettriez en œuvre dans votre classe ?</a:t>
            </a:r>
          </a:p>
        </p:txBody>
      </p:sp>
      <p:sp>
        <p:nvSpPr>
          <p:cNvPr id="4" name="ZoneTexte 3"/>
          <p:cNvSpPr txBox="1"/>
          <p:nvPr/>
        </p:nvSpPr>
        <p:spPr bwMode="auto">
          <a:xfrm>
            <a:off x="1587824" y="4824310"/>
            <a:ext cx="739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5BC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niveau d’engagement ? </a:t>
            </a:r>
            <a:r>
              <a:rPr lang="fr-FR" sz="1400" b="1" dirty="0" smtClean="0">
                <a:solidFill>
                  <a:srgbClr val="95BC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(réceptif, actif, créatif, interactif)</a:t>
            </a:r>
          </a:p>
          <a:p>
            <a:endParaRPr lang="fr-FR" b="1" dirty="0" smtClean="0">
              <a:solidFill>
                <a:srgbClr val="95BC3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solidFill>
                  <a:srgbClr val="95BC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Quelle activité mentale ?</a:t>
            </a:r>
            <a:endParaRPr lang="fr-FR" b="1" dirty="0">
              <a:solidFill>
                <a:srgbClr val="95BC3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0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004FE-498D-41FE-98DE-41053EDF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EB3DF-98A6-40CD-A3C9-6D3C571EA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A36FC-7EBA-4A7A-B817-49D279F6C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Jacques.dubois@education.gouv.fr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Michel.dumortier@education.gouv.fr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magistere@education.gouv.fr</a:t>
            </a:r>
            <a:r>
              <a:rPr lang="fr-FR" dirty="0" smtClean="0"/>
              <a:t>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70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94C0BF-4F3D-4CB4-A816-F195C5BD56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Équipe Magistère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"/>
          <a:stretch/>
        </p:blipFill>
        <p:spPr>
          <a:xfrm rot="21319870">
            <a:off x="3994521" y="2094998"/>
            <a:ext cx="2412485" cy="2216368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4C205-A865-42D4-9877-19B966B65A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Ministère de l’Éducation nationale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36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5"/>
            <a:ext cx="9719738" cy="41624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Identifier le cadre de liberté ouvert par un forum</a:t>
            </a:r>
          </a:p>
          <a:p>
            <a:endParaRPr lang="fr-FR" sz="2400" dirty="0"/>
          </a:p>
          <a:p>
            <a:r>
              <a:rPr lang="fr-FR" sz="2400" dirty="0" smtClean="0"/>
              <a:t>Adapter ses forums aux contextes d’usage </a:t>
            </a:r>
          </a:p>
          <a:p>
            <a:endParaRPr lang="fr-FR" sz="2400" dirty="0"/>
          </a:p>
          <a:p>
            <a:r>
              <a:rPr lang="fr-FR" sz="2400" dirty="0"/>
              <a:t>Stimuler l’engagement et la participation des apprenants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7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631161" cy="778933"/>
          </a:xfrm>
        </p:spPr>
        <p:txBody>
          <a:bodyPr/>
          <a:lstStyle/>
          <a:p>
            <a:r>
              <a:rPr lang="fr-FR" dirty="0" smtClean="0"/>
              <a:t>Ce que permet Moodle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5"/>
            <a:ext cx="9719738" cy="4162425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fr-FR" sz="2200" dirty="0" smtClean="0"/>
              <a:t>Les différents types de forum</a:t>
            </a:r>
          </a:p>
          <a:p>
            <a:pPr lvl="1" indent="0">
              <a:buNone/>
            </a:pPr>
            <a:endParaRPr lang="fr-FR" sz="2200" dirty="0"/>
          </a:p>
          <a:p>
            <a:pPr lvl="1" indent="0">
              <a:buNone/>
            </a:pPr>
            <a:r>
              <a:rPr lang="fr-FR" sz="2200" dirty="0" smtClean="0"/>
              <a:t>Les paramètres de configuration</a:t>
            </a:r>
            <a:br>
              <a:rPr lang="fr-FR" sz="2200" dirty="0" smtClean="0"/>
            </a:br>
            <a:endParaRPr lang="fr-FR" sz="2200" dirty="0" smtClean="0"/>
          </a:p>
          <a:p>
            <a:pPr marL="1485900" lvl="2" indent="-342900"/>
            <a:r>
              <a:rPr lang="fr-FR" sz="1800" dirty="0" smtClean="0"/>
              <a:t>Restrictions d’accès</a:t>
            </a:r>
          </a:p>
          <a:p>
            <a:pPr marL="1485900" lvl="2" indent="-342900"/>
            <a:r>
              <a:rPr lang="fr-FR" sz="1800" dirty="0" smtClean="0"/>
              <a:t>Mode de groupe</a:t>
            </a:r>
          </a:p>
          <a:p>
            <a:pPr marL="1485900" lvl="2" indent="-342900"/>
            <a:r>
              <a:rPr lang="fr-FR" sz="1800" dirty="0" smtClean="0"/>
              <a:t>Abonnements</a:t>
            </a:r>
          </a:p>
          <a:p>
            <a:pPr marL="1485900" lvl="2" indent="-342900"/>
            <a:r>
              <a:rPr lang="fr-FR" sz="1800" dirty="0" smtClean="0"/>
              <a:t>Achèvement</a:t>
            </a:r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r>
              <a:rPr lang="fr-FR" dirty="0" smtClean="0"/>
              <a:t>Alors, partons en exploration…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0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381069" cy="778933"/>
          </a:xfrm>
        </p:spPr>
        <p:txBody>
          <a:bodyPr/>
          <a:lstStyle/>
          <a:p>
            <a:r>
              <a:rPr lang="fr-FR" dirty="0" smtClean="0"/>
              <a:t>Forum 1… ben en fait, y’en a 2 !!!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2899" y="1933575"/>
            <a:ext cx="2959101" cy="4162425"/>
          </a:xfrm>
        </p:spPr>
        <p:txBody>
          <a:bodyPr>
            <a:normAutofit/>
          </a:bodyPr>
          <a:lstStyle/>
          <a:p>
            <a:r>
              <a:rPr lang="fr-FR" dirty="0"/>
              <a:t>g</a:t>
            </a:r>
            <a:r>
              <a:rPr lang="fr-FR" dirty="0" smtClean="0"/>
              <a:t>roupement </a:t>
            </a:r>
            <a:r>
              <a:rPr lang="fr-FR" dirty="0"/>
              <a:t>=</a:t>
            </a:r>
            <a:r>
              <a:rPr lang="fr-FR" dirty="0" smtClean="0"/>
              <a:t> </a:t>
            </a:r>
          </a:p>
          <a:p>
            <a:r>
              <a:rPr lang="fr-FR" dirty="0" smtClean="0"/>
              <a:t>groupe1, groupe 2, groupe3, groupe 5.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groupe 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1933575"/>
            <a:ext cx="8715375" cy="3724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1300" y="5194300"/>
            <a:ext cx="876300" cy="342900"/>
          </a:xfrm>
          <a:prstGeom prst="rect">
            <a:avLst/>
          </a:prstGeom>
          <a:noFill/>
          <a:ln w="76200">
            <a:solidFill>
              <a:srgbClr val="95B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>
            <a:stCxn id="5" idx="3"/>
          </p:cNvCxnSpPr>
          <p:nvPr/>
        </p:nvCxnSpPr>
        <p:spPr>
          <a:xfrm flipV="1">
            <a:off x="4927600" y="4813300"/>
            <a:ext cx="4305299" cy="552450"/>
          </a:xfrm>
          <a:prstGeom prst="line">
            <a:avLst/>
          </a:prstGeom>
          <a:ln w="76200">
            <a:solidFill>
              <a:srgbClr val="95B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64100" y="3557588"/>
            <a:ext cx="876300" cy="342900"/>
          </a:xfrm>
          <a:prstGeom prst="rect">
            <a:avLst/>
          </a:prstGeom>
          <a:noFill/>
          <a:ln w="76200">
            <a:solidFill>
              <a:srgbClr val="95B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8" idx="3"/>
          </p:cNvCxnSpPr>
          <p:nvPr/>
        </p:nvCxnSpPr>
        <p:spPr>
          <a:xfrm flipV="1">
            <a:off x="5740400" y="2146300"/>
            <a:ext cx="3492499" cy="1582738"/>
          </a:xfrm>
          <a:prstGeom prst="line">
            <a:avLst/>
          </a:prstGeom>
          <a:ln w="76200">
            <a:solidFill>
              <a:srgbClr val="95B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061200" y="1974850"/>
            <a:ext cx="521493" cy="539750"/>
          </a:xfrm>
          <a:prstGeom prst="ellipse">
            <a:avLst/>
          </a:prstGeom>
          <a:noFill/>
          <a:ln w="76200">
            <a:solidFill>
              <a:srgbClr val="95B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061199" y="4001294"/>
            <a:ext cx="521493" cy="539750"/>
          </a:xfrm>
          <a:prstGeom prst="ellipse">
            <a:avLst/>
          </a:prstGeom>
          <a:noFill/>
          <a:ln w="76200">
            <a:solidFill>
              <a:srgbClr val="95B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787332" y="3286237"/>
            <a:ext cx="1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5BC3B"/>
                </a:solidFill>
              </a:rPr>
              <a:t>Restriction </a:t>
            </a:r>
            <a:endParaRPr lang="fr-FR" b="1" dirty="0">
              <a:solidFill>
                <a:srgbClr val="95BC3B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87331" y="5381737"/>
            <a:ext cx="1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5BC3B"/>
                </a:solidFill>
              </a:rPr>
              <a:t>Restriction </a:t>
            </a:r>
            <a:endParaRPr lang="fr-FR" b="1" dirty="0">
              <a:solidFill>
                <a:srgbClr val="95BC3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10028769" cy="778933"/>
          </a:xfrm>
        </p:spPr>
        <p:txBody>
          <a:bodyPr/>
          <a:lstStyle/>
          <a:p>
            <a:r>
              <a:rPr lang="fr-FR" dirty="0"/>
              <a:t>Forum 1… </a:t>
            </a:r>
            <a:r>
              <a:rPr lang="fr-FR" dirty="0" smtClean="0"/>
              <a:t>des collectifs variés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6131" y="1933575"/>
            <a:ext cx="4438815" cy="45434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95BC3B"/>
                </a:solidFill>
              </a:rPr>
              <a:t>Groupement</a:t>
            </a:r>
          </a:p>
          <a:p>
            <a:r>
              <a:rPr lang="fr-FR" dirty="0" smtClean="0"/>
              <a:t>Tous les groupes ont la même consigne</a:t>
            </a:r>
          </a:p>
          <a:p>
            <a:endParaRPr lang="fr-FR" dirty="0"/>
          </a:p>
          <a:p>
            <a:r>
              <a:rPr lang="fr-FR" b="1" dirty="0" smtClean="0">
                <a:solidFill>
                  <a:srgbClr val="95BC3B"/>
                </a:solidFill>
              </a:rPr>
              <a:t>Groupes séparés</a:t>
            </a:r>
          </a:p>
          <a:p>
            <a:r>
              <a:rPr lang="fr-FR" dirty="0" smtClean="0"/>
              <a:t>Les participants ne voient pas ce qui se passe dans les autres groupes</a:t>
            </a:r>
          </a:p>
          <a:p>
            <a:endParaRPr lang="fr-FR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 txBox="1">
            <a:spLocks/>
          </p:cNvSpPr>
          <p:nvPr/>
        </p:nvSpPr>
        <p:spPr>
          <a:xfrm>
            <a:off x="6473092" y="1933575"/>
            <a:ext cx="4735146" cy="12902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95BC3B"/>
                </a:solidFill>
              </a:rPr>
              <a:t>Groupe 4</a:t>
            </a:r>
            <a:endParaRPr lang="fr-FR" dirty="0" smtClean="0"/>
          </a:p>
          <a:p>
            <a:r>
              <a:rPr lang="fr-FR" dirty="0"/>
              <a:t>Le groupe a sa consigne </a:t>
            </a:r>
            <a:r>
              <a:rPr lang="fr-FR" dirty="0" smtClean="0"/>
              <a:t>spécifique</a:t>
            </a:r>
          </a:p>
          <a:p>
            <a:endParaRPr lang="fr-FR" dirty="0">
              <a:solidFill>
                <a:srgbClr val="95BC3B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473091" y="3398912"/>
            <a:ext cx="4735147" cy="10515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95BC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Groupes visibles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Les participants voient ce qui se passe dans les autres groupes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674945" y="2520462"/>
            <a:ext cx="727808" cy="0"/>
          </a:xfrm>
          <a:prstGeom prst="straightConnector1">
            <a:avLst/>
          </a:prstGeom>
          <a:ln w="57150">
            <a:solidFill>
              <a:srgbClr val="95BC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674946" y="4056185"/>
            <a:ext cx="727808" cy="0"/>
          </a:xfrm>
          <a:prstGeom prst="straightConnector1">
            <a:avLst/>
          </a:prstGeom>
          <a:ln w="57150">
            <a:solidFill>
              <a:srgbClr val="95BC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853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381069" cy="778933"/>
          </a:xfrm>
        </p:spPr>
        <p:txBody>
          <a:bodyPr/>
          <a:lstStyle/>
          <a:p>
            <a:r>
              <a:rPr lang="fr-FR" dirty="0" smtClean="0"/>
              <a:t>Forum 1… structurer les échanges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2899" y="1933575"/>
            <a:ext cx="2743201" cy="4162425"/>
          </a:xfrm>
        </p:spPr>
        <p:txBody>
          <a:bodyPr>
            <a:normAutofit/>
          </a:bodyPr>
          <a:lstStyle/>
          <a:p>
            <a:r>
              <a:rPr lang="fr-FR" dirty="0" smtClean="0"/>
              <a:t>Fonctionnement en 2 temps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X</a:t>
            </a:r>
            <a:r>
              <a:rPr lang="fr-FR" dirty="0" smtClean="0"/>
              <a:t> présente un élément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Les autres réagissent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b="47230"/>
          <a:stretch/>
        </p:blipFill>
        <p:spPr>
          <a:xfrm>
            <a:off x="176212" y="1933575"/>
            <a:ext cx="8715375" cy="19653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436" y="4014787"/>
            <a:ext cx="5876925" cy="581025"/>
          </a:xfrm>
          <a:prstGeom prst="rect">
            <a:avLst/>
          </a:prstGeom>
          <a:ln w="76200">
            <a:solidFill>
              <a:srgbClr val="95BC3B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041400" y="4889500"/>
            <a:ext cx="1353256" cy="369332"/>
          </a:xfrm>
          <a:prstGeom prst="rect">
            <a:avLst/>
          </a:prstGeom>
          <a:solidFill>
            <a:srgbClr val="95BC3B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Discussion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61642" y="4889500"/>
            <a:ext cx="1353256" cy="369332"/>
          </a:xfrm>
          <a:prstGeom prst="rect">
            <a:avLst/>
          </a:prstGeom>
          <a:solidFill>
            <a:srgbClr val="95BC3B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Discussion 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81884" y="4889500"/>
            <a:ext cx="1353256" cy="369332"/>
          </a:xfrm>
          <a:prstGeom prst="rect">
            <a:avLst/>
          </a:prstGeom>
          <a:solidFill>
            <a:srgbClr val="95BC3B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Discussion 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39331" y="5367854"/>
            <a:ext cx="1173526" cy="369332"/>
          </a:xfrm>
          <a:prstGeom prst="rect">
            <a:avLst/>
          </a:prstGeom>
          <a:noFill/>
          <a:ln w="38100">
            <a:solidFill>
              <a:srgbClr val="95BC3B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Réponse 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439331" y="5880100"/>
            <a:ext cx="1173526" cy="369332"/>
          </a:xfrm>
          <a:prstGeom prst="rect">
            <a:avLst/>
          </a:prstGeom>
          <a:noFill/>
          <a:ln w="38100">
            <a:solidFill>
              <a:srgbClr val="95BC3B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Réponse 2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487136" y="5367854"/>
            <a:ext cx="1173526" cy="369332"/>
          </a:xfrm>
          <a:prstGeom prst="rect">
            <a:avLst/>
          </a:prstGeom>
          <a:noFill/>
          <a:ln w="38100">
            <a:solidFill>
              <a:srgbClr val="95BC3B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Réponse 1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6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381069" cy="778933"/>
          </a:xfrm>
        </p:spPr>
        <p:txBody>
          <a:bodyPr/>
          <a:lstStyle/>
          <a:p>
            <a:r>
              <a:rPr lang="fr-FR" dirty="0" smtClean="0"/>
              <a:t>Comparaison avec l’activité ‘atelier’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6272" y="1934342"/>
            <a:ext cx="5044358" cy="1252077"/>
          </a:xfrm>
        </p:spPr>
        <p:txBody>
          <a:bodyPr>
            <a:normAutofit/>
          </a:bodyPr>
          <a:lstStyle/>
          <a:p>
            <a:r>
              <a:rPr lang="fr-FR" dirty="0" smtClean="0"/>
              <a:t>Contributions nominatives</a:t>
            </a:r>
          </a:p>
          <a:p>
            <a:r>
              <a:rPr lang="fr-FR" dirty="0" smtClean="0"/>
              <a:t>Notifications configurables</a:t>
            </a:r>
          </a:p>
          <a:p>
            <a:r>
              <a:rPr lang="fr-FR" dirty="0" smtClean="0"/>
              <a:t>Fonctionnement ‘au fil de l’eau’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49" y="1979356"/>
            <a:ext cx="5876925" cy="581025"/>
          </a:xfrm>
          <a:prstGeom prst="rect">
            <a:avLst/>
          </a:prstGeom>
          <a:ln w="76200">
            <a:solidFill>
              <a:srgbClr val="95BC3B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474" y="3679568"/>
            <a:ext cx="1219200" cy="1381125"/>
          </a:xfrm>
          <a:prstGeom prst="rect">
            <a:avLst/>
          </a:prstGeom>
          <a:ln w="76200">
            <a:solidFill>
              <a:srgbClr val="95BC3B"/>
            </a:solidFill>
          </a:ln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 txBox="1">
            <a:spLocks/>
          </p:cNvSpPr>
          <p:nvPr/>
        </p:nvSpPr>
        <p:spPr>
          <a:xfrm>
            <a:off x="6666272" y="3539605"/>
            <a:ext cx="5044358" cy="1252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Contributions anonymes</a:t>
            </a:r>
          </a:p>
          <a:p>
            <a:r>
              <a:rPr lang="fr-FR" dirty="0" smtClean="0"/>
              <a:t>Pas de notification</a:t>
            </a:r>
          </a:p>
          <a:p>
            <a:r>
              <a:rPr lang="fr-FR" dirty="0" smtClean="0"/>
              <a:t>Fonctionnement cadencé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9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B8B3B-8F57-4835-85CF-E5A33E7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1" y="824191"/>
            <a:ext cx="9381069" cy="778933"/>
          </a:xfrm>
        </p:spPr>
        <p:txBody>
          <a:bodyPr/>
          <a:lstStyle/>
          <a:p>
            <a:r>
              <a:rPr lang="fr-FR" dirty="0" smtClean="0"/>
              <a:t>Forum 1… varier les regards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ADE04-D0DF-4744-AA1D-A65128FC1D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2899" y="1933575"/>
            <a:ext cx="2959101" cy="4162425"/>
          </a:xfrm>
        </p:spPr>
        <p:txBody>
          <a:bodyPr>
            <a:normAutofit/>
          </a:bodyPr>
          <a:lstStyle/>
          <a:p>
            <a:r>
              <a:rPr lang="fr-FR" dirty="0" smtClean="0"/>
              <a:t>Les participant n’ont pas de discussion à ouvrir </a:t>
            </a:r>
          </a:p>
          <a:p>
            <a:r>
              <a:rPr lang="fr-FR" dirty="0" smtClean="0"/>
              <a:t>Ils répondent à la question </a:t>
            </a:r>
          </a:p>
          <a:p>
            <a:r>
              <a:rPr lang="fr-FR" dirty="0" smtClean="0"/>
              <a:t>Ils ne voient pas les contributions des autres avant de répondre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57204"/>
          <a:stretch/>
        </p:blipFill>
        <p:spPr>
          <a:xfrm>
            <a:off x="176212" y="1892300"/>
            <a:ext cx="8715375" cy="1593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52" y="3775326"/>
            <a:ext cx="5867400" cy="514350"/>
          </a:xfrm>
          <a:prstGeom prst="rect">
            <a:avLst/>
          </a:prstGeom>
          <a:ln w="76200">
            <a:solidFill>
              <a:srgbClr val="95BC3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9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YIxg3KWH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381</Words>
  <Application>Microsoft Office PowerPoint</Application>
  <PresentationFormat>Grand écran</PresentationFormat>
  <Paragraphs>97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Thème Office</vt:lpstr>
      <vt:lpstr>Tom et son forum</vt:lpstr>
      <vt:lpstr>Présentation PowerPoint</vt:lpstr>
      <vt:lpstr>Enjeux</vt:lpstr>
      <vt:lpstr>Ce que permet Moodle </vt:lpstr>
      <vt:lpstr>Forum 1… ben en fait, y’en a 2 !!!</vt:lpstr>
      <vt:lpstr>Forum 1… des collectifs variés</vt:lpstr>
      <vt:lpstr>Forum 1… structurer les échanges</vt:lpstr>
      <vt:lpstr>Comparaison avec l’activité ‘atelier’</vt:lpstr>
      <vt:lpstr>Forum 1… varier les regards</vt:lpstr>
      <vt:lpstr>Comparaison avec un ‘questionnaire’</vt:lpstr>
      <vt:lpstr>Forum 2 : structurer les échanges</vt:lpstr>
      <vt:lpstr>L’achèvement d’un forum</vt:lpstr>
      <vt:lpstr>En guise de 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MoodleMoot Paris 2025</dc:creator>
  <cp:keywords>Template;présentation;MM25</cp:keywords>
  <cp:lastModifiedBy>Jacques Dubois</cp:lastModifiedBy>
  <cp:revision>148</cp:revision>
  <dcterms:created xsi:type="dcterms:W3CDTF">2025-01-27T14:26:24Z</dcterms:created>
  <dcterms:modified xsi:type="dcterms:W3CDTF">2025-06-26T07:55:39Z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D9674E3B-BA8F-47C7-8DD9-CDCE7E0F39D4</vt:lpwstr>
  </property>
  <property fmtid="{D5CDD505-2E9C-101B-9397-08002B2CF9AE}" pid="3" name="ArticulatePath">
    <vt:lpwstr>Présentation2</vt:lpwstr>
  </property>
</Properties>
</file>