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heme/theme2.xml" ContentType="application/vnd.openxmlformats-officedocument.them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79"/>
  </p:handoutMasterIdLst>
  <p:sldIdLst>
    <p:sldId id="257" r:id="rId2"/>
    <p:sldId id="258" r:id="rId3"/>
    <p:sldId id="259" r:id="rId4"/>
    <p:sldId id="260" r:id="rId5"/>
    <p:sldId id="277" r:id="rId6"/>
    <p:sldId id="276" r:id="rId7"/>
    <p:sldId id="266" r:id="rId8"/>
    <p:sldId id="306" r:id="rId9"/>
    <p:sldId id="267" r:id="rId10"/>
    <p:sldId id="268" r:id="rId11"/>
    <p:sldId id="269" r:id="rId12"/>
    <p:sldId id="270" r:id="rId13"/>
    <p:sldId id="271" r:id="rId14"/>
    <p:sldId id="272" r:id="rId15"/>
    <p:sldId id="278" r:id="rId16"/>
    <p:sldId id="281" r:id="rId17"/>
    <p:sldId id="273" r:id="rId18"/>
    <p:sldId id="287" r:id="rId19"/>
    <p:sldId id="288" r:id="rId20"/>
    <p:sldId id="345" r:id="rId21"/>
    <p:sldId id="290" r:id="rId22"/>
    <p:sldId id="291" r:id="rId23"/>
    <p:sldId id="292" r:id="rId24"/>
    <p:sldId id="293" r:id="rId25"/>
    <p:sldId id="295" r:id="rId26"/>
    <p:sldId id="294" r:id="rId27"/>
    <p:sldId id="296" r:id="rId28"/>
    <p:sldId id="297" r:id="rId29"/>
    <p:sldId id="298" r:id="rId30"/>
    <p:sldId id="299" r:id="rId31"/>
    <p:sldId id="279" r:id="rId32"/>
    <p:sldId id="340" r:id="rId33"/>
    <p:sldId id="301" r:id="rId34"/>
    <p:sldId id="341" r:id="rId35"/>
    <p:sldId id="342" r:id="rId36"/>
    <p:sldId id="344" r:id="rId37"/>
    <p:sldId id="343" r:id="rId38"/>
    <p:sldId id="339" r:id="rId39"/>
    <p:sldId id="303" r:id="rId40"/>
    <p:sldId id="308" r:id="rId41"/>
    <p:sldId id="307" r:id="rId42"/>
    <p:sldId id="304" r:id="rId43"/>
    <p:sldId id="309" r:id="rId44"/>
    <p:sldId id="310" r:id="rId45"/>
    <p:sldId id="289" r:id="rId46"/>
    <p:sldId id="311" r:id="rId47"/>
    <p:sldId id="312" r:id="rId48"/>
    <p:sldId id="346" r:id="rId49"/>
    <p:sldId id="347" r:id="rId50"/>
    <p:sldId id="305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333" r:id="rId66"/>
    <p:sldId id="334" r:id="rId67"/>
    <p:sldId id="335" r:id="rId68"/>
    <p:sldId id="336" r:id="rId69"/>
    <p:sldId id="337" r:id="rId70"/>
    <p:sldId id="338" r:id="rId71"/>
    <p:sldId id="330" r:id="rId72"/>
    <p:sldId id="331" r:id="rId73"/>
    <p:sldId id="332" r:id="rId74"/>
    <p:sldId id="327" r:id="rId75"/>
    <p:sldId id="328" r:id="rId76"/>
    <p:sldId id="329" r:id="rId77"/>
    <p:sldId id="280" r:id="rId78"/>
  </p:sldIdLst>
  <p:sldSz cx="12192000" cy="6858000"/>
  <p:notesSz cx="6858000" cy="9144000"/>
  <p:custDataLst>
    <p:tags r:id="rId80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A05AC0-68E2-4A2C-8B46-BA3CBBF94BF4}" v="1" dt="2025-06-30T06:48:08.6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57" autoAdjust="0"/>
  </p:normalViewPr>
  <p:slideViewPr>
    <p:cSldViewPr snapToGrid="0">
      <p:cViewPr varScale="1">
        <p:scale>
          <a:sx n="95" d="100"/>
          <a:sy n="95" d="100"/>
        </p:scale>
        <p:origin x="1056" y="30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gs" Target="tags/tag1.xml"/><Relationship Id="rId85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86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CMS Luiggi Sansonetti" userId="192c7df7944a9906" providerId="LiveId" clId="{DAA05AC0-68E2-4A2C-8B46-BA3CBBF94BF4}"/>
    <pc:docChg chg="custSel addSld modSld">
      <pc:chgData name="LCMS Luiggi Sansonetti" userId="192c7df7944a9906" providerId="LiveId" clId="{DAA05AC0-68E2-4A2C-8B46-BA3CBBF94BF4}" dt="2025-07-01T22:14:40.767" v="213" actId="20577"/>
      <pc:docMkLst>
        <pc:docMk/>
      </pc:docMkLst>
      <pc:sldChg chg="modSp mod">
        <pc:chgData name="LCMS Luiggi Sansonetti" userId="192c7df7944a9906" providerId="LiveId" clId="{DAA05AC0-68E2-4A2C-8B46-BA3CBBF94BF4}" dt="2025-07-01T22:14:40.767" v="213" actId="20577"/>
        <pc:sldMkLst>
          <pc:docMk/>
          <pc:sldMk cId="1607711255" sldId="257"/>
        </pc:sldMkLst>
        <pc:spChg chg="mod">
          <ac:chgData name="LCMS Luiggi Sansonetti" userId="192c7df7944a9906" providerId="LiveId" clId="{DAA05AC0-68E2-4A2C-8B46-BA3CBBF94BF4}" dt="2025-07-01T22:14:40.767" v="213" actId="20577"/>
          <ac:spMkLst>
            <pc:docMk/>
            <pc:sldMk cId="1607711255" sldId="257"/>
            <ac:spMk id="3" creationId="{E89CBF9D-C734-4E53-86B8-34341A0E891C}"/>
          </ac:spMkLst>
        </pc:spChg>
      </pc:sldChg>
      <pc:sldChg chg="modSp mod">
        <pc:chgData name="LCMS Luiggi Sansonetti" userId="192c7df7944a9906" providerId="LiveId" clId="{DAA05AC0-68E2-4A2C-8B46-BA3CBBF94BF4}" dt="2025-07-01T22:08:10.128" v="184" actId="20577"/>
        <pc:sldMkLst>
          <pc:docMk/>
          <pc:sldMk cId="362348489" sldId="292"/>
        </pc:sldMkLst>
        <pc:spChg chg="mod">
          <ac:chgData name="LCMS Luiggi Sansonetti" userId="192c7df7944a9906" providerId="LiveId" clId="{DAA05AC0-68E2-4A2C-8B46-BA3CBBF94BF4}" dt="2025-07-01T22:08:10.128" v="184" actId="20577"/>
          <ac:spMkLst>
            <pc:docMk/>
            <pc:sldMk cId="362348489" sldId="292"/>
            <ac:spMk id="7" creationId="{85913BF1-11E4-16D9-5550-7348B0672EB2}"/>
          </ac:spMkLst>
        </pc:spChg>
      </pc:sldChg>
      <pc:sldChg chg="modSp mod">
        <pc:chgData name="LCMS Luiggi Sansonetti" userId="192c7df7944a9906" providerId="LiveId" clId="{DAA05AC0-68E2-4A2C-8B46-BA3CBBF94BF4}" dt="2025-07-01T22:08:16.089" v="186" actId="20577"/>
        <pc:sldMkLst>
          <pc:docMk/>
          <pc:sldMk cId="657162260" sldId="293"/>
        </pc:sldMkLst>
        <pc:spChg chg="mod">
          <ac:chgData name="LCMS Luiggi Sansonetti" userId="192c7df7944a9906" providerId="LiveId" clId="{DAA05AC0-68E2-4A2C-8B46-BA3CBBF94BF4}" dt="2025-07-01T22:08:16.089" v="186" actId="20577"/>
          <ac:spMkLst>
            <pc:docMk/>
            <pc:sldMk cId="657162260" sldId="293"/>
            <ac:spMk id="7" creationId="{5AD176F4-9E52-0F35-29ED-298B9E6EFC3A}"/>
          </ac:spMkLst>
        </pc:spChg>
      </pc:sldChg>
      <pc:sldChg chg="modSp mod">
        <pc:chgData name="LCMS Luiggi Sansonetti" userId="192c7df7944a9906" providerId="LiveId" clId="{DAA05AC0-68E2-4A2C-8B46-BA3CBBF94BF4}" dt="2025-06-30T06:47:00.697" v="10" actId="20577"/>
        <pc:sldMkLst>
          <pc:docMk/>
          <pc:sldMk cId="1769967715" sldId="306"/>
        </pc:sldMkLst>
        <pc:spChg chg="mod">
          <ac:chgData name="LCMS Luiggi Sansonetti" userId="192c7df7944a9906" providerId="LiveId" clId="{DAA05AC0-68E2-4A2C-8B46-BA3CBBF94BF4}" dt="2025-06-30T06:47:00.697" v="10" actId="20577"/>
          <ac:spMkLst>
            <pc:docMk/>
            <pc:sldMk cId="1769967715" sldId="306"/>
            <ac:spMk id="9" creationId="{9CD87793-882C-3EB8-2B96-772695E84B75}"/>
          </ac:spMkLst>
        </pc:spChg>
      </pc:sldChg>
      <pc:sldChg chg="modSp mod">
        <pc:chgData name="LCMS Luiggi Sansonetti" userId="192c7df7944a9906" providerId="LiveId" clId="{DAA05AC0-68E2-4A2C-8B46-BA3CBBF94BF4}" dt="2025-06-30T06:47:57.697" v="23" actId="20577"/>
        <pc:sldMkLst>
          <pc:docMk/>
          <pc:sldMk cId="2896613555" sldId="311"/>
        </pc:sldMkLst>
        <pc:spChg chg="mod">
          <ac:chgData name="LCMS Luiggi Sansonetti" userId="192c7df7944a9906" providerId="LiveId" clId="{DAA05AC0-68E2-4A2C-8B46-BA3CBBF94BF4}" dt="2025-06-30T06:47:57.697" v="23" actId="20577"/>
          <ac:spMkLst>
            <pc:docMk/>
            <pc:sldMk cId="2896613555" sldId="311"/>
            <ac:spMk id="10" creationId="{0D678B49-7412-D6B9-5B90-2D376E686B8E}"/>
          </ac:spMkLst>
        </pc:spChg>
      </pc:sldChg>
      <pc:sldChg chg="modSp mod">
        <pc:chgData name="LCMS Luiggi Sansonetti" userId="192c7df7944a9906" providerId="LiveId" clId="{DAA05AC0-68E2-4A2C-8B46-BA3CBBF94BF4}" dt="2025-06-30T06:55:40.447" v="180" actId="20577"/>
        <pc:sldMkLst>
          <pc:docMk/>
          <pc:sldMk cId="1992236050" sldId="313"/>
        </pc:sldMkLst>
        <pc:spChg chg="mod">
          <ac:chgData name="LCMS Luiggi Sansonetti" userId="192c7df7944a9906" providerId="LiveId" clId="{DAA05AC0-68E2-4A2C-8B46-BA3CBBF94BF4}" dt="2025-06-30T06:55:40.447" v="180" actId="20577"/>
          <ac:spMkLst>
            <pc:docMk/>
            <pc:sldMk cId="1992236050" sldId="313"/>
            <ac:spMk id="11" creationId="{8E7FBBA7-4812-18FA-C9F8-83ECDE55EB4D}"/>
          </ac:spMkLst>
        </pc:spChg>
      </pc:sldChg>
      <pc:sldChg chg="modSp add mod">
        <pc:chgData name="LCMS Luiggi Sansonetti" userId="192c7df7944a9906" providerId="LiveId" clId="{DAA05AC0-68E2-4A2C-8B46-BA3CBBF94BF4}" dt="2025-06-30T06:50:02.458" v="169" actId="6549"/>
        <pc:sldMkLst>
          <pc:docMk/>
          <pc:sldMk cId="211250366" sldId="346"/>
        </pc:sldMkLst>
        <pc:spChg chg="mod">
          <ac:chgData name="LCMS Luiggi Sansonetti" userId="192c7df7944a9906" providerId="LiveId" clId="{DAA05AC0-68E2-4A2C-8B46-BA3CBBF94BF4}" dt="2025-06-30T06:48:13.329" v="35" actId="20577"/>
          <ac:spMkLst>
            <pc:docMk/>
            <pc:sldMk cId="211250366" sldId="346"/>
            <ac:spMk id="10" creationId="{BDBC844B-5164-0060-E6F0-3E294EB8434D}"/>
          </ac:spMkLst>
        </pc:spChg>
        <pc:spChg chg="mod">
          <ac:chgData name="LCMS Luiggi Sansonetti" userId="192c7df7944a9906" providerId="LiveId" clId="{DAA05AC0-68E2-4A2C-8B46-BA3CBBF94BF4}" dt="2025-06-30T06:50:02.458" v="169" actId="6549"/>
          <ac:spMkLst>
            <pc:docMk/>
            <pc:sldMk cId="211250366" sldId="346"/>
            <ac:spMk id="11" creationId="{A49AC2F4-525C-E423-A8F9-0B7C9D67EA39}"/>
          </ac:spMkLst>
        </pc:spChg>
      </pc:sldChg>
      <pc:sldChg chg="addSp delSp add mod">
        <pc:chgData name="LCMS Luiggi Sansonetti" userId="192c7df7944a9906" providerId="LiveId" clId="{DAA05AC0-68E2-4A2C-8B46-BA3CBBF94BF4}" dt="2025-06-30T06:51:09.840" v="171" actId="22"/>
        <pc:sldMkLst>
          <pc:docMk/>
          <pc:sldMk cId="531763283" sldId="347"/>
        </pc:sldMkLst>
        <pc:picChg chg="add">
          <ac:chgData name="LCMS Luiggi Sansonetti" userId="192c7df7944a9906" providerId="LiveId" clId="{DAA05AC0-68E2-4A2C-8B46-BA3CBBF94BF4}" dt="2025-06-30T06:51:09.840" v="171" actId="22"/>
          <ac:picMkLst>
            <pc:docMk/>
            <pc:sldMk cId="531763283" sldId="347"/>
            <ac:picMk id="4" creationId="{C2A037A6-A964-E6FA-B8B3-5BE6B315288D}"/>
          </ac:picMkLst>
        </pc:picChg>
        <pc:picChg chg="del">
          <ac:chgData name="LCMS Luiggi Sansonetti" userId="192c7df7944a9906" providerId="LiveId" clId="{DAA05AC0-68E2-4A2C-8B46-BA3CBBF94BF4}" dt="2025-06-30T06:51:09.397" v="170" actId="478"/>
          <ac:picMkLst>
            <pc:docMk/>
            <pc:sldMk cId="531763283" sldId="347"/>
            <ac:picMk id="6" creationId="{2D7C6C82-5D31-DC47-6AA3-CA04BB8D21E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32.xml"/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7FC0488-DC66-448D-9F80-DCF77086C7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AEE54D2-00B8-4C32-A0D2-74FD907A56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A80C1-8901-4B7B-8F53-BF7360BFC7CD}" type="datetimeFigureOut">
              <a:rPr lang="fr-FR" smtClean="0"/>
              <a:t>02/07/2025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EAB2DD3-10D5-40AE-90B6-25C91B82DB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8BBC4AF-F4CC-4373-A842-A63E5046B7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4531A-E1F3-4A90-98A6-A19677E76C8A}" type="slidenum">
              <a:rPr lang="fr-FR" smtClean="0"/>
              <a:t>‹N°›</a:t>
            </a:fld>
            <a:endParaRPr lang="fr-FR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2660024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8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8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8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8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8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8.jp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3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 vid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205471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duction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0" descr="Zone de texte avec le titre introduction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393019" cy="778933"/>
          </a:xfrm>
        </p:spPr>
        <p:txBody>
          <a:bodyPr>
            <a:no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Introduction</a:t>
            </a:r>
          </a:p>
        </p:txBody>
      </p:sp>
      <p:sp>
        <p:nvSpPr>
          <p:cNvPr id="18" name="Espace réservé du texte 21" descr="Zone de texte à modifier.">
            <a:extLst>
              <a:ext uri="{FF2B5EF4-FFF2-40B4-BE49-F238E27FC236}">
                <a16:creationId xmlns:a16="http://schemas.microsoft.com/office/drawing/2014/main" id="{8A586BD8-521B-4123-9018-9255A5738F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1933575"/>
            <a:ext cx="9719738" cy="395287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Nunc </a:t>
            </a:r>
            <a:r>
              <a:rPr lang="fr-FR" dirty="0" err="1"/>
              <a:t>viverra</a:t>
            </a:r>
            <a:r>
              <a:rPr lang="fr-FR" dirty="0"/>
              <a:t> </a:t>
            </a:r>
            <a:r>
              <a:rPr lang="fr-FR" dirty="0" err="1"/>
              <a:t>imperdiet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. </a:t>
            </a:r>
            <a:r>
              <a:rPr lang="fr-FR" dirty="0" err="1"/>
              <a:t>Fusce</a:t>
            </a:r>
            <a:r>
              <a:rPr lang="fr-FR" dirty="0"/>
              <a:t> est. </a:t>
            </a:r>
            <a:r>
              <a:rPr lang="fr-FR" dirty="0" err="1"/>
              <a:t>Vivamus</a:t>
            </a:r>
            <a:r>
              <a:rPr lang="fr-FR" dirty="0"/>
              <a:t> a </a:t>
            </a:r>
            <a:r>
              <a:rPr lang="fr-FR" dirty="0" err="1"/>
              <a:t>tellus</a:t>
            </a:r>
            <a:r>
              <a:rPr lang="fr-FR" dirty="0"/>
              <a:t>. </a:t>
            </a:r>
            <a:r>
              <a:rPr lang="fr-FR" dirty="0" err="1"/>
              <a:t>Pellentesque</a:t>
            </a:r>
            <a:r>
              <a:rPr lang="fr-FR" dirty="0"/>
              <a:t> habitant morbi tristique </a:t>
            </a:r>
            <a:r>
              <a:rPr lang="fr-FR" dirty="0" err="1"/>
              <a:t>senectus</a:t>
            </a:r>
            <a:r>
              <a:rPr lang="fr-FR" dirty="0"/>
              <a:t> et </a:t>
            </a:r>
            <a:r>
              <a:rPr lang="fr-FR" dirty="0" err="1"/>
              <a:t>netus</a:t>
            </a:r>
            <a:r>
              <a:rPr lang="fr-FR" dirty="0"/>
              <a:t> et </a:t>
            </a:r>
            <a:r>
              <a:rPr lang="fr-FR" dirty="0" err="1"/>
              <a:t>malesuada</a:t>
            </a:r>
            <a:r>
              <a:rPr lang="fr-FR" dirty="0"/>
              <a:t> </a:t>
            </a:r>
            <a:r>
              <a:rPr lang="fr-FR" dirty="0" err="1"/>
              <a:t>fames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turpis</a:t>
            </a:r>
            <a:r>
              <a:rPr lang="fr-FR" dirty="0"/>
              <a:t> </a:t>
            </a:r>
            <a:r>
              <a:rPr lang="fr-FR" dirty="0" err="1"/>
              <a:t>egestas</a:t>
            </a:r>
            <a:r>
              <a:rPr lang="fr-FR" dirty="0"/>
              <a:t>. </a:t>
            </a:r>
            <a:r>
              <a:rPr lang="fr-FR" dirty="0" err="1"/>
              <a:t>Proin</a:t>
            </a:r>
            <a:r>
              <a:rPr lang="fr-FR" dirty="0"/>
              <a:t> </a:t>
            </a:r>
            <a:r>
              <a:rPr lang="fr-FR" dirty="0" err="1"/>
              <a:t>pharetra</a:t>
            </a:r>
            <a:r>
              <a:rPr lang="fr-FR" dirty="0"/>
              <a:t>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pede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et </a:t>
            </a:r>
            <a:r>
              <a:rPr lang="fr-FR" dirty="0" err="1"/>
              <a:t>orci</a:t>
            </a:r>
            <a:r>
              <a:rPr lang="fr-FR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8888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roduction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0" descr="Zone de texte avec le titre introduction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393019" cy="778933"/>
          </a:xfrm>
        </p:spPr>
        <p:txBody>
          <a:bodyPr>
            <a:no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Introduction</a:t>
            </a:r>
          </a:p>
        </p:txBody>
      </p:sp>
      <p:sp>
        <p:nvSpPr>
          <p:cNvPr id="16" name="Espace réservé du texte 21" descr="Zone de texte à modifier.">
            <a:extLst>
              <a:ext uri="{FF2B5EF4-FFF2-40B4-BE49-F238E27FC236}">
                <a16:creationId xmlns:a16="http://schemas.microsoft.com/office/drawing/2014/main" id="{36844E10-E745-4E06-9F25-D0124F3157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1933575"/>
            <a:ext cx="9719738" cy="395287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Nunc </a:t>
            </a:r>
            <a:r>
              <a:rPr lang="fr-FR" dirty="0" err="1"/>
              <a:t>viverra</a:t>
            </a:r>
            <a:r>
              <a:rPr lang="fr-FR" dirty="0"/>
              <a:t> </a:t>
            </a:r>
            <a:r>
              <a:rPr lang="fr-FR" dirty="0" err="1"/>
              <a:t>imperdiet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. </a:t>
            </a:r>
            <a:r>
              <a:rPr lang="fr-FR" dirty="0" err="1"/>
              <a:t>Fusce</a:t>
            </a:r>
            <a:r>
              <a:rPr lang="fr-FR" dirty="0"/>
              <a:t> est. </a:t>
            </a:r>
            <a:r>
              <a:rPr lang="fr-FR" dirty="0" err="1"/>
              <a:t>Vivamus</a:t>
            </a:r>
            <a:r>
              <a:rPr lang="fr-FR" dirty="0"/>
              <a:t> a </a:t>
            </a:r>
            <a:r>
              <a:rPr lang="fr-FR" dirty="0" err="1"/>
              <a:t>tellus</a:t>
            </a:r>
            <a:r>
              <a:rPr lang="fr-FR" dirty="0"/>
              <a:t>. </a:t>
            </a:r>
            <a:r>
              <a:rPr lang="fr-FR" dirty="0" err="1"/>
              <a:t>Pellentesque</a:t>
            </a:r>
            <a:r>
              <a:rPr lang="fr-FR" dirty="0"/>
              <a:t> habitant morbi tristique </a:t>
            </a:r>
            <a:r>
              <a:rPr lang="fr-FR" dirty="0" err="1"/>
              <a:t>senectus</a:t>
            </a:r>
            <a:r>
              <a:rPr lang="fr-FR" dirty="0"/>
              <a:t> et </a:t>
            </a:r>
            <a:r>
              <a:rPr lang="fr-FR" dirty="0" err="1"/>
              <a:t>netus</a:t>
            </a:r>
            <a:r>
              <a:rPr lang="fr-FR" dirty="0"/>
              <a:t> et </a:t>
            </a:r>
            <a:r>
              <a:rPr lang="fr-FR" dirty="0" err="1"/>
              <a:t>malesuada</a:t>
            </a:r>
            <a:r>
              <a:rPr lang="fr-FR" dirty="0"/>
              <a:t> </a:t>
            </a:r>
            <a:r>
              <a:rPr lang="fr-FR" dirty="0" err="1"/>
              <a:t>fames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turpis</a:t>
            </a:r>
            <a:r>
              <a:rPr lang="fr-FR" dirty="0"/>
              <a:t> </a:t>
            </a:r>
            <a:r>
              <a:rPr lang="fr-FR" dirty="0" err="1"/>
              <a:t>egestas</a:t>
            </a:r>
            <a:r>
              <a:rPr lang="fr-FR" dirty="0"/>
              <a:t>. </a:t>
            </a:r>
            <a:r>
              <a:rPr lang="fr-FR" dirty="0" err="1"/>
              <a:t>Proin</a:t>
            </a:r>
            <a:r>
              <a:rPr lang="fr-FR" dirty="0"/>
              <a:t> </a:t>
            </a:r>
            <a:r>
              <a:rPr lang="fr-FR" dirty="0" err="1"/>
              <a:t>pharetra</a:t>
            </a:r>
            <a:r>
              <a:rPr lang="fr-FR" dirty="0"/>
              <a:t>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pede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et </a:t>
            </a:r>
            <a:r>
              <a:rPr lang="fr-FR" dirty="0" err="1"/>
              <a:t>orci</a:t>
            </a:r>
            <a:r>
              <a:rPr lang="fr-FR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8174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textuel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21" descr="Zone de texte à modifier.">
            <a:extLst>
              <a:ext uri="{FF2B5EF4-FFF2-40B4-BE49-F238E27FC236}">
                <a16:creationId xmlns:a16="http://schemas.microsoft.com/office/drawing/2014/main" id="{6A0E3EC7-7E14-4500-BA0B-DA33845DBD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2493818"/>
            <a:ext cx="9719738" cy="3392632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Nunc </a:t>
            </a:r>
            <a:r>
              <a:rPr lang="fr-FR" dirty="0" err="1"/>
              <a:t>viverra</a:t>
            </a:r>
            <a:r>
              <a:rPr lang="fr-FR" dirty="0"/>
              <a:t> </a:t>
            </a:r>
            <a:r>
              <a:rPr lang="fr-FR" dirty="0" err="1"/>
              <a:t>imperdiet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. </a:t>
            </a:r>
            <a:r>
              <a:rPr lang="fr-FR" dirty="0" err="1"/>
              <a:t>Fusce</a:t>
            </a:r>
            <a:r>
              <a:rPr lang="fr-FR" dirty="0"/>
              <a:t> est. </a:t>
            </a:r>
            <a:r>
              <a:rPr lang="fr-FR" dirty="0" err="1"/>
              <a:t>Vivamus</a:t>
            </a:r>
            <a:r>
              <a:rPr lang="fr-FR" dirty="0"/>
              <a:t> a </a:t>
            </a:r>
            <a:r>
              <a:rPr lang="fr-FR" dirty="0" err="1"/>
              <a:t>tellus</a:t>
            </a:r>
            <a:r>
              <a:rPr lang="fr-FR" dirty="0"/>
              <a:t>. </a:t>
            </a:r>
            <a:r>
              <a:rPr lang="fr-FR" dirty="0" err="1"/>
              <a:t>Pellentesque</a:t>
            </a:r>
            <a:r>
              <a:rPr lang="fr-FR" dirty="0"/>
              <a:t> habitant morbi tristique </a:t>
            </a:r>
            <a:r>
              <a:rPr lang="fr-FR" dirty="0" err="1"/>
              <a:t>senectus</a:t>
            </a:r>
            <a:r>
              <a:rPr lang="fr-FR" dirty="0"/>
              <a:t> et </a:t>
            </a:r>
            <a:r>
              <a:rPr lang="fr-FR" dirty="0" err="1"/>
              <a:t>netus</a:t>
            </a:r>
            <a:r>
              <a:rPr lang="fr-FR" dirty="0"/>
              <a:t> et </a:t>
            </a:r>
            <a:r>
              <a:rPr lang="fr-FR" dirty="0" err="1"/>
              <a:t>malesuada</a:t>
            </a:r>
            <a:r>
              <a:rPr lang="fr-FR" dirty="0"/>
              <a:t> </a:t>
            </a:r>
            <a:r>
              <a:rPr lang="fr-FR" dirty="0" err="1"/>
              <a:t>fames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turpis</a:t>
            </a:r>
            <a:r>
              <a:rPr lang="fr-FR" dirty="0"/>
              <a:t> </a:t>
            </a:r>
            <a:r>
              <a:rPr lang="fr-FR" dirty="0" err="1"/>
              <a:t>egestas</a:t>
            </a:r>
            <a:r>
              <a:rPr lang="fr-FR" dirty="0"/>
              <a:t>. </a:t>
            </a:r>
            <a:r>
              <a:rPr lang="fr-FR" dirty="0" err="1"/>
              <a:t>Proin</a:t>
            </a:r>
            <a:r>
              <a:rPr lang="fr-FR" dirty="0"/>
              <a:t> </a:t>
            </a:r>
            <a:r>
              <a:rPr lang="fr-FR" dirty="0" err="1"/>
              <a:t>pharetra</a:t>
            </a:r>
            <a:r>
              <a:rPr lang="fr-FR" dirty="0"/>
              <a:t>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pede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et </a:t>
            </a:r>
            <a:r>
              <a:rPr lang="fr-FR" dirty="0" err="1"/>
              <a:t>orci</a:t>
            </a:r>
            <a:r>
              <a:rPr lang="fr-FR" dirty="0"/>
              <a:t>.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  <p:sp>
        <p:nvSpPr>
          <p:cNvPr id="8" name="Titre 10" descr="Titre de la page.">
            <a:extLst>
              <a:ext uri="{FF2B5EF4-FFF2-40B4-BE49-F238E27FC236}">
                <a16:creationId xmlns:a16="http://schemas.microsoft.com/office/drawing/2014/main" id="{49FC6B52-6B94-48AF-AF0A-BB80B08EB4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593044" cy="778933"/>
          </a:xfrm>
        </p:spPr>
        <p:txBody>
          <a:bodyPr>
            <a:norm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3" name="Espace réservé du texte 2" descr="Titre secondaire de la page.">
            <a:extLst>
              <a:ext uri="{FF2B5EF4-FFF2-40B4-BE49-F238E27FC236}">
                <a16:creationId xmlns:a16="http://schemas.microsoft.com/office/drawing/2014/main" id="{7E560355-AA98-47B7-8F2F-9735014FBB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6663" y="1695450"/>
            <a:ext cx="3160712" cy="407988"/>
          </a:xfrm>
        </p:spPr>
        <p:txBody>
          <a:bodyPr anchor="ctr" anchorCtr="0"/>
          <a:lstStyle>
            <a:lvl1pPr marL="0" indent="0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8257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textuel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1" descr="Zone de texte à modifier.">
            <a:extLst>
              <a:ext uri="{FF2B5EF4-FFF2-40B4-BE49-F238E27FC236}">
                <a16:creationId xmlns:a16="http://schemas.microsoft.com/office/drawing/2014/main" id="{C824B180-37A1-43D1-B06D-17B0DC6B1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2493818"/>
            <a:ext cx="9719738" cy="3392632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Nunc </a:t>
            </a:r>
            <a:r>
              <a:rPr lang="fr-FR" dirty="0" err="1"/>
              <a:t>viverra</a:t>
            </a:r>
            <a:r>
              <a:rPr lang="fr-FR" dirty="0"/>
              <a:t> </a:t>
            </a:r>
            <a:r>
              <a:rPr lang="fr-FR" dirty="0" err="1"/>
              <a:t>imperdiet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. </a:t>
            </a:r>
            <a:r>
              <a:rPr lang="fr-FR" dirty="0" err="1"/>
              <a:t>Fusce</a:t>
            </a:r>
            <a:r>
              <a:rPr lang="fr-FR" dirty="0"/>
              <a:t> est. </a:t>
            </a:r>
            <a:r>
              <a:rPr lang="fr-FR" dirty="0" err="1"/>
              <a:t>Vivamus</a:t>
            </a:r>
            <a:r>
              <a:rPr lang="fr-FR" dirty="0"/>
              <a:t> a </a:t>
            </a:r>
            <a:r>
              <a:rPr lang="fr-FR" dirty="0" err="1"/>
              <a:t>tellus</a:t>
            </a:r>
            <a:r>
              <a:rPr lang="fr-FR" dirty="0"/>
              <a:t>. </a:t>
            </a:r>
            <a:r>
              <a:rPr lang="fr-FR" dirty="0" err="1"/>
              <a:t>Pellentesque</a:t>
            </a:r>
            <a:r>
              <a:rPr lang="fr-FR" dirty="0"/>
              <a:t> habitant morbi tristique </a:t>
            </a:r>
            <a:r>
              <a:rPr lang="fr-FR" dirty="0" err="1"/>
              <a:t>senectus</a:t>
            </a:r>
            <a:r>
              <a:rPr lang="fr-FR" dirty="0"/>
              <a:t> et </a:t>
            </a:r>
            <a:r>
              <a:rPr lang="fr-FR" dirty="0" err="1"/>
              <a:t>netus</a:t>
            </a:r>
            <a:r>
              <a:rPr lang="fr-FR" dirty="0"/>
              <a:t> et </a:t>
            </a:r>
            <a:r>
              <a:rPr lang="fr-FR" dirty="0" err="1"/>
              <a:t>malesuada</a:t>
            </a:r>
            <a:r>
              <a:rPr lang="fr-FR" dirty="0"/>
              <a:t> </a:t>
            </a:r>
            <a:r>
              <a:rPr lang="fr-FR" dirty="0" err="1"/>
              <a:t>fames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turpis</a:t>
            </a:r>
            <a:r>
              <a:rPr lang="fr-FR" dirty="0"/>
              <a:t> </a:t>
            </a:r>
            <a:r>
              <a:rPr lang="fr-FR" dirty="0" err="1"/>
              <a:t>egestas</a:t>
            </a:r>
            <a:r>
              <a:rPr lang="fr-FR" dirty="0"/>
              <a:t>. </a:t>
            </a:r>
            <a:r>
              <a:rPr lang="fr-FR" dirty="0" err="1"/>
              <a:t>Proin</a:t>
            </a:r>
            <a:r>
              <a:rPr lang="fr-FR" dirty="0"/>
              <a:t> </a:t>
            </a:r>
            <a:r>
              <a:rPr lang="fr-FR" dirty="0" err="1"/>
              <a:t>pharetra</a:t>
            </a:r>
            <a:r>
              <a:rPr lang="fr-FR" dirty="0"/>
              <a:t>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pede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et </a:t>
            </a:r>
            <a:r>
              <a:rPr lang="fr-FR" dirty="0" err="1"/>
              <a:t>orci</a:t>
            </a:r>
            <a:r>
              <a:rPr lang="fr-FR" dirty="0"/>
              <a:t>.</a:t>
            </a:r>
          </a:p>
        </p:txBody>
      </p:sp>
      <p:sp>
        <p:nvSpPr>
          <p:cNvPr id="10" name="Titre 10" descr="Titre de la page.">
            <a:extLst>
              <a:ext uri="{FF2B5EF4-FFF2-40B4-BE49-F238E27FC236}">
                <a16:creationId xmlns:a16="http://schemas.microsoft.com/office/drawing/2014/main" id="{5E0E468E-4602-4403-91D1-6DB9317CF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593044" cy="778933"/>
          </a:xfrm>
        </p:spPr>
        <p:txBody>
          <a:bodyPr>
            <a:norm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11" name="Espace réservé du texte 2" descr="Titre secondaire de la page.">
            <a:extLst>
              <a:ext uri="{FF2B5EF4-FFF2-40B4-BE49-F238E27FC236}">
                <a16:creationId xmlns:a16="http://schemas.microsoft.com/office/drawing/2014/main" id="{CAB6202B-5C86-4F36-AC73-1BD410EE0B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6663" y="1695450"/>
            <a:ext cx="3160712" cy="407988"/>
          </a:xfrm>
        </p:spPr>
        <p:txBody>
          <a:bodyPr anchor="ctr" anchorCtr="0"/>
          <a:lstStyle>
            <a:lvl1pPr marL="0" indent="0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7042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vierge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461867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vierge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688927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entrée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0" descr="Titre de la page ou de la photo.">
            <a:extLst>
              <a:ext uri="{FF2B5EF4-FFF2-40B4-BE49-F238E27FC236}">
                <a16:creationId xmlns:a16="http://schemas.microsoft.com/office/drawing/2014/main" id="{49FC6B52-6B94-48AF-AF0A-BB80B08EB4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3" name="Espace réservé du texte 2" descr="Titre secondaire de la page ou de la photo.">
            <a:extLst>
              <a:ext uri="{FF2B5EF4-FFF2-40B4-BE49-F238E27FC236}">
                <a16:creationId xmlns:a16="http://schemas.microsoft.com/office/drawing/2014/main" id="{7E560355-AA98-47B7-8F2F-9735014FBB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86906" y="1746725"/>
            <a:ext cx="5818187" cy="407988"/>
          </a:xfrm>
        </p:spPr>
        <p:txBody>
          <a:bodyPr anchor="ctr" anchorCtr="0"/>
          <a:lstStyle>
            <a:lvl1pPr marL="0" indent="0" algn="ctr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4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3BC1D9EC-91DD-4633-B1AA-920C8A610AD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6906" y="2427315"/>
            <a:ext cx="5818187" cy="3400917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dirty="0"/>
              <a:t>Cliquez sur l’icône pour ajouter une image</a:t>
            </a:r>
          </a:p>
        </p:txBody>
      </p:sp>
      <p:sp>
        <p:nvSpPr>
          <p:cNvPr id="11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581FD3D1-FDD5-420A-9813-5B087E19E2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86905" y="6002310"/>
            <a:ext cx="5818187" cy="407988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Image par Siva </a:t>
            </a:r>
            <a:r>
              <a:rPr lang="fr-FR" dirty="0" err="1"/>
              <a:t>prasad</a:t>
            </a:r>
            <a:r>
              <a:rPr lang="fr-FR" dirty="0"/>
              <a:t> de </a:t>
            </a:r>
            <a:r>
              <a:rPr lang="fr-FR" dirty="0" err="1"/>
              <a:t>Pixabay</a:t>
            </a:r>
            <a:r>
              <a:rPr lang="fr-FR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628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entrée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0" descr="Titre de la page ou de la photo.">
            <a:extLst>
              <a:ext uri="{FF2B5EF4-FFF2-40B4-BE49-F238E27FC236}">
                <a16:creationId xmlns:a16="http://schemas.microsoft.com/office/drawing/2014/main" id="{64C6E1B9-ED30-475E-A0C0-8981CFA56B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9" name="Espace réservé du texte 2" descr="Titre secondaire de la page ou de la photo.">
            <a:extLst>
              <a:ext uri="{FF2B5EF4-FFF2-40B4-BE49-F238E27FC236}">
                <a16:creationId xmlns:a16="http://schemas.microsoft.com/office/drawing/2014/main" id="{CCB74E7C-50C0-4CA7-B221-D56CDAFA09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86906" y="1746725"/>
            <a:ext cx="5818187" cy="407988"/>
          </a:xfrm>
        </p:spPr>
        <p:txBody>
          <a:bodyPr anchor="ctr" anchorCtr="0"/>
          <a:lstStyle>
            <a:lvl1pPr marL="0" indent="0" algn="ctr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14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C7B4DFAD-E16B-464A-AF2E-C37CCD772B5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6906" y="2427315"/>
            <a:ext cx="5818187" cy="3400917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dirty="0"/>
              <a:t>Cliquez sur l’icône pour ajouter une image</a:t>
            </a:r>
          </a:p>
        </p:txBody>
      </p:sp>
      <p:sp>
        <p:nvSpPr>
          <p:cNvPr id="16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AA5A5133-AE81-4A44-86BE-013A78108A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86905" y="6002310"/>
            <a:ext cx="5818187" cy="407988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Image par Siva </a:t>
            </a:r>
            <a:r>
              <a:rPr lang="fr-FR" dirty="0" err="1"/>
              <a:t>prasad</a:t>
            </a:r>
            <a:r>
              <a:rPr lang="fr-FR" dirty="0"/>
              <a:t> de </a:t>
            </a:r>
            <a:r>
              <a:rPr lang="fr-FR" dirty="0" err="1"/>
              <a:t>Pixabay</a:t>
            </a:r>
            <a:r>
              <a:rPr lang="fr-FR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1078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à gauche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 descr="Titre de la page ou de la photo.">
            <a:extLst>
              <a:ext uri="{FF2B5EF4-FFF2-40B4-BE49-F238E27FC236}">
                <a16:creationId xmlns:a16="http://schemas.microsoft.com/office/drawing/2014/main" id="{0F23E985-709A-4A83-9654-8A15A43AB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14" name="Espace réservé du texte 1" descr="Titre secondaire de la page ou de la photo.">
            <a:extLst>
              <a:ext uri="{FF2B5EF4-FFF2-40B4-BE49-F238E27FC236}">
                <a16:creationId xmlns:a16="http://schemas.microsoft.com/office/drawing/2014/main" id="{3212E54D-4E0B-4DEF-B52F-4176B69525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0778" y="2103546"/>
            <a:ext cx="4185091" cy="54299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9" name="Espace réservé du texte 21" descr="Zone de texte à modifier.">
            <a:extLst>
              <a:ext uri="{FF2B5EF4-FFF2-40B4-BE49-F238E27FC236}">
                <a16:creationId xmlns:a16="http://schemas.microsoft.com/office/drawing/2014/main" id="{5FF5DE8D-1CF9-4297-ABF5-56EE773804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0778" y="2863516"/>
            <a:ext cx="4185092" cy="302293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Nunc viverra imperdiet enim. Fusce est. Vivamus a </a:t>
            </a:r>
            <a:r>
              <a:rPr lang="fr-FR" dirty="0" err="1"/>
              <a:t>tellus</a:t>
            </a:r>
            <a:r>
              <a:rPr lang="fr-FR" dirty="0"/>
              <a:t>.</a:t>
            </a:r>
          </a:p>
          <a:p>
            <a:pPr lvl="0"/>
            <a:endParaRPr lang="fr-FR" dirty="0"/>
          </a:p>
        </p:txBody>
      </p:sp>
      <p:sp>
        <p:nvSpPr>
          <p:cNvPr id="10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C06DB747-94CF-4327-B8C3-50B33BC348E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229848" y="2103546"/>
            <a:ext cx="5000239" cy="3249504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dirty="0"/>
              <a:t>Cliquez sur l’icône pour ajouter une image</a:t>
            </a:r>
          </a:p>
        </p:txBody>
      </p:sp>
      <p:sp>
        <p:nvSpPr>
          <p:cNvPr id="15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A3DE9E22-5E89-48EA-BE82-CDD43B12A6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9848" y="5549078"/>
            <a:ext cx="5000240" cy="33737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Image par Siva </a:t>
            </a:r>
            <a:r>
              <a:rPr lang="fr-FR" dirty="0" err="1"/>
              <a:t>prasad</a:t>
            </a:r>
            <a:r>
              <a:rPr lang="fr-FR" dirty="0"/>
              <a:t> de </a:t>
            </a:r>
            <a:r>
              <a:rPr lang="fr-FR" dirty="0" err="1"/>
              <a:t>Pixabay</a:t>
            </a:r>
            <a:r>
              <a:rPr lang="fr-FR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9329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à gauche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 descr="Titre de la page ou de la photo.">
            <a:extLst>
              <a:ext uri="{FF2B5EF4-FFF2-40B4-BE49-F238E27FC236}">
                <a16:creationId xmlns:a16="http://schemas.microsoft.com/office/drawing/2014/main" id="{0F23E985-709A-4A83-9654-8A15A43AB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13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D6A609FA-6D0F-4679-9FC8-208A322991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6130" y="5549078"/>
            <a:ext cx="4993958" cy="33737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Image par Siva </a:t>
            </a:r>
            <a:r>
              <a:rPr lang="fr-FR" dirty="0" err="1"/>
              <a:t>prasad</a:t>
            </a:r>
            <a:r>
              <a:rPr lang="fr-FR" dirty="0"/>
              <a:t> de </a:t>
            </a:r>
            <a:r>
              <a:rPr lang="fr-FR" dirty="0" err="1"/>
              <a:t>Pixabay</a:t>
            </a:r>
            <a:r>
              <a:rPr lang="fr-FR" dirty="0"/>
              <a:t> </a:t>
            </a:r>
          </a:p>
        </p:txBody>
      </p:sp>
      <p:sp>
        <p:nvSpPr>
          <p:cNvPr id="10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C06DB747-94CF-4327-B8C3-50B33BC348E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236130" y="2103546"/>
            <a:ext cx="4993958" cy="3249504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dirty="0"/>
              <a:t>Cliquez sur l’icône pour ajouter une image</a:t>
            </a:r>
          </a:p>
        </p:txBody>
      </p:sp>
      <p:sp>
        <p:nvSpPr>
          <p:cNvPr id="7" name="Espace réservé du texte 1" descr="Titre secondaire de la page ou de la photo.">
            <a:extLst>
              <a:ext uri="{FF2B5EF4-FFF2-40B4-BE49-F238E27FC236}">
                <a16:creationId xmlns:a16="http://schemas.microsoft.com/office/drawing/2014/main" id="{3359D162-3494-47FA-A80F-99FEC4664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0779" y="2103546"/>
            <a:ext cx="4185090" cy="54299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8" name="Espace réservé du texte 21" descr="Zone de texte à modifier.">
            <a:extLst>
              <a:ext uri="{FF2B5EF4-FFF2-40B4-BE49-F238E27FC236}">
                <a16:creationId xmlns:a16="http://schemas.microsoft.com/office/drawing/2014/main" id="{029EBEA1-74AC-4CE5-BB75-97CC0ECFEF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0778" y="2863516"/>
            <a:ext cx="4185092" cy="302293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Nunc viverra imperdiet enim. Fusce est. Vivamus a </a:t>
            </a:r>
            <a:r>
              <a:rPr lang="fr-FR" dirty="0" err="1"/>
              <a:t>tellus</a:t>
            </a:r>
            <a:r>
              <a:rPr lang="fr-FR" dirty="0"/>
              <a:t>.</a:t>
            </a:r>
          </a:p>
          <a:p>
            <a:pPr lvl="0"/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1895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vide_stream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CA15D09C-D38F-48B0-A874-719198F80362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5526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à droite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0" descr="Titre de la page ou de la photo.">
            <a:extLst>
              <a:ext uri="{FF2B5EF4-FFF2-40B4-BE49-F238E27FC236}">
                <a16:creationId xmlns:a16="http://schemas.microsoft.com/office/drawing/2014/main" id="{EAD6CDF2-69D3-4717-900D-E1DDF664CC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15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06B00B38-71BC-4EC4-BAC8-21A218F72E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1912" y="5480604"/>
            <a:ext cx="4993955" cy="33737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Image par Siva </a:t>
            </a:r>
            <a:r>
              <a:rPr lang="fr-FR" dirty="0" err="1"/>
              <a:t>prasad</a:t>
            </a:r>
            <a:r>
              <a:rPr lang="fr-FR" dirty="0"/>
              <a:t> de </a:t>
            </a:r>
            <a:r>
              <a:rPr lang="fr-FR" dirty="0" err="1"/>
              <a:t>Pixabay</a:t>
            </a:r>
            <a:r>
              <a:rPr lang="fr-FR" dirty="0"/>
              <a:t> </a:t>
            </a:r>
          </a:p>
        </p:txBody>
      </p:sp>
      <p:sp>
        <p:nvSpPr>
          <p:cNvPr id="16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48172304-B488-4C70-A4B8-D1AAECC0F46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61912" y="2103546"/>
            <a:ext cx="4993955" cy="3249504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dirty="0"/>
              <a:t>Cliquez sur l’icône pour ajouter une image</a:t>
            </a:r>
          </a:p>
        </p:txBody>
      </p:sp>
      <p:sp>
        <p:nvSpPr>
          <p:cNvPr id="17" name="Espace réservé du texte 1" descr="Titre secondaire de la page ou de la photo.">
            <a:extLst>
              <a:ext uri="{FF2B5EF4-FFF2-40B4-BE49-F238E27FC236}">
                <a16:creationId xmlns:a16="http://schemas.microsoft.com/office/drawing/2014/main" id="{BFA274C6-2477-43D7-9B33-AC9B0B823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6128" y="2103546"/>
            <a:ext cx="4185093" cy="54299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20" name="Espace réservé du texte 21" descr="Zone de texte à modifier.">
            <a:extLst>
              <a:ext uri="{FF2B5EF4-FFF2-40B4-BE49-F238E27FC236}">
                <a16:creationId xmlns:a16="http://schemas.microsoft.com/office/drawing/2014/main" id="{00F16D84-5C7C-4200-B4DE-A8C991D28D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2795042"/>
            <a:ext cx="4185092" cy="302293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Nunc viverra imperdiet enim. Fusce est. Vivamus a </a:t>
            </a:r>
            <a:r>
              <a:rPr lang="fr-FR" dirty="0" err="1"/>
              <a:t>tellus</a:t>
            </a:r>
            <a:r>
              <a:rPr lang="fr-FR" dirty="0"/>
              <a:t>.</a:t>
            </a:r>
          </a:p>
          <a:p>
            <a:pPr lvl="0"/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5153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à droite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0" descr="Titre de la page ou de la photo.">
            <a:extLst>
              <a:ext uri="{FF2B5EF4-FFF2-40B4-BE49-F238E27FC236}">
                <a16:creationId xmlns:a16="http://schemas.microsoft.com/office/drawing/2014/main" id="{EAD6CDF2-69D3-4717-900D-E1DDF664CC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15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06B00B38-71BC-4EC4-BAC8-21A218F72E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1912" y="5480604"/>
            <a:ext cx="4993957" cy="33737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Image par Siva </a:t>
            </a:r>
            <a:r>
              <a:rPr lang="fr-FR" dirty="0" err="1"/>
              <a:t>prasad</a:t>
            </a:r>
            <a:r>
              <a:rPr lang="fr-FR" dirty="0"/>
              <a:t> de </a:t>
            </a:r>
            <a:r>
              <a:rPr lang="fr-FR" dirty="0" err="1"/>
              <a:t>Pixabay</a:t>
            </a:r>
            <a:r>
              <a:rPr lang="fr-FR" dirty="0"/>
              <a:t> </a:t>
            </a:r>
          </a:p>
        </p:txBody>
      </p:sp>
      <p:sp>
        <p:nvSpPr>
          <p:cNvPr id="16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48172304-B488-4C70-A4B8-D1AAECC0F46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61912" y="2103546"/>
            <a:ext cx="4993957" cy="3249504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dirty="0"/>
              <a:t>Cliquez sur l’icône pour ajouter une image</a:t>
            </a:r>
          </a:p>
        </p:txBody>
      </p:sp>
      <p:sp>
        <p:nvSpPr>
          <p:cNvPr id="17" name="Espace réservé du texte 1" descr="Titre secondaire de la page ou de la photo.">
            <a:extLst>
              <a:ext uri="{FF2B5EF4-FFF2-40B4-BE49-F238E27FC236}">
                <a16:creationId xmlns:a16="http://schemas.microsoft.com/office/drawing/2014/main" id="{BFA274C6-2477-43D7-9B33-AC9B0B823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6130" y="2103546"/>
            <a:ext cx="4185091" cy="54299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20" name="Espace réservé du texte 21" descr="Zone de texte à modifier.">
            <a:extLst>
              <a:ext uri="{FF2B5EF4-FFF2-40B4-BE49-F238E27FC236}">
                <a16:creationId xmlns:a16="http://schemas.microsoft.com/office/drawing/2014/main" id="{00F16D84-5C7C-4200-B4DE-A8C991D28D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2863516"/>
            <a:ext cx="4185091" cy="302293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Nunc viverra imperdiet enim. Fusce est. Vivamus a </a:t>
            </a:r>
            <a:r>
              <a:rPr lang="fr-FR" dirty="0" err="1"/>
              <a:t>tellus</a:t>
            </a:r>
            <a:r>
              <a:rPr lang="fr-FR" dirty="0"/>
              <a:t>.</a:t>
            </a:r>
          </a:p>
          <a:p>
            <a:pPr lvl="0"/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4487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clusion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0" descr="Zone de texte avec le titre conclusion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393019" cy="778933"/>
          </a:xfrm>
        </p:spPr>
        <p:txBody>
          <a:bodyPr>
            <a:no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Conclusion</a:t>
            </a:r>
          </a:p>
        </p:txBody>
      </p:sp>
      <p:sp>
        <p:nvSpPr>
          <p:cNvPr id="18" name="Espace réservé du texte 21" descr="Zone de texte à modifier.">
            <a:extLst>
              <a:ext uri="{FF2B5EF4-FFF2-40B4-BE49-F238E27FC236}">
                <a16:creationId xmlns:a16="http://schemas.microsoft.com/office/drawing/2014/main" id="{8A586BD8-521B-4123-9018-9255A5738F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1933575"/>
            <a:ext cx="9719738" cy="395287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Nunc </a:t>
            </a:r>
            <a:r>
              <a:rPr lang="fr-FR" dirty="0" err="1"/>
              <a:t>viverra</a:t>
            </a:r>
            <a:r>
              <a:rPr lang="fr-FR" dirty="0"/>
              <a:t> </a:t>
            </a:r>
            <a:r>
              <a:rPr lang="fr-FR" dirty="0" err="1"/>
              <a:t>imperdiet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. </a:t>
            </a:r>
            <a:r>
              <a:rPr lang="fr-FR" dirty="0" err="1"/>
              <a:t>Fusce</a:t>
            </a:r>
            <a:r>
              <a:rPr lang="fr-FR" dirty="0"/>
              <a:t> est. </a:t>
            </a:r>
            <a:r>
              <a:rPr lang="fr-FR" dirty="0" err="1"/>
              <a:t>Vivamus</a:t>
            </a:r>
            <a:r>
              <a:rPr lang="fr-FR" dirty="0"/>
              <a:t> a </a:t>
            </a:r>
            <a:r>
              <a:rPr lang="fr-FR" dirty="0" err="1"/>
              <a:t>tellus</a:t>
            </a:r>
            <a:r>
              <a:rPr lang="fr-FR" dirty="0"/>
              <a:t>. </a:t>
            </a:r>
            <a:r>
              <a:rPr lang="fr-FR" dirty="0" err="1"/>
              <a:t>Pellentesque</a:t>
            </a:r>
            <a:r>
              <a:rPr lang="fr-FR" dirty="0"/>
              <a:t> habitant morbi tristique </a:t>
            </a:r>
            <a:r>
              <a:rPr lang="fr-FR" dirty="0" err="1"/>
              <a:t>senectus</a:t>
            </a:r>
            <a:r>
              <a:rPr lang="fr-FR" dirty="0"/>
              <a:t> et </a:t>
            </a:r>
            <a:r>
              <a:rPr lang="fr-FR" dirty="0" err="1"/>
              <a:t>netus</a:t>
            </a:r>
            <a:r>
              <a:rPr lang="fr-FR" dirty="0"/>
              <a:t> et </a:t>
            </a:r>
            <a:r>
              <a:rPr lang="fr-FR" dirty="0" err="1"/>
              <a:t>malesuada</a:t>
            </a:r>
            <a:r>
              <a:rPr lang="fr-FR" dirty="0"/>
              <a:t> </a:t>
            </a:r>
            <a:r>
              <a:rPr lang="fr-FR" dirty="0" err="1"/>
              <a:t>fames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turpis</a:t>
            </a:r>
            <a:r>
              <a:rPr lang="fr-FR" dirty="0"/>
              <a:t> </a:t>
            </a:r>
            <a:r>
              <a:rPr lang="fr-FR" dirty="0" err="1"/>
              <a:t>egestas</a:t>
            </a:r>
            <a:r>
              <a:rPr lang="fr-FR" dirty="0"/>
              <a:t>. </a:t>
            </a:r>
            <a:r>
              <a:rPr lang="fr-FR" dirty="0" err="1"/>
              <a:t>Proin</a:t>
            </a:r>
            <a:r>
              <a:rPr lang="fr-FR" dirty="0"/>
              <a:t> </a:t>
            </a:r>
            <a:r>
              <a:rPr lang="fr-FR" dirty="0" err="1"/>
              <a:t>pharetra</a:t>
            </a:r>
            <a:r>
              <a:rPr lang="fr-FR" dirty="0"/>
              <a:t>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pede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et </a:t>
            </a:r>
            <a:r>
              <a:rPr lang="fr-FR" dirty="0" err="1"/>
              <a:t>orci</a:t>
            </a:r>
            <a:r>
              <a:rPr lang="fr-FR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4165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0" descr="Zone de texte avec le titre conclusion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393019" cy="778933"/>
          </a:xfrm>
        </p:spPr>
        <p:txBody>
          <a:bodyPr>
            <a:no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Conclusion</a:t>
            </a:r>
          </a:p>
        </p:txBody>
      </p:sp>
      <p:sp>
        <p:nvSpPr>
          <p:cNvPr id="16" name="Espace réservé du texte 21" descr="Zone de texte à modifier.">
            <a:extLst>
              <a:ext uri="{FF2B5EF4-FFF2-40B4-BE49-F238E27FC236}">
                <a16:creationId xmlns:a16="http://schemas.microsoft.com/office/drawing/2014/main" id="{36844E10-E745-4E06-9F25-D0124F3157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1933575"/>
            <a:ext cx="9719738" cy="395287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Nunc </a:t>
            </a:r>
            <a:r>
              <a:rPr lang="fr-FR" dirty="0" err="1"/>
              <a:t>viverra</a:t>
            </a:r>
            <a:r>
              <a:rPr lang="fr-FR" dirty="0"/>
              <a:t> </a:t>
            </a:r>
            <a:r>
              <a:rPr lang="fr-FR" dirty="0" err="1"/>
              <a:t>imperdiet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. </a:t>
            </a:r>
            <a:r>
              <a:rPr lang="fr-FR" dirty="0" err="1"/>
              <a:t>Fusce</a:t>
            </a:r>
            <a:r>
              <a:rPr lang="fr-FR" dirty="0"/>
              <a:t> est. </a:t>
            </a:r>
            <a:r>
              <a:rPr lang="fr-FR" dirty="0" err="1"/>
              <a:t>Vivamus</a:t>
            </a:r>
            <a:r>
              <a:rPr lang="fr-FR" dirty="0"/>
              <a:t> a </a:t>
            </a:r>
            <a:r>
              <a:rPr lang="fr-FR" dirty="0" err="1"/>
              <a:t>tellus</a:t>
            </a:r>
            <a:r>
              <a:rPr lang="fr-FR" dirty="0"/>
              <a:t>. </a:t>
            </a:r>
            <a:r>
              <a:rPr lang="fr-FR" dirty="0" err="1"/>
              <a:t>Pellentesque</a:t>
            </a:r>
            <a:r>
              <a:rPr lang="fr-FR" dirty="0"/>
              <a:t> habitant morbi tristique </a:t>
            </a:r>
            <a:r>
              <a:rPr lang="fr-FR" dirty="0" err="1"/>
              <a:t>senectus</a:t>
            </a:r>
            <a:r>
              <a:rPr lang="fr-FR" dirty="0"/>
              <a:t> et </a:t>
            </a:r>
            <a:r>
              <a:rPr lang="fr-FR" dirty="0" err="1"/>
              <a:t>netus</a:t>
            </a:r>
            <a:r>
              <a:rPr lang="fr-FR" dirty="0"/>
              <a:t> et </a:t>
            </a:r>
            <a:r>
              <a:rPr lang="fr-FR" dirty="0" err="1"/>
              <a:t>malesuada</a:t>
            </a:r>
            <a:r>
              <a:rPr lang="fr-FR" dirty="0"/>
              <a:t> </a:t>
            </a:r>
            <a:r>
              <a:rPr lang="fr-FR" dirty="0" err="1"/>
              <a:t>fames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turpis</a:t>
            </a:r>
            <a:r>
              <a:rPr lang="fr-FR" dirty="0"/>
              <a:t> </a:t>
            </a:r>
            <a:r>
              <a:rPr lang="fr-FR" dirty="0" err="1"/>
              <a:t>egestas</a:t>
            </a:r>
            <a:r>
              <a:rPr lang="fr-FR" dirty="0"/>
              <a:t>. </a:t>
            </a:r>
            <a:r>
              <a:rPr lang="fr-FR" dirty="0" err="1"/>
              <a:t>Proin</a:t>
            </a:r>
            <a:r>
              <a:rPr lang="fr-FR" dirty="0"/>
              <a:t> </a:t>
            </a:r>
            <a:r>
              <a:rPr lang="fr-FR" dirty="0" err="1"/>
              <a:t>pharetra</a:t>
            </a:r>
            <a:r>
              <a:rPr lang="fr-FR" dirty="0"/>
              <a:t>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pede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et </a:t>
            </a:r>
            <a:r>
              <a:rPr lang="fr-FR" dirty="0" err="1"/>
              <a:t>orci</a:t>
            </a:r>
            <a:r>
              <a:rPr lang="fr-FR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99740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biographie_fond blanc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" descr="Zone de texte à modifier.">
            <a:extLst>
              <a:ext uri="{FF2B5EF4-FFF2-40B4-BE49-F238E27FC236}">
                <a16:creationId xmlns:a16="http://schemas.microsoft.com/office/drawing/2014/main" id="{0E32BC24-84C2-4BAC-8B36-51E0B8A305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6131" y="1953491"/>
            <a:ext cx="9719738" cy="400704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Jeunet, J.-P. (2001). </a:t>
            </a:r>
            <a:r>
              <a:rPr lang="fr-FR" i="1" dirty="0"/>
              <a:t>Le Fabuleux Destin d’Amélie Poulain : étude comparative des nains de jardin dans le cinéma français</a:t>
            </a:r>
            <a:r>
              <a:rPr lang="fr-FR" dirty="0"/>
              <a:t>. Paris : Éditions Montmartre Imaginaire.​</a:t>
            </a:r>
          </a:p>
        </p:txBody>
      </p:sp>
      <p:sp>
        <p:nvSpPr>
          <p:cNvPr id="6" name="Titre 10" descr="Zone de texte avec le titre Bibliographie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9719738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Bibliographie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253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" presetClass="exit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biographie_fond blanc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" descr="Zone de texte à modifier.">
            <a:extLst>
              <a:ext uri="{FF2B5EF4-FFF2-40B4-BE49-F238E27FC236}">
                <a16:creationId xmlns:a16="http://schemas.microsoft.com/office/drawing/2014/main" id="{0E32BC24-84C2-4BAC-8B36-51E0B8A305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6131" y="1953491"/>
            <a:ext cx="9719738" cy="400704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Jeunet, J.-P. (2001). </a:t>
            </a:r>
            <a:r>
              <a:rPr lang="fr-FR" i="1" dirty="0"/>
              <a:t>Le Fabuleux Destin d’Amélie Poulain : étude comparative des nains de jardin dans le cinéma français</a:t>
            </a:r>
            <a:r>
              <a:rPr lang="fr-FR" dirty="0"/>
              <a:t>. Paris : Éditions Montmartre Imaginaire.​</a:t>
            </a:r>
          </a:p>
        </p:txBody>
      </p:sp>
      <p:sp>
        <p:nvSpPr>
          <p:cNvPr id="6" name="Titre 10" descr="Zone de texte avec le titre Bibliographie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9719738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Bibliographie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290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" presetClass="exit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graphie_fond ver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1" descr="Zone de texte à modifier.">
            <a:extLst>
              <a:ext uri="{FF2B5EF4-FFF2-40B4-BE49-F238E27FC236}">
                <a16:creationId xmlns:a16="http://schemas.microsoft.com/office/drawing/2014/main" id="{F2A13117-23DD-4C45-AD83-8E914D89D5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6131" y="1953491"/>
            <a:ext cx="9719738" cy="400704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Jeunet, J.-P. (2001). </a:t>
            </a:r>
            <a:r>
              <a:rPr lang="fr-FR" i="1" dirty="0"/>
              <a:t>Le Fabuleux Destin d’Amélie Poulain : étude comparative des nains de jardin dans le cinéma français</a:t>
            </a:r>
            <a:r>
              <a:rPr lang="fr-FR" dirty="0"/>
              <a:t>. Paris : Éditions Montmartre Imaginaire.​</a:t>
            </a:r>
          </a:p>
        </p:txBody>
      </p:sp>
      <p:sp>
        <p:nvSpPr>
          <p:cNvPr id="4" name="Titre 10" descr="Zone de texte avec le titre Bibliographie.">
            <a:extLst>
              <a:ext uri="{FF2B5EF4-FFF2-40B4-BE49-F238E27FC236}">
                <a16:creationId xmlns:a16="http://schemas.microsoft.com/office/drawing/2014/main" id="{12240B0E-C453-4074-95D6-753D21B7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9719738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Bibliographie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10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xit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 descr="Zone de texte à modifier. Par défaut, le texte est &quot;Des questions? Des remarques?&quot;.">
            <a:extLst>
              <a:ext uri="{FF2B5EF4-FFF2-40B4-BE49-F238E27FC236}">
                <a16:creationId xmlns:a16="http://schemas.microsoft.com/office/drawing/2014/main" id="{216C18B8-FC1F-4EA3-94DE-8582854304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0" y="392568"/>
            <a:ext cx="9719739" cy="1098775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Des questions ? Des remarques ?</a:t>
            </a:r>
          </a:p>
        </p:txBody>
      </p:sp>
      <p:sp>
        <p:nvSpPr>
          <p:cNvPr id="5" name="Espace réservé du texte 4" descr="Zone de texte à modifier. Par défaut, le texte est &quot;Retrouvez nous sur notre espace de cours!&quot;.">
            <a:extLst>
              <a:ext uri="{FF2B5EF4-FFF2-40B4-BE49-F238E27FC236}">
                <a16:creationId xmlns:a16="http://schemas.microsoft.com/office/drawing/2014/main" id="{2E985107-353E-4DCF-A424-0C90BC511E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6130" y="1992313"/>
            <a:ext cx="9719740" cy="569912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fr-FR" dirty="0"/>
              <a:t>Retrouvez nous sur notre espace de cours !</a:t>
            </a:r>
          </a:p>
        </p:txBody>
      </p:sp>
      <p:sp>
        <p:nvSpPr>
          <p:cNvPr id="7" name="Espace réservé du texte 4" descr="Zone de texte à modifier en ajoutant les contacts.">
            <a:extLst>
              <a:ext uri="{FF2B5EF4-FFF2-40B4-BE49-F238E27FC236}">
                <a16:creationId xmlns:a16="http://schemas.microsoft.com/office/drawing/2014/main" id="{7D22BDC0-E048-4C8A-AF37-BFD6FE77AD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6131" y="3163824"/>
            <a:ext cx="9719738" cy="1503426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fr-FR" dirty="0"/>
              <a:t>Contacts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B1819C0-FA9E-4632-AED0-B0158ABF41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689" y="2797203"/>
            <a:ext cx="366621" cy="3666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342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fond vert_vierge_str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8C58DB5-5C7D-44F5-8825-F9BCC840AE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3114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fond vert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8C58DB5-5C7D-44F5-8825-F9BCC840AE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7784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présentatio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descr="Zone de texte pour le titre de la présentation.">
            <a:extLst>
              <a:ext uri="{FF2B5EF4-FFF2-40B4-BE49-F238E27FC236}">
                <a16:creationId xmlns:a16="http://schemas.microsoft.com/office/drawing/2014/main" id="{CEB06307-DDAC-4219-9BA0-A151E12491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9849" y="1709739"/>
            <a:ext cx="9726020" cy="1947862"/>
          </a:xfrm>
        </p:spPr>
        <p:txBody>
          <a:bodyPr anchor="ctr" anchorCtr="1"/>
          <a:lstStyle>
            <a:lvl1pPr algn="ctr">
              <a:defRPr sz="6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3" name="Espace réservé du texte 2" descr="Zone de texte pour le titre secondaire.">
            <a:extLst>
              <a:ext uri="{FF2B5EF4-FFF2-40B4-BE49-F238E27FC236}">
                <a16:creationId xmlns:a16="http://schemas.microsoft.com/office/drawing/2014/main" id="{18F1EC9F-75AD-49E7-8B46-C10B33FC5F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29849" y="3931920"/>
            <a:ext cx="9726020" cy="781396"/>
          </a:xfrm>
        </p:spPr>
        <p:txBody>
          <a:bodyPr anchor="ctr" anchorCtr="1"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6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B1EF4869-AB72-44C7-9022-530DA001AA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4094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ributeu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 descr="Diapositive casting : diapositive de présentation du contributeur.">
            <a:extLst>
              <a:ext uri="{FF2B5EF4-FFF2-40B4-BE49-F238E27FC236}">
                <a16:creationId xmlns:a16="http://schemas.microsoft.com/office/drawing/2014/main" id="{FBB68355-0F59-460C-A5C6-8A8483D9E07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0" dirty="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13" name="Espace réservé du texte 2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F80042ED-3C8C-4C89-A77E-9D3B89ED3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1281250">
            <a:off x="4045935" y="4840456"/>
            <a:ext cx="2722819" cy="5810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Jean </a:t>
            </a:r>
            <a:r>
              <a:rPr lang="fr-FR" dirty="0" err="1"/>
              <a:t>LeNain</a:t>
            </a:r>
            <a:endParaRPr lang="fr-FR" dirty="0"/>
          </a:p>
        </p:txBody>
      </p:sp>
      <p:sp>
        <p:nvSpPr>
          <p:cNvPr id="14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CF36050F-F283-42FF-A66A-86E226D198D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1319870">
            <a:off x="4107631" y="2072311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fr-FR" dirty="0"/>
              <a:t>Cliquez sur l’icône pour ajouter votre photo</a:t>
            </a:r>
          </a:p>
        </p:txBody>
      </p:sp>
      <p:sp>
        <p:nvSpPr>
          <p:cNvPr id="9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DD937A5F-4919-4A31-A158-AFE1D655A71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7123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ntributeu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053CE470-5CD4-4897-9666-76ACB70929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8349">
            <a:off x="4083529" y="2095107"/>
            <a:ext cx="2230903" cy="2230903"/>
          </a:xfrm>
          <a:prstGeom prst="rect">
            <a:avLst/>
          </a:prstGeom>
        </p:spPr>
      </p:pic>
      <p:sp>
        <p:nvSpPr>
          <p:cNvPr id="16" name="ZoneTexte 15" descr="Diapositive casting : diapositive de présentation du contributeur.">
            <a:extLst>
              <a:ext uri="{FF2B5EF4-FFF2-40B4-BE49-F238E27FC236}">
                <a16:creationId xmlns:a16="http://schemas.microsoft.com/office/drawing/2014/main" id="{99DA8F4D-C6BF-47E1-AEC9-DE88F6849A4D}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7" name="Espace réservé du texte 2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AD697933-4515-40A3-86D0-1E197A7AEC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1281250">
            <a:off x="4045935" y="4840456"/>
            <a:ext cx="2722819" cy="5810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Jean </a:t>
            </a:r>
            <a:r>
              <a:rPr lang="fr-FR" dirty="0" err="1"/>
              <a:t>LeNain</a:t>
            </a:r>
            <a:endParaRPr lang="fr-FR" dirty="0"/>
          </a:p>
        </p:txBody>
      </p:sp>
      <p:sp>
        <p:nvSpPr>
          <p:cNvPr id="10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8286CAC4-8FD0-40AA-8469-72484D84785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2345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ributeur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 descr="Diapositive casting : diapositive de présentation des deux contributeurs.">
            <a:extLst>
              <a:ext uri="{FF2B5EF4-FFF2-40B4-BE49-F238E27FC236}">
                <a16:creationId xmlns:a16="http://schemas.microsoft.com/office/drawing/2014/main" id="{7FA1992A-2961-4D23-8186-C4AEF5E7B61D}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16" name="Espace réservé du texte 2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138B0AC5-D226-4800-B615-FD780FCED0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81738">
            <a:off x="2882316" y="4828123"/>
            <a:ext cx="2416258" cy="5810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Jean </a:t>
            </a:r>
            <a:r>
              <a:rPr lang="fr-FR" dirty="0" err="1"/>
              <a:t>LeNain</a:t>
            </a:r>
            <a:endParaRPr lang="fr-FR" dirty="0"/>
          </a:p>
        </p:txBody>
      </p:sp>
      <p:sp>
        <p:nvSpPr>
          <p:cNvPr id="18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A96C8606-C5D6-400E-88F2-5BEE563F2AD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300163">
            <a:off x="3219358" y="2028768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Cliquez sur l’icône pour ajouter votre photo</a:t>
            </a:r>
          </a:p>
        </p:txBody>
      </p:sp>
      <p:sp>
        <p:nvSpPr>
          <p:cNvPr id="19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C6872E4D-11B4-4110-B387-87A01C808D0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21037547">
            <a:off x="8041857" y="1956456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Cliquez sur l’icône pour ajouter votre photo</a:t>
            </a:r>
          </a:p>
        </p:txBody>
      </p:sp>
      <p:sp>
        <p:nvSpPr>
          <p:cNvPr id="23" name="Espace réservé du texte 2" descr="Zone pour ajouter les prénom et nom du  second contributeur. Par défaut, il est écrit Amélie Sorbon.">
            <a:extLst>
              <a:ext uri="{FF2B5EF4-FFF2-40B4-BE49-F238E27FC236}">
                <a16:creationId xmlns:a16="http://schemas.microsoft.com/office/drawing/2014/main" id="{C2231AEC-2229-4C0F-8A7D-D476047165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1031957">
            <a:off x="8085734" y="4699155"/>
            <a:ext cx="2806933" cy="5810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Amélie Sorbon</a:t>
            </a:r>
          </a:p>
        </p:txBody>
      </p:sp>
      <p:sp>
        <p:nvSpPr>
          <p:cNvPr id="9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BE0A1A1E-9A78-4E2C-82E8-EB0DD070A45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3273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ributeurs_b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153DCF16-0B61-4448-91F0-C530E15068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4015">
            <a:off x="8020330" y="1909899"/>
            <a:ext cx="2230903" cy="2230903"/>
          </a:xfrm>
          <a:prstGeom prst="rect">
            <a:avLst/>
          </a:prstGeom>
        </p:spPr>
      </p:pic>
      <p:pic>
        <p:nvPicPr>
          <p:cNvPr id="12" name="Image 11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7BF19158-9D7D-4B7D-BAE6-8BC9F33FA4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5214">
            <a:off x="3152067" y="2015212"/>
            <a:ext cx="2230903" cy="2230903"/>
          </a:xfrm>
          <a:prstGeom prst="rect">
            <a:avLst/>
          </a:prstGeom>
        </p:spPr>
      </p:pic>
      <p:sp>
        <p:nvSpPr>
          <p:cNvPr id="16" name="ZoneTexte 15" descr="Diapositive casting : diapositive de présentation des deux contributeurs.">
            <a:extLst>
              <a:ext uri="{FF2B5EF4-FFF2-40B4-BE49-F238E27FC236}">
                <a16:creationId xmlns:a16="http://schemas.microsoft.com/office/drawing/2014/main" id="{EE5ABAC4-DFB0-4A0A-AAFC-CCBA3699FF68}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18" name="Espace réservé du texte 2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423CA673-6E3F-4549-9BE3-2CE70BFBE7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81738">
            <a:off x="2882316" y="4828123"/>
            <a:ext cx="2416258" cy="5810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Jean </a:t>
            </a:r>
            <a:r>
              <a:rPr lang="fr-FR" dirty="0" err="1"/>
              <a:t>LeNain</a:t>
            </a:r>
            <a:endParaRPr lang="fr-FR" dirty="0"/>
          </a:p>
        </p:txBody>
      </p:sp>
      <p:sp>
        <p:nvSpPr>
          <p:cNvPr id="19" name="Espace réservé du texte 2" descr="Zone pour ajouter les prénom et nom du  second contributeur. Par défaut, il est écrit Amélie Sorbon.">
            <a:extLst>
              <a:ext uri="{FF2B5EF4-FFF2-40B4-BE49-F238E27FC236}">
                <a16:creationId xmlns:a16="http://schemas.microsoft.com/office/drawing/2014/main" id="{A422131D-B698-4F50-AB7D-7EE512541E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1031957">
            <a:off x="8085734" y="4699155"/>
            <a:ext cx="2806933" cy="5810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Amélie Sorbon</a:t>
            </a:r>
          </a:p>
        </p:txBody>
      </p:sp>
      <p:sp>
        <p:nvSpPr>
          <p:cNvPr id="11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E10DC428-DB7E-4DAB-983E-EE30E276DC2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3584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ributeur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21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AD1DD352-F5D7-4EF6-BAB3-780B495363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21071184">
            <a:off x="1724420" y="4907729"/>
            <a:ext cx="2422370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Jean </a:t>
            </a:r>
            <a:r>
              <a:rPr lang="fr-FR" dirty="0" err="1"/>
              <a:t>LeNain</a:t>
            </a:r>
            <a:endParaRPr lang="fr-FR" dirty="0"/>
          </a:p>
        </p:txBody>
      </p:sp>
      <p:sp>
        <p:nvSpPr>
          <p:cNvPr id="23" name="Espace réservé du texte 21" descr="Zone pour ajouter les prénom et nom du  second contributeur. Par défaut, il est écrit Amélie Sorbon.">
            <a:extLst>
              <a:ext uri="{FF2B5EF4-FFF2-40B4-BE49-F238E27FC236}">
                <a16:creationId xmlns:a16="http://schemas.microsoft.com/office/drawing/2014/main" id="{65BB3C05-4093-4B3E-8D70-129AF3783A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78505">
            <a:off x="4781826" y="4907728"/>
            <a:ext cx="2800827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Amélie Sorbon</a:t>
            </a:r>
          </a:p>
        </p:txBody>
      </p:sp>
      <p:sp>
        <p:nvSpPr>
          <p:cNvPr id="24" name="Espace réservé du texte 21" descr="Zone pour ajouter les prénom et nom du  troisième contributeur. Par défaut, il est écrit Nino Diné.">
            <a:extLst>
              <a:ext uri="{FF2B5EF4-FFF2-40B4-BE49-F238E27FC236}">
                <a16:creationId xmlns:a16="http://schemas.microsoft.com/office/drawing/2014/main" id="{B0EE97FC-48F7-4CE6-BAFA-094FDA5832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437257">
            <a:off x="8365483" y="4907728"/>
            <a:ext cx="2422370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Nino Diné</a:t>
            </a:r>
          </a:p>
        </p:txBody>
      </p:sp>
      <p:sp>
        <p:nvSpPr>
          <p:cNvPr id="11" name="ZoneTexte 10" descr="Diapositive casting : diapositive de présentation des trois contributeurs.">
            <a:extLst>
              <a:ext uri="{FF2B5EF4-FFF2-40B4-BE49-F238E27FC236}">
                <a16:creationId xmlns:a16="http://schemas.microsoft.com/office/drawing/2014/main" id="{965A2B80-F2C7-4580-81F0-5CCB30E2993E}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13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E7B31B48-341F-4FE1-A9CC-F13366EF61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1039998">
            <a:off x="1525054" y="2218559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Cliquez sur l’icône pour ajouter votre photo</a:t>
            </a:r>
          </a:p>
        </p:txBody>
      </p:sp>
      <p:sp>
        <p:nvSpPr>
          <p:cNvPr id="14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86B39B07-F58B-4BED-B794-3F4D289AFFC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 rot="185126">
            <a:off x="5168159" y="2174311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Cliquez sur l’icône pour ajouter votre photo</a:t>
            </a:r>
          </a:p>
        </p:txBody>
      </p:sp>
      <p:sp>
        <p:nvSpPr>
          <p:cNvPr id="15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A03846E1-625A-47F7-AA3A-DD0EF09EEEB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rot="517250">
            <a:off x="8762067" y="2197527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Cliquez sur l’icône pour ajouter votre photo</a:t>
            </a:r>
          </a:p>
        </p:txBody>
      </p:sp>
      <p:sp>
        <p:nvSpPr>
          <p:cNvPr id="16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10EC8552-407D-420A-82EE-02EBC8CA091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6839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ributeurs_b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BA4E44B3-1B71-4452-A002-6DCB90CE2F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6817">
            <a:off x="1518650" y="2178194"/>
            <a:ext cx="2179542" cy="2179542"/>
          </a:xfrm>
          <a:prstGeom prst="rect">
            <a:avLst/>
          </a:prstGeom>
        </p:spPr>
      </p:pic>
      <p:pic>
        <p:nvPicPr>
          <p:cNvPr id="14" name="Image 13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37AC7958-37B8-4759-BC94-8A0F94C65C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0610">
            <a:off x="8749997" y="2170767"/>
            <a:ext cx="2188728" cy="2188728"/>
          </a:xfrm>
          <a:prstGeom prst="rect">
            <a:avLst/>
          </a:prstGeom>
        </p:spPr>
      </p:pic>
      <p:pic>
        <p:nvPicPr>
          <p:cNvPr id="16" name="Image 15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D1F2A970-907E-4159-A96F-C1EF95348A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442">
            <a:off x="5147035" y="2132143"/>
            <a:ext cx="2212838" cy="2212838"/>
          </a:xfrm>
          <a:prstGeom prst="rect">
            <a:avLst/>
          </a:prstGeom>
        </p:spPr>
      </p:pic>
      <p:sp>
        <p:nvSpPr>
          <p:cNvPr id="13" name="Espace réservé du texte 21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6ECE2387-3E50-4ADB-B807-40BE7DCEB8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21071184">
            <a:off x="1724420" y="4907729"/>
            <a:ext cx="2422370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Jean </a:t>
            </a:r>
            <a:r>
              <a:rPr lang="fr-FR" dirty="0" err="1"/>
              <a:t>LeNain</a:t>
            </a:r>
            <a:endParaRPr lang="fr-FR" dirty="0"/>
          </a:p>
        </p:txBody>
      </p:sp>
      <p:sp>
        <p:nvSpPr>
          <p:cNvPr id="17" name="Espace réservé du texte 21" descr="Zone pour ajouter les prénom et nom du  troisième contributeur. Par défaut, il est écrit Nino Diné.">
            <a:extLst>
              <a:ext uri="{FF2B5EF4-FFF2-40B4-BE49-F238E27FC236}">
                <a16:creationId xmlns:a16="http://schemas.microsoft.com/office/drawing/2014/main" id="{EA4D56EB-BBD7-4CCB-9C50-D051484410A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437257">
            <a:off x="8365483" y="4907728"/>
            <a:ext cx="2422370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Nino Diné</a:t>
            </a:r>
          </a:p>
        </p:txBody>
      </p:sp>
      <p:sp>
        <p:nvSpPr>
          <p:cNvPr id="19" name="ZoneTexte 18" descr="Diapositive casting : diapositive de présentation des trois contributeurs.">
            <a:extLst>
              <a:ext uri="{FF2B5EF4-FFF2-40B4-BE49-F238E27FC236}">
                <a16:creationId xmlns:a16="http://schemas.microsoft.com/office/drawing/2014/main" id="{CEAC2ED6-181B-4FB1-AE6A-DE55BF9835DD}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11" name="Espace réservé du texte 21" descr="Zone pour ajouter les prénom et nom du  second contributeur. Par défaut, il est écrit Amélie Sorbon.">
            <a:extLst>
              <a:ext uri="{FF2B5EF4-FFF2-40B4-BE49-F238E27FC236}">
                <a16:creationId xmlns:a16="http://schemas.microsoft.com/office/drawing/2014/main" id="{00F76D68-D24B-4619-B2DE-91E3C7D00D4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78505">
            <a:off x="4781826" y="4907728"/>
            <a:ext cx="2800827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Amélie Sorbon</a:t>
            </a:r>
          </a:p>
        </p:txBody>
      </p:sp>
      <p:sp>
        <p:nvSpPr>
          <p:cNvPr id="15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0635CABC-B40B-40DD-96CD-226DDD12AF7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5120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FFEFD65-DC15-4763-8A1D-AD0CAEEE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6FE8D1-5A44-4FF5-B8BF-1D19EE314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D6A87A-F186-4C0D-ABD2-DC320575A3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BBF1C6-0834-4A27-9B81-F41CED284E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FE48A6-56AA-4969-AEF4-6321B4FCF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B2B0F-4331-4122-A959-AFC9D043544F}" type="slidenum">
              <a:rPr lang="fr-FR" smtClean="0"/>
              <a:t>‹N°›</a:t>
            </a:fld>
            <a:endParaRPr lang="fr-FR"/>
          </a:p>
        </p:txBody>
      </p:sp>
    </p:spTree>
    <p:custDataLst>
      <p:tags r:id="rId31"/>
    </p:custDataLst>
    <p:extLst>
      <p:ext uri="{BB962C8B-B14F-4D97-AF65-F5344CB8AC3E}">
        <p14:creationId xmlns:p14="http://schemas.microsoft.com/office/powerpoint/2010/main" val="2905710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49" r:id="rId2"/>
    <p:sldLayoutId id="2147483673" r:id="rId3"/>
    <p:sldLayoutId id="2147483663" r:id="rId4"/>
    <p:sldLayoutId id="2147483671" r:id="rId5"/>
    <p:sldLayoutId id="2147483662" r:id="rId6"/>
    <p:sldLayoutId id="2147483670" r:id="rId7"/>
    <p:sldLayoutId id="2147483661" r:id="rId8"/>
    <p:sldLayoutId id="2147483669" r:id="rId9"/>
    <p:sldLayoutId id="2147483672" r:id="rId10"/>
    <p:sldLayoutId id="2147483690" r:id="rId11"/>
    <p:sldLayoutId id="2147483681" r:id="rId12"/>
    <p:sldLayoutId id="2147483682" r:id="rId13"/>
    <p:sldLayoutId id="2147483660" r:id="rId14"/>
    <p:sldLayoutId id="2147483650" r:id="rId15"/>
    <p:sldLayoutId id="2147483683" r:id="rId16"/>
    <p:sldLayoutId id="2147483684" r:id="rId17"/>
    <p:sldLayoutId id="2147483686" r:id="rId18"/>
    <p:sldLayoutId id="2147483691" r:id="rId19"/>
    <p:sldLayoutId id="2147483688" r:id="rId20"/>
    <p:sldLayoutId id="2147483692" r:id="rId21"/>
    <p:sldLayoutId id="2147483693" r:id="rId22"/>
    <p:sldLayoutId id="2147483694" r:id="rId23"/>
    <p:sldLayoutId id="2147483678" r:id="rId24"/>
    <p:sldLayoutId id="2147483695" r:id="rId25"/>
    <p:sldLayoutId id="2147483665" r:id="rId26"/>
    <p:sldLayoutId id="2147483666" r:id="rId27"/>
    <p:sldLayoutId id="2147483697" r:id="rId28"/>
    <p:sldLayoutId id="2147483679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3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4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8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2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4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6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8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0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2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3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6.xml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1.xml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4.xml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7.xml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9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5.xml"/><Relationship Id="rId4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8.xml"/><Relationship Id="rId4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4.xml"/><Relationship Id="rId4" Type="http://schemas.openxmlformats.org/officeDocument/2006/relationships/image" Target="../media/image7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7.xml"/><Relationship Id="rId4" Type="http://schemas.openxmlformats.org/officeDocument/2006/relationships/image" Target="../media/image7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00.xml"/><Relationship Id="rId4" Type="http://schemas.openxmlformats.org/officeDocument/2006/relationships/image" Target="../media/image7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0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0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03.xml"/><Relationship Id="rId4" Type="http://schemas.openxmlformats.org/officeDocument/2006/relationships/image" Target="../media/image58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0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0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06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mailto:moodlemoot@luiggisansonetti.fr" TargetMode="Externa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0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9D849F-400A-4B00-9882-C67F506FE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À la découverte des rapports personnalisés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89CBF9D-C734-4E53-86B8-34341A0E89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Luiggi SANSONETTI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1B3342D-69DD-490B-9C2E-98E93E5A745F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7711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54D3E-7857-805E-45A4-9FAA687C1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72DF2E4-6931-0F56-CAA7-732886611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Aperçus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DA7A09D-E23D-696F-7AC1-5B679D0695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Filtres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C816573-7ABC-4065-1C7F-1B95D8451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41" y="2576372"/>
            <a:ext cx="2849573" cy="252077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41BCED1-FDE9-DF59-E8C0-6FFC257EA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387" y="2697698"/>
            <a:ext cx="6097779" cy="344098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7E15B03-E570-732C-D32C-D410F8FB1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1936" y="965251"/>
            <a:ext cx="3160712" cy="3789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575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EC6B3-43D3-46A3-4AC1-70E45B0D5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4375110-6D4E-6F68-5B79-03B1BF6C9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Aperçus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251A7D8-BF82-BD52-5C6D-8494E4904F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36662" y="1695450"/>
            <a:ext cx="4129157" cy="407988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Conditions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3EF5F2-E468-6B3D-99A6-B125DE023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451" y="2280976"/>
            <a:ext cx="2637038" cy="394098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C938F19-104E-75DF-DD1B-BEFFE3E88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971" y="2103438"/>
            <a:ext cx="2906221" cy="39630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1019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9E034-77EC-2EAE-847C-33E1B0B1E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9A09D8A-7C48-0477-3926-3EF8A50D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Aperçus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0A1FFD2-1B19-11C3-8672-A2CD800B6A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Audience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39FF103-DC39-8DC8-3547-AC779E061E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3890"/>
          <a:stretch>
            <a:fillRect/>
          </a:stretch>
        </p:blipFill>
        <p:spPr>
          <a:xfrm>
            <a:off x="8599314" y="942351"/>
            <a:ext cx="2973090" cy="399434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ADF8959-E4FD-4422-A962-A4468329B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131" y="2103438"/>
            <a:ext cx="6964545" cy="4416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1170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B026B-CA44-E462-CB9C-48855216A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044C630-D33B-0EBF-A105-8992B19F4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Aperçus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67F3F51-736C-F0AC-A959-84991DF762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Programmation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A518CC6-8D17-5D69-F96C-5D841D0E5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52" y="2195764"/>
            <a:ext cx="4642036" cy="341929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1A2212D-CC13-A86C-3E40-D7877F284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0000" y="939127"/>
            <a:ext cx="5265337" cy="31729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AE7667A-0AF4-99F5-C6E5-9F8B0DEA68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000" y="4539232"/>
            <a:ext cx="3966466" cy="13796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0375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6E7AB-51AC-7E9D-5643-C11542F52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CE8D4FE-DFFC-5C2E-4BA6-0A2BA3F8B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Aperçus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109FFBF-E1DF-8384-C164-DCB51A9032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Accès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EED90EA-4F71-D3D7-4186-433E6C1FD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587" y="2339172"/>
            <a:ext cx="6505575" cy="3124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2112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75019-4FAD-9C10-F8E9-6928A5F97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D88B26B-0EE4-5B18-2B9B-D6C34FD0FCA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0" y="2493818"/>
            <a:ext cx="9907491" cy="372611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Possibilité de renommer les colonnes et les filtres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Possibilité de filtrer une information non présente dans le rapport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Les filtres sont dynamiques et disponibles à la consultation du rapport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Les conditions figent la disponibilité des informations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Le rapport envoyé respecte les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Déplacement des colonnes aussi en cliquant sur la croix directionnelle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Le mode débogage fait afficher la requête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BA39990-3101-5E0A-177C-38DECF820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Aperçus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BAA0071-9737-C5EA-59F6-83DA9CBDF4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36662" y="1695450"/>
            <a:ext cx="4129157" cy="407988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Compléments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5881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41221204-E56C-703E-7430-D24D6FFE3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questions ?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8DD1C18-BB21-33FD-4105-FF9FFFF0B8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Non ? Alors quelques exemples !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5D6DCCD-479E-B7FD-538D-E5BF99DED7AB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454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B2D65-64B5-AF23-1855-472F9C73B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6E9B3C3-ECBE-918F-42D2-083D414DA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Exercice 1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7D7A1EE-84FC-60E0-F629-7B06B8BE567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6"/>
            <a:ext cx="9719738" cy="367497"/>
          </a:xfrm>
        </p:spPr>
        <p:txBody>
          <a:bodyPr/>
          <a:lstStyle/>
          <a:p>
            <a:r>
              <a:rPr lang="fr-FR" dirty="0"/>
              <a:t>Je veux la liste des cours par catégorie</a:t>
            </a:r>
          </a:p>
        </p:txBody>
      </p:sp>
      <p:pic>
        <p:nvPicPr>
          <p:cNvPr id="13" name="Image 12" descr="Une image contenant Graphique, cercle, conception&#10;&#10;Le contenu généré par l’IA peut être incorrect.">
            <a:extLst>
              <a:ext uri="{FF2B5EF4-FFF2-40B4-BE49-F238E27FC236}">
                <a16:creationId xmlns:a16="http://schemas.microsoft.com/office/drawing/2014/main" id="{F33DB86B-CFAD-DDDA-B0D2-BCDC880BD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238" y="672980"/>
            <a:ext cx="3085714" cy="180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108790A-DFD2-4BFB-6D4F-5C46FA6D2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640" y="2567197"/>
            <a:ext cx="4965921" cy="3466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8857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0AB65-8220-A0BF-279F-6F0FC3E80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EE9D5C3-88E9-5632-45D2-3AAF7206D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Exercice 1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9197542-5653-3733-1B33-F2F2153950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6"/>
            <a:ext cx="9719738" cy="367497"/>
          </a:xfrm>
        </p:spPr>
        <p:txBody>
          <a:bodyPr/>
          <a:lstStyle/>
          <a:p>
            <a:r>
              <a:rPr lang="fr-FR" dirty="0"/>
              <a:t>Je veux la liste des cours par catégorie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AC797AC-C0DC-CBA8-6B8A-5EDE6BF542FD}"/>
              </a:ext>
            </a:extLst>
          </p:cNvPr>
          <p:cNvSpPr txBox="1"/>
          <p:nvPr/>
        </p:nvSpPr>
        <p:spPr>
          <a:xfrm>
            <a:off x="1236131" y="3034603"/>
            <a:ext cx="98976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Source : 		Cours ou Catégories de cours</a:t>
            </a:r>
          </a:p>
          <a:p>
            <a:endParaRPr lang="fr-FR" sz="2000" dirty="0"/>
          </a:p>
          <a:p>
            <a:r>
              <a:rPr lang="fr-FR" sz="2000" dirty="0"/>
              <a:t>Colonne : 	Catégorie de cours 	</a:t>
            </a:r>
            <a:r>
              <a:rPr lang="fr-FR" sz="2000" dirty="0">
                <a:sym typeface="Wingdings" panose="05000000000000000000" pitchFamily="2" charset="2"/>
              </a:rPr>
              <a:t> Nom de catégorie avec lien</a:t>
            </a:r>
          </a:p>
          <a:p>
            <a:r>
              <a:rPr lang="fr-FR" sz="2000" dirty="0"/>
              <a:t>		Cours			</a:t>
            </a:r>
            <a:r>
              <a:rPr lang="fr-FR" sz="2000" dirty="0">
                <a:sym typeface="Wingdings" panose="05000000000000000000" pitchFamily="2" charset="2"/>
              </a:rPr>
              <a:t> Nom complet avec lien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r>
              <a:rPr lang="fr-FR" sz="2000" dirty="0">
                <a:sym typeface="Wingdings" panose="05000000000000000000" pitchFamily="2" charset="2"/>
              </a:rPr>
              <a:t>Filtre :		Catégorie de cours	 Choisir une catégorie</a:t>
            </a:r>
          </a:p>
        </p:txBody>
      </p:sp>
      <p:pic>
        <p:nvPicPr>
          <p:cNvPr id="13" name="Image 12" descr="Une image contenant Graphique, cercle, conception&#10;&#10;Le contenu généré par l’IA peut être incorrect.">
            <a:extLst>
              <a:ext uri="{FF2B5EF4-FFF2-40B4-BE49-F238E27FC236}">
                <a16:creationId xmlns:a16="http://schemas.microsoft.com/office/drawing/2014/main" id="{8DB49704-A937-C582-318B-674A8862B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238" y="672980"/>
            <a:ext cx="3085714" cy="180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4887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F354A-4EF7-0D33-4D08-46ED391BD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FFE874A-E5F8-C993-B3B8-CFAE350AE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4250269" cy="778933"/>
          </a:xfrm>
        </p:spPr>
        <p:txBody>
          <a:bodyPr>
            <a:normAutofit/>
          </a:bodyPr>
          <a:lstStyle/>
          <a:p>
            <a:r>
              <a:rPr lang="fr-FR" dirty="0"/>
              <a:t>Exercice 1bis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71CEAA9-F501-9EEE-7C4D-4CE6CFEB40A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6"/>
            <a:ext cx="7740000" cy="1015663"/>
          </a:xfrm>
        </p:spPr>
        <p:txBody>
          <a:bodyPr>
            <a:normAutofit/>
          </a:bodyPr>
          <a:lstStyle/>
          <a:p>
            <a:r>
              <a:rPr lang="fr-FR" dirty="0"/>
              <a:t>Je veux exporter l’arborescence complète de la plateforme en CSV pour reproduire la même structure sur un autre Moodle grâce au plugin « </a:t>
            </a:r>
            <a:r>
              <a:rPr lang="fr-FR" dirty="0" err="1"/>
              <a:t>Upload</a:t>
            </a:r>
            <a:r>
              <a:rPr lang="fr-FR" dirty="0"/>
              <a:t> Course </a:t>
            </a:r>
            <a:r>
              <a:rPr lang="fr-FR" dirty="0" err="1"/>
              <a:t>Category</a:t>
            </a:r>
            <a:r>
              <a:rPr lang="fr-FR" dirty="0"/>
              <a:t> »</a:t>
            </a:r>
          </a:p>
        </p:txBody>
      </p:sp>
      <p:pic>
        <p:nvPicPr>
          <p:cNvPr id="2" name="Image 1" descr="Une image contenant Graphique, cercle, conception&#10;&#10;Le contenu généré par l’IA peut être incorrect.">
            <a:extLst>
              <a:ext uri="{FF2B5EF4-FFF2-40B4-BE49-F238E27FC236}">
                <a16:creationId xmlns:a16="http://schemas.microsoft.com/office/drawing/2014/main" id="{09131AAE-0436-D667-1042-FBA979D80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238" y="672980"/>
            <a:ext cx="3085714" cy="1800000"/>
          </a:xfrm>
          <a:prstGeom prst="rect">
            <a:avLst/>
          </a:prstGeom>
        </p:spPr>
      </p:pic>
      <p:sp>
        <p:nvSpPr>
          <p:cNvPr id="4" name="Espace réservé du texte 6">
            <a:extLst>
              <a:ext uri="{FF2B5EF4-FFF2-40B4-BE49-F238E27FC236}">
                <a16:creationId xmlns:a16="http://schemas.microsoft.com/office/drawing/2014/main" id="{90892AF9-F979-9AF6-870D-3064C7AD9B04}"/>
              </a:ext>
            </a:extLst>
          </p:cNvPr>
          <p:cNvSpPr txBox="1">
            <a:spLocks/>
          </p:cNvSpPr>
          <p:nvPr/>
        </p:nvSpPr>
        <p:spPr>
          <a:xfrm>
            <a:off x="1236131" y="5908431"/>
            <a:ext cx="7777240" cy="4538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https://github.com/oliviervalentin/moodle-tool_uploadcoursecategory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7307F51-37A1-9EE1-7E5C-06F3C9C38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483" y="3062620"/>
            <a:ext cx="2762250" cy="20764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91AE02E-9966-7404-5A36-EF96819797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0099" y="2349900"/>
            <a:ext cx="3235407" cy="41578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5662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894C0BF-4F3D-4CB4-A816-F195C5BD56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dirty="0"/>
              <a:t>Luiggi Sansonetti</a:t>
            </a:r>
          </a:p>
        </p:txBody>
      </p:sp>
      <p:pic>
        <p:nvPicPr>
          <p:cNvPr id="6" name="Espace réservé pour une image  5" descr="Une image contenant Visage humain, dessin humoristique, homme, mâchoire&#10;&#10;Le contenu généré par l’IA peut être incorrect.">
            <a:extLst>
              <a:ext uri="{FF2B5EF4-FFF2-40B4-BE49-F238E27FC236}">
                <a16:creationId xmlns:a16="http://schemas.microsoft.com/office/drawing/2014/main" id="{51F32B44-F6A8-5C80-BD46-0E5F5D70787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" b="1311"/>
          <a:stretch>
            <a:fillRect/>
          </a:stretch>
        </p:blipFill>
        <p:spPr/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CB4C205-A865-42D4-9877-19B966B65A89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" name="Image 13" descr="Une image contenant symbole, logo, Emblème, Graphique&#10;&#10;Le contenu généré par l’IA peut être incorrect.">
            <a:extLst>
              <a:ext uri="{FF2B5EF4-FFF2-40B4-BE49-F238E27FC236}">
                <a16:creationId xmlns:a16="http://schemas.microsoft.com/office/drawing/2014/main" id="{B7C52712-DC1C-4480-B595-789FAF7B3B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96" y="903411"/>
            <a:ext cx="1440000" cy="1440000"/>
          </a:xfrm>
          <a:prstGeom prst="rect">
            <a:avLst/>
          </a:prstGeom>
        </p:spPr>
      </p:pic>
      <p:pic>
        <p:nvPicPr>
          <p:cNvPr id="16" name="Image 15" descr="Une image contenant logo, symbole, Emblème, Graphique&#10;&#10;Le contenu généré par l’IA peut être incorrect.">
            <a:extLst>
              <a:ext uri="{FF2B5EF4-FFF2-40B4-BE49-F238E27FC236}">
                <a16:creationId xmlns:a16="http://schemas.microsoft.com/office/drawing/2014/main" id="{70A21336-613F-E0B2-089D-2533335EB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411" y="903411"/>
            <a:ext cx="1440000" cy="1440000"/>
          </a:xfrm>
          <a:prstGeom prst="rect">
            <a:avLst/>
          </a:prstGeom>
        </p:spPr>
      </p:pic>
      <p:pic>
        <p:nvPicPr>
          <p:cNvPr id="18" name="Image 17" descr="Une image contenant clipart, Graphique, logo, symbole&#10;&#10;Le contenu généré par l’IA peut être incorrect.">
            <a:extLst>
              <a:ext uri="{FF2B5EF4-FFF2-40B4-BE49-F238E27FC236}">
                <a16:creationId xmlns:a16="http://schemas.microsoft.com/office/drawing/2014/main" id="{E4F8B571-7AFE-3BDC-74B1-63494F1E2E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96" y="4050157"/>
            <a:ext cx="1440000" cy="1440000"/>
          </a:xfrm>
          <a:prstGeom prst="rect">
            <a:avLst/>
          </a:prstGeom>
        </p:spPr>
      </p:pic>
      <p:pic>
        <p:nvPicPr>
          <p:cNvPr id="20" name="Image 19" descr="Une image contenant clipart, Graphique, logo, symbole&#10;&#10;Le contenu généré par l’IA peut être incorrect.">
            <a:extLst>
              <a:ext uri="{FF2B5EF4-FFF2-40B4-BE49-F238E27FC236}">
                <a16:creationId xmlns:a16="http://schemas.microsoft.com/office/drawing/2014/main" id="{0DC3358D-8DA7-EA75-E6E8-DF51FD5552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411" y="4050157"/>
            <a:ext cx="1440000" cy="1440000"/>
          </a:xfrm>
          <a:prstGeom prst="rect">
            <a:avLst/>
          </a:prstGeom>
        </p:spPr>
      </p:pic>
      <p:pic>
        <p:nvPicPr>
          <p:cNvPr id="22" name="Image 21" descr="Une image contenant logo, Police, symbole, texte&#10;&#10;Le contenu généré par l’IA peut être incorrect.">
            <a:extLst>
              <a:ext uri="{FF2B5EF4-FFF2-40B4-BE49-F238E27FC236}">
                <a16:creationId xmlns:a16="http://schemas.microsoft.com/office/drawing/2014/main" id="{094F4E09-0A8E-4BB8-D66A-646C7B29D0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411" y="2476784"/>
            <a:ext cx="1440000" cy="1440000"/>
          </a:xfrm>
          <a:prstGeom prst="rect">
            <a:avLst/>
          </a:prstGeom>
        </p:spPr>
      </p:pic>
      <p:pic>
        <p:nvPicPr>
          <p:cNvPr id="24" name="Image 23" descr="Une image contenant texte, logo, Police, symbole&#10;&#10;Le contenu généré par l’IA peut être incorrect.">
            <a:extLst>
              <a:ext uri="{FF2B5EF4-FFF2-40B4-BE49-F238E27FC236}">
                <a16:creationId xmlns:a16="http://schemas.microsoft.com/office/drawing/2014/main" id="{5215B6E6-A642-63D7-1B1D-B97F97A4AD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96" y="2476784"/>
            <a:ext cx="1440000" cy="1440000"/>
          </a:xfrm>
          <a:prstGeom prst="rect">
            <a:avLst/>
          </a:prstGeom>
        </p:spPr>
      </p:pic>
      <p:pic>
        <p:nvPicPr>
          <p:cNvPr id="26" name="Image 25" descr="Une image contenant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24CB9DB-0A98-7D4E-3C30-87AA80293E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97" y="1267163"/>
            <a:ext cx="1440000" cy="1440000"/>
          </a:xfrm>
          <a:prstGeom prst="rect">
            <a:avLst/>
          </a:prstGeom>
        </p:spPr>
      </p:pic>
      <p:pic>
        <p:nvPicPr>
          <p:cNvPr id="28" name="Image 27" descr="Une image contenant clipart, Dessin animé, Graphiqu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9E4A47B-F59F-FECC-827C-29BDB1D21B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97" y="2839461"/>
            <a:ext cx="1440000" cy="1440000"/>
          </a:xfrm>
          <a:prstGeom prst="rect">
            <a:avLst/>
          </a:prstGeom>
        </p:spPr>
      </p:pic>
      <p:pic>
        <p:nvPicPr>
          <p:cNvPr id="1026" name="Picture 2" descr="qr code">
            <a:extLst>
              <a:ext uri="{FF2B5EF4-FFF2-40B4-BE49-F238E27FC236}">
                <a16:creationId xmlns:a16="http://schemas.microsoft.com/office/drawing/2014/main" id="{F7CCC305-25F9-F052-5313-9BE951D2A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84" y="4411759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6361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FCB9D-BF24-5560-A5DF-4B816355D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1940705-CF63-690B-4D2D-6F7D17624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4250269" cy="778933"/>
          </a:xfrm>
        </p:spPr>
        <p:txBody>
          <a:bodyPr>
            <a:normAutofit/>
          </a:bodyPr>
          <a:lstStyle/>
          <a:p>
            <a:r>
              <a:rPr lang="fr-FR" dirty="0"/>
              <a:t>Exercice 1bis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F508E8-BFD8-D174-F693-B144068CCC9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6"/>
            <a:ext cx="7740000" cy="1015663"/>
          </a:xfrm>
        </p:spPr>
        <p:txBody>
          <a:bodyPr>
            <a:normAutofit/>
          </a:bodyPr>
          <a:lstStyle/>
          <a:p>
            <a:r>
              <a:rPr lang="fr-FR" dirty="0"/>
              <a:t>Je veux exporter l’arborescence complète de la plateforme en CSV pour reproduire la même structure sur un autre Moodle grâce au plugin « </a:t>
            </a:r>
            <a:r>
              <a:rPr lang="fr-FR" dirty="0" err="1"/>
              <a:t>Upload</a:t>
            </a:r>
            <a:r>
              <a:rPr lang="fr-FR" dirty="0"/>
              <a:t> Course </a:t>
            </a:r>
            <a:r>
              <a:rPr lang="fr-FR" dirty="0" err="1"/>
              <a:t>Category</a:t>
            </a:r>
            <a:r>
              <a:rPr lang="fr-FR" dirty="0"/>
              <a:t> »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61E05E5-F7D2-DEB5-8A15-C432CA28084C}"/>
              </a:ext>
            </a:extLst>
          </p:cNvPr>
          <p:cNvSpPr txBox="1"/>
          <p:nvPr/>
        </p:nvSpPr>
        <p:spPr>
          <a:xfrm>
            <a:off x="1236131" y="3478095"/>
            <a:ext cx="98976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Source : 		Catégories de cours</a:t>
            </a:r>
          </a:p>
          <a:p>
            <a:endParaRPr lang="fr-FR" sz="2000" dirty="0"/>
          </a:p>
          <a:p>
            <a:r>
              <a:rPr lang="fr-FR" sz="2000" dirty="0"/>
              <a:t>Colonne : 	Catégorie de cours 	</a:t>
            </a:r>
            <a:r>
              <a:rPr lang="fr-FR" sz="2000" dirty="0">
                <a:sym typeface="Wingdings" panose="05000000000000000000" pitchFamily="2" charset="2"/>
              </a:rPr>
              <a:t> Chemin de catégorie</a:t>
            </a:r>
          </a:p>
        </p:txBody>
      </p:sp>
      <p:pic>
        <p:nvPicPr>
          <p:cNvPr id="2" name="Image 1" descr="Une image contenant Graphique, cercle, conception&#10;&#10;Le contenu généré par l’IA peut être incorrect.">
            <a:extLst>
              <a:ext uri="{FF2B5EF4-FFF2-40B4-BE49-F238E27FC236}">
                <a16:creationId xmlns:a16="http://schemas.microsoft.com/office/drawing/2014/main" id="{D3A95EB8-8741-613B-3C20-D61684035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238" y="672980"/>
            <a:ext cx="3085714" cy="1800000"/>
          </a:xfrm>
          <a:prstGeom prst="rect">
            <a:avLst/>
          </a:prstGeom>
        </p:spPr>
      </p:pic>
      <p:sp>
        <p:nvSpPr>
          <p:cNvPr id="4" name="Espace réservé du texte 6">
            <a:extLst>
              <a:ext uri="{FF2B5EF4-FFF2-40B4-BE49-F238E27FC236}">
                <a16:creationId xmlns:a16="http://schemas.microsoft.com/office/drawing/2014/main" id="{0D5C1868-7519-70ED-D629-9C308DAC6BDE}"/>
              </a:ext>
            </a:extLst>
          </p:cNvPr>
          <p:cNvSpPr txBox="1">
            <a:spLocks/>
          </p:cNvSpPr>
          <p:nvPr/>
        </p:nvSpPr>
        <p:spPr>
          <a:xfrm>
            <a:off x="1236131" y="5908431"/>
            <a:ext cx="7777240" cy="4538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https://github.com/oliviervalentin/moodle-tool_uploadcoursecategory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756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B7944-113E-7035-5682-BA2276ED4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5B2ADCE-FDE8-1B7B-BBB3-CEB1C9FFE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Exercice 2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A0B9928-118E-DFA3-A2EF-0E304A07075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6"/>
            <a:ext cx="7740000" cy="437835"/>
          </a:xfrm>
        </p:spPr>
        <p:txBody>
          <a:bodyPr>
            <a:normAutofit/>
          </a:bodyPr>
          <a:lstStyle/>
          <a:p>
            <a:r>
              <a:rPr lang="fr-FR" dirty="0"/>
              <a:t>Je veux la liste des fichiers les plus lourds (+ de 10Mo)</a:t>
            </a:r>
          </a:p>
        </p:txBody>
      </p:sp>
      <p:pic>
        <p:nvPicPr>
          <p:cNvPr id="2" name="Image 1" descr="Une image contenant Graphique, cercle, conception&#10;&#10;Le contenu généré par l’IA peut être incorrect.">
            <a:extLst>
              <a:ext uri="{FF2B5EF4-FFF2-40B4-BE49-F238E27FC236}">
                <a16:creationId xmlns:a16="http://schemas.microsoft.com/office/drawing/2014/main" id="{059EAC7B-F4B9-410A-A2C8-0ED86BCC0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238" y="672980"/>
            <a:ext cx="3085714" cy="180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2823B07-6560-C989-31DB-77B222BF7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910" y="2472980"/>
            <a:ext cx="7155107" cy="37694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1879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CAE50-6AC2-E530-7CAE-2E9522374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2DEB990-BFB4-7EAC-C30B-7A10E62E6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Exercice 2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476655E-9148-B788-1A02-5D6E8358C4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6"/>
            <a:ext cx="7740000" cy="437835"/>
          </a:xfrm>
        </p:spPr>
        <p:txBody>
          <a:bodyPr>
            <a:normAutofit/>
          </a:bodyPr>
          <a:lstStyle/>
          <a:p>
            <a:r>
              <a:rPr lang="fr-FR" dirty="0"/>
              <a:t>Je veux la liste des fichiers les plus lourds (+ de 10Mo)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CDA4218-45C2-D9A2-55BE-DAF6BE163FFE}"/>
              </a:ext>
            </a:extLst>
          </p:cNvPr>
          <p:cNvSpPr txBox="1"/>
          <p:nvPr/>
        </p:nvSpPr>
        <p:spPr>
          <a:xfrm>
            <a:off x="1236131" y="2734520"/>
            <a:ext cx="98976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Source : 		Fichiers</a:t>
            </a:r>
          </a:p>
          <a:p>
            <a:endParaRPr lang="fr-FR" sz="2000" dirty="0"/>
          </a:p>
          <a:p>
            <a:r>
              <a:rPr lang="fr-FR" sz="2000" dirty="0"/>
              <a:t>Colonne : 	Fichier 		</a:t>
            </a:r>
            <a:r>
              <a:rPr lang="fr-FR" sz="2000" dirty="0">
                <a:sym typeface="Wingdings" panose="05000000000000000000" pitchFamily="2" charset="2"/>
              </a:rPr>
              <a:t> Nom du fichier, Taille, Type</a:t>
            </a:r>
          </a:p>
          <a:p>
            <a:r>
              <a:rPr lang="fr-FR" sz="2000" dirty="0">
                <a:sym typeface="Wingdings" panose="05000000000000000000" pitchFamily="2" charset="2"/>
              </a:rPr>
              <a:t>		Utilisateur	 Nom complet avec lien et image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r>
              <a:rPr lang="fr-FR" sz="2000" dirty="0">
                <a:sym typeface="Wingdings" panose="05000000000000000000" pitchFamily="2" charset="2"/>
              </a:rPr>
              <a:t>Condition :	Fichier		 Taille		 Plus grand que 10Mo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r>
              <a:rPr lang="fr-FR" sz="2000" dirty="0">
                <a:sym typeface="Wingdings" panose="05000000000000000000" pitchFamily="2" charset="2"/>
              </a:rPr>
              <a:t>Filtre :		Fichier		 Taille, Type</a:t>
            </a:r>
          </a:p>
          <a:p>
            <a:r>
              <a:rPr lang="fr-FR" sz="2000" dirty="0">
                <a:sym typeface="Wingdings" panose="05000000000000000000" pitchFamily="2" charset="2"/>
              </a:rPr>
              <a:t>			</a:t>
            </a:r>
          </a:p>
        </p:txBody>
      </p:sp>
      <p:pic>
        <p:nvPicPr>
          <p:cNvPr id="2" name="Image 1" descr="Une image contenant Graphique, cercle, conception&#10;&#10;Le contenu généré par l’IA peut être incorrect.">
            <a:extLst>
              <a:ext uri="{FF2B5EF4-FFF2-40B4-BE49-F238E27FC236}">
                <a16:creationId xmlns:a16="http://schemas.microsoft.com/office/drawing/2014/main" id="{635D3E25-7A8D-6DCE-8559-A7F9AFF36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238" y="672980"/>
            <a:ext cx="3085714" cy="180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1802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CE189-4D11-9201-DDCE-56037EE3B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8AC6AA4-5C55-6E2B-B1A4-B815DC7D6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3898577" cy="778933"/>
          </a:xfrm>
        </p:spPr>
        <p:txBody>
          <a:bodyPr>
            <a:normAutofit/>
          </a:bodyPr>
          <a:lstStyle/>
          <a:p>
            <a:r>
              <a:rPr lang="fr-FR" dirty="0"/>
              <a:t>Exercice 2bis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85913BF1-11E4-16D9-5550-7348B0672E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6"/>
            <a:ext cx="7740000" cy="1000543"/>
          </a:xfrm>
        </p:spPr>
        <p:txBody>
          <a:bodyPr>
            <a:normAutofit/>
          </a:bodyPr>
          <a:lstStyle/>
          <a:p>
            <a:r>
              <a:rPr lang="fr-FR" dirty="0"/>
              <a:t>Je veux la liste des fichiers les plus lourds (+ de 10Mo), les cours dans lesquels ils se trouvent, le chemin pour y accéder directement et la date de création</a:t>
            </a:r>
          </a:p>
        </p:txBody>
      </p:sp>
      <p:pic>
        <p:nvPicPr>
          <p:cNvPr id="2" name="Image 1" descr="Une image contenant Graphique, cercle, conception&#10;&#10;Le contenu généré par l’IA peut être incorrect.">
            <a:extLst>
              <a:ext uri="{FF2B5EF4-FFF2-40B4-BE49-F238E27FC236}">
                <a16:creationId xmlns:a16="http://schemas.microsoft.com/office/drawing/2014/main" id="{E5FA982E-DC37-012C-701B-EAA5E8C10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238" y="672980"/>
            <a:ext cx="3085714" cy="180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38B9EFD-631C-B457-B3F3-BFDAD9161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78" y="2957852"/>
            <a:ext cx="10873244" cy="32661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348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3C5DA-FC9B-A231-E39C-F441308C4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D15F92F-6BD7-CA9C-4C5C-E11C79B93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3798093" cy="778933"/>
          </a:xfrm>
        </p:spPr>
        <p:txBody>
          <a:bodyPr>
            <a:normAutofit/>
          </a:bodyPr>
          <a:lstStyle/>
          <a:p>
            <a:r>
              <a:rPr lang="fr-FR" dirty="0"/>
              <a:t>Exercice 2bis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AD176F4-9E52-0F35-29ED-298B9E6EFC3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6"/>
            <a:ext cx="7740000" cy="960349"/>
          </a:xfrm>
        </p:spPr>
        <p:txBody>
          <a:bodyPr>
            <a:normAutofit/>
          </a:bodyPr>
          <a:lstStyle/>
          <a:p>
            <a:r>
              <a:rPr lang="fr-FR" dirty="0"/>
              <a:t>Je veux la liste des fichiers les plus lourds (+ de 10Mo), le cours dans lequel ils se trouvent, le chemin pour y accéder directement et la date de création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3487EC2-2EED-204D-73F9-086A0A1EC874}"/>
              </a:ext>
            </a:extLst>
          </p:cNvPr>
          <p:cNvSpPr txBox="1"/>
          <p:nvPr/>
        </p:nvSpPr>
        <p:spPr>
          <a:xfrm>
            <a:off x="1236131" y="3031678"/>
            <a:ext cx="98976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Source : 		Fichiers</a:t>
            </a:r>
          </a:p>
          <a:p>
            <a:endParaRPr lang="fr-FR" sz="2000" dirty="0"/>
          </a:p>
          <a:p>
            <a:r>
              <a:rPr lang="fr-FR" sz="2000" dirty="0"/>
              <a:t>Colonne : 	Fichier 		</a:t>
            </a:r>
            <a:r>
              <a:rPr lang="fr-FR" sz="2000" dirty="0">
                <a:sym typeface="Wingdings" panose="05000000000000000000" pitchFamily="2" charset="2"/>
              </a:rPr>
              <a:t> Nom du fichier, Taille, Type, Date de création</a:t>
            </a:r>
          </a:p>
          <a:p>
            <a:r>
              <a:rPr lang="fr-FR" sz="2000" dirty="0">
                <a:sym typeface="Wingdings" panose="05000000000000000000" pitchFamily="2" charset="2"/>
              </a:rPr>
              <a:t>		Contexte	 URL du contexte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r>
              <a:rPr lang="fr-FR" sz="2000" dirty="0">
                <a:sym typeface="Wingdings" panose="05000000000000000000" pitchFamily="2" charset="2"/>
              </a:rPr>
              <a:t>Condition :	Fichier		 Taille		 Plus grand que 20Mo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r>
              <a:rPr lang="fr-FR" sz="2000" dirty="0">
                <a:sym typeface="Wingdings" panose="05000000000000000000" pitchFamily="2" charset="2"/>
              </a:rPr>
              <a:t>Filtre :		Fichier		 Taille, Type</a:t>
            </a:r>
          </a:p>
          <a:p>
            <a:r>
              <a:rPr lang="fr-FR" sz="2000" dirty="0">
                <a:sym typeface="Wingdings" panose="05000000000000000000" pitchFamily="2" charset="2"/>
              </a:rPr>
              <a:t>			</a:t>
            </a:r>
          </a:p>
        </p:txBody>
      </p:sp>
      <p:pic>
        <p:nvPicPr>
          <p:cNvPr id="2" name="Image 1" descr="Une image contenant Graphique, cercle, conception&#10;&#10;Le contenu généré par l’IA peut être incorrect.">
            <a:extLst>
              <a:ext uri="{FF2B5EF4-FFF2-40B4-BE49-F238E27FC236}">
                <a16:creationId xmlns:a16="http://schemas.microsoft.com/office/drawing/2014/main" id="{81D224E6-E526-66A7-563E-28163CF81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238" y="672980"/>
            <a:ext cx="3085714" cy="180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7162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C89EC-664B-3404-8065-647ADBB18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2FC7A8E-A7E2-A327-D723-DF3A1C519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Exercice 3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B0426BF-4E0C-2B41-B1E8-00A45FDBE81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7"/>
            <a:ext cx="7740000" cy="539404"/>
          </a:xfrm>
        </p:spPr>
        <p:txBody>
          <a:bodyPr>
            <a:normAutofit/>
          </a:bodyPr>
          <a:lstStyle/>
          <a:p>
            <a:r>
              <a:rPr lang="fr-FR" dirty="0"/>
              <a:t>Je veux la liste des utilisateurs suspendus</a:t>
            </a:r>
          </a:p>
        </p:txBody>
      </p:sp>
      <p:pic>
        <p:nvPicPr>
          <p:cNvPr id="2" name="Image 1" descr="Une image contenant Graphique, cercle, conception&#10;&#10;Le contenu généré par l’IA peut être incorrect.">
            <a:extLst>
              <a:ext uri="{FF2B5EF4-FFF2-40B4-BE49-F238E27FC236}">
                <a16:creationId xmlns:a16="http://schemas.microsoft.com/office/drawing/2014/main" id="{8E45A00C-4A4B-884A-D2EB-7F73C603C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238" y="672980"/>
            <a:ext cx="3085714" cy="180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D96D092-7BF0-461F-E814-A7547518B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039" y="2991020"/>
            <a:ext cx="6362700" cy="1695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0645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BD3B9-CCAD-4F28-1462-7B3A0FEA8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FA6EBF7-C179-DE55-3BCE-483488363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Exercice 3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B73325E-3EFE-F238-B38F-489A18BED58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7"/>
            <a:ext cx="7740000" cy="539404"/>
          </a:xfrm>
        </p:spPr>
        <p:txBody>
          <a:bodyPr>
            <a:normAutofit/>
          </a:bodyPr>
          <a:lstStyle/>
          <a:p>
            <a:r>
              <a:rPr lang="fr-FR" dirty="0"/>
              <a:t>Je veux la liste des utilisateurs suspendus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62B971F-2F08-5D64-BED6-AF2E9CCB43A3}"/>
              </a:ext>
            </a:extLst>
          </p:cNvPr>
          <p:cNvSpPr txBox="1"/>
          <p:nvPr/>
        </p:nvSpPr>
        <p:spPr>
          <a:xfrm>
            <a:off x="1236131" y="3031678"/>
            <a:ext cx="98976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Source : 		Utilisateurs</a:t>
            </a:r>
          </a:p>
          <a:p>
            <a:endParaRPr lang="fr-FR" sz="2000" dirty="0"/>
          </a:p>
          <a:p>
            <a:r>
              <a:rPr lang="fr-FR" sz="2000" dirty="0"/>
              <a:t>Colonne : 	Utilisateur 	</a:t>
            </a:r>
            <a:r>
              <a:rPr lang="fr-FR" sz="2000" dirty="0">
                <a:sym typeface="Wingdings" panose="05000000000000000000" pitchFamily="2" charset="2"/>
              </a:rPr>
              <a:t> Nom complet avec lien et image, Suspendu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r>
              <a:rPr lang="fr-FR" sz="2000" dirty="0">
                <a:sym typeface="Wingdings" panose="05000000000000000000" pitchFamily="2" charset="2"/>
              </a:rPr>
              <a:t>Condition :	Utilisateur	 Suspendu	 Oui			</a:t>
            </a:r>
          </a:p>
        </p:txBody>
      </p:sp>
      <p:pic>
        <p:nvPicPr>
          <p:cNvPr id="2" name="Image 1" descr="Une image contenant Graphique, cercle, conception&#10;&#10;Le contenu généré par l’IA peut être incorrect.">
            <a:extLst>
              <a:ext uri="{FF2B5EF4-FFF2-40B4-BE49-F238E27FC236}">
                <a16:creationId xmlns:a16="http://schemas.microsoft.com/office/drawing/2014/main" id="{B79EBF4E-46D1-C9B2-FCE0-D6AA6E723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238" y="672980"/>
            <a:ext cx="3085714" cy="180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41307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A233B-6C82-A8BC-32A6-9D77B654B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6BAEFF3-2237-85DA-0102-51CE475DD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4179931" cy="778933"/>
          </a:xfrm>
        </p:spPr>
        <p:txBody>
          <a:bodyPr>
            <a:normAutofit/>
          </a:bodyPr>
          <a:lstStyle/>
          <a:p>
            <a:r>
              <a:rPr lang="fr-FR" dirty="0"/>
              <a:t>Exercice 3bis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A3D3FE2-14FB-7CA5-C7A9-141AA11E9EF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6"/>
            <a:ext cx="7740000" cy="1201509"/>
          </a:xfrm>
        </p:spPr>
        <p:txBody>
          <a:bodyPr>
            <a:normAutofit/>
          </a:bodyPr>
          <a:lstStyle/>
          <a:p>
            <a:r>
              <a:rPr lang="fr-FR" dirty="0"/>
              <a:t>Je veux la liste des utilisateurs qui n’ont pas confirmé la création de leur compte, et la date de création du compte avec le courriel pour les recontacter</a:t>
            </a:r>
          </a:p>
        </p:txBody>
      </p:sp>
      <p:pic>
        <p:nvPicPr>
          <p:cNvPr id="2" name="Image 1" descr="Une image contenant Graphique, cercle, conception&#10;&#10;Le contenu généré par l’IA peut être incorrect.">
            <a:extLst>
              <a:ext uri="{FF2B5EF4-FFF2-40B4-BE49-F238E27FC236}">
                <a16:creationId xmlns:a16="http://schemas.microsoft.com/office/drawing/2014/main" id="{C2C17252-F4CB-615D-D978-E5A992420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238" y="672980"/>
            <a:ext cx="3085714" cy="180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26BC64E-FCFF-3142-962D-3D9E258E4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131" y="3429000"/>
            <a:ext cx="8963025" cy="152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5038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3F080-DEA3-D2DC-B58B-3F5829AFE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64C78A6-E9AA-DD7F-07EF-A4A7D378A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3898577" cy="778933"/>
          </a:xfrm>
        </p:spPr>
        <p:txBody>
          <a:bodyPr>
            <a:normAutofit/>
          </a:bodyPr>
          <a:lstStyle/>
          <a:p>
            <a:r>
              <a:rPr lang="fr-FR" dirty="0"/>
              <a:t>Exercice 3bis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EE81A8E-4B77-2178-F649-E808C07AAC6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7"/>
            <a:ext cx="7740000" cy="1010590"/>
          </a:xfrm>
        </p:spPr>
        <p:txBody>
          <a:bodyPr>
            <a:normAutofit/>
          </a:bodyPr>
          <a:lstStyle/>
          <a:p>
            <a:r>
              <a:rPr lang="fr-FR" dirty="0"/>
              <a:t>Je veux la liste des utilisateurs qui n’ont pas confirmé la création de leur compte, et la date de création du compte avec le courriel pour les recontacter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078F195-767D-3F5E-C663-0F1D1A898DB9}"/>
              </a:ext>
            </a:extLst>
          </p:cNvPr>
          <p:cNvSpPr txBox="1"/>
          <p:nvPr/>
        </p:nvSpPr>
        <p:spPr>
          <a:xfrm>
            <a:off x="1236131" y="3091966"/>
            <a:ext cx="98976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Source : 		Utilisateurs</a:t>
            </a:r>
          </a:p>
          <a:p>
            <a:endParaRPr lang="fr-FR" sz="2000" dirty="0"/>
          </a:p>
          <a:p>
            <a:r>
              <a:rPr lang="fr-FR" sz="2000" dirty="0"/>
              <a:t>Colonne : 	Utilisateur 	</a:t>
            </a:r>
            <a:r>
              <a:rPr lang="fr-FR" sz="2000" dirty="0">
                <a:sym typeface="Wingdings" panose="05000000000000000000" pitchFamily="2" charset="2"/>
              </a:rPr>
              <a:t> Nom complet avec lien et image, Adresse de courriel, 				Confirmé, date de création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r>
              <a:rPr lang="fr-FR" sz="2000" dirty="0">
                <a:sym typeface="Wingdings" panose="05000000000000000000" pitchFamily="2" charset="2"/>
              </a:rPr>
              <a:t>Condition :	Utilisateur	 Confirmé	 Non</a:t>
            </a:r>
          </a:p>
        </p:txBody>
      </p:sp>
      <p:pic>
        <p:nvPicPr>
          <p:cNvPr id="2" name="Image 1" descr="Une image contenant Graphique, cercle, conception&#10;&#10;Le contenu généré par l’IA peut être incorrect.">
            <a:extLst>
              <a:ext uri="{FF2B5EF4-FFF2-40B4-BE49-F238E27FC236}">
                <a16:creationId xmlns:a16="http://schemas.microsoft.com/office/drawing/2014/main" id="{7483080E-7D09-2491-1D3E-D6EF14109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238" y="672980"/>
            <a:ext cx="3085714" cy="180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303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F098A-8481-6E58-9F80-1612861E9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90FBF72-AF7C-0650-07AB-186EF76D0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4179931" cy="778933"/>
          </a:xfrm>
        </p:spPr>
        <p:txBody>
          <a:bodyPr>
            <a:normAutofit/>
          </a:bodyPr>
          <a:lstStyle/>
          <a:p>
            <a:r>
              <a:rPr lang="fr-FR" dirty="0"/>
              <a:t>Exercice 4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BB50448-78F1-B728-FFBD-BD4DFB0D7B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7"/>
            <a:ext cx="7740000" cy="778934"/>
          </a:xfrm>
        </p:spPr>
        <p:txBody>
          <a:bodyPr>
            <a:normAutofit/>
          </a:bodyPr>
          <a:lstStyle/>
          <a:p>
            <a:r>
              <a:rPr lang="fr-FR" dirty="0"/>
              <a:t>Je veux la progression des apprenants dans un cours spécifique</a:t>
            </a:r>
          </a:p>
        </p:txBody>
      </p:sp>
      <p:pic>
        <p:nvPicPr>
          <p:cNvPr id="2" name="Image 1" descr="Une image contenant Graphique, cercle, conception&#10;&#10;Le contenu généré par l’IA peut être incorrect.">
            <a:extLst>
              <a:ext uri="{FF2B5EF4-FFF2-40B4-BE49-F238E27FC236}">
                <a16:creationId xmlns:a16="http://schemas.microsoft.com/office/drawing/2014/main" id="{5FF3FBF6-AB17-B0D2-34C3-1F6C8ABF4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238" y="672980"/>
            <a:ext cx="3085714" cy="180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509A220-9FD3-D468-AC07-D073DEB24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815" y="2874822"/>
            <a:ext cx="8953500" cy="3419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6860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2B8B3B-8F57-4835-85CF-E5A33E7A9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1ADE04-D0DF-4744-AA1D-A65128FC1D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C’est initialement une fonctionnalité de Moodle Workplace (Report Builder)</a:t>
            </a:r>
          </a:p>
          <a:p>
            <a:endParaRPr lang="fr-FR" dirty="0"/>
          </a:p>
          <a:p>
            <a:r>
              <a:rPr lang="fr-FR" dirty="0"/>
              <a:t>Depuis la 4.1, intégration des rapports personnalisés (Custom Reports)</a:t>
            </a:r>
          </a:p>
          <a:p>
            <a:endParaRPr lang="fr-FR" dirty="0"/>
          </a:p>
          <a:p>
            <a:r>
              <a:rPr lang="fr-FR" dirty="0"/>
              <a:t>Diverses sources de données pour construire des tableaux</a:t>
            </a:r>
          </a:p>
          <a:p>
            <a:endParaRPr lang="fr-FR" dirty="0"/>
          </a:p>
          <a:p>
            <a:r>
              <a:rPr lang="fr-FR" dirty="0"/>
              <a:t>Divers formats d’export, Notifications programmables, Audience pour la consultation…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4797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DB6F1-7620-B827-033C-C736A75F5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5654EDC-D42D-F038-9A5E-D7E0A4510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3898577" cy="778933"/>
          </a:xfrm>
        </p:spPr>
        <p:txBody>
          <a:bodyPr>
            <a:normAutofit/>
          </a:bodyPr>
          <a:lstStyle/>
          <a:p>
            <a:r>
              <a:rPr lang="fr-FR" dirty="0"/>
              <a:t>Exercice 4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EEEFF6A-A516-A8B5-AD87-3A680D8995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7"/>
            <a:ext cx="7740000" cy="778933"/>
          </a:xfrm>
        </p:spPr>
        <p:txBody>
          <a:bodyPr>
            <a:normAutofit/>
          </a:bodyPr>
          <a:lstStyle/>
          <a:p>
            <a:r>
              <a:rPr lang="fr-FR" dirty="0"/>
              <a:t>Je veux la progression des apprenants dans un cours spécifique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BA7BF89-68D8-E9C8-CAD3-5A987849A363}"/>
              </a:ext>
            </a:extLst>
          </p:cNvPr>
          <p:cNvSpPr txBox="1"/>
          <p:nvPr/>
        </p:nvSpPr>
        <p:spPr>
          <a:xfrm>
            <a:off x="1236131" y="3031678"/>
            <a:ext cx="98976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Source : 		Participants au cours</a:t>
            </a:r>
          </a:p>
          <a:p>
            <a:endParaRPr lang="fr-FR" sz="2000" dirty="0"/>
          </a:p>
          <a:p>
            <a:r>
              <a:rPr lang="fr-FR" sz="2000" dirty="0"/>
              <a:t>Colonne : 	Cours 			</a:t>
            </a:r>
            <a:r>
              <a:rPr lang="fr-FR" sz="2000" dirty="0">
                <a:sym typeface="Wingdings" panose="05000000000000000000" pitchFamily="2" charset="2"/>
              </a:rPr>
              <a:t> Nom complet du cours avec lien</a:t>
            </a:r>
          </a:p>
          <a:p>
            <a:r>
              <a:rPr lang="fr-FR" sz="2000" dirty="0">
                <a:sym typeface="Wingdings" panose="05000000000000000000" pitchFamily="2" charset="2"/>
              </a:rPr>
              <a:t>		Utilisateur		 Nom complet avec lien et image</a:t>
            </a:r>
          </a:p>
          <a:p>
            <a:r>
              <a:rPr lang="fr-FR" sz="2000" dirty="0">
                <a:sym typeface="Wingdings" panose="05000000000000000000" pitchFamily="2" charset="2"/>
              </a:rPr>
              <a:t>		Achèvement de cours	 Suivi des activités des participants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r>
              <a:rPr lang="fr-FR" sz="2000" dirty="0">
                <a:sym typeface="Wingdings" panose="05000000000000000000" pitchFamily="2" charset="2"/>
              </a:rPr>
              <a:t>Condition :	Rôle		 Nom		 Étudiant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r>
              <a:rPr lang="fr-FR" sz="2000" dirty="0">
                <a:sym typeface="Wingdings" panose="05000000000000000000" pitchFamily="2" charset="2"/>
              </a:rPr>
              <a:t>Filtre :		Cours		 Sélectionner un cours</a:t>
            </a:r>
          </a:p>
        </p:txBody>
      </p:sp>
      <p:pic>
        <p:nvPicPr>
          <p:cNvPr id="2" name="Image 1" descr="Une image contenant Graphique, cercle, conception&#10;&#10;Le contenu généré par l’IA peut être incorrect.">
            <a:extLst>
              <a:ext uri="{FF2B5EF4-FFF2-40B4-BE49-F238E27FC236}">
                <a16:creationId xmlns:a16="http://schemas.microsoft.com/office/drawing/2014/main" id="{5970C36A-E65B-FA21-F71D-753670D7F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238" y="672980"/>
            <a:ext cx="3085714" cy="180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19961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2B370-0592-5394-3B41-741371D1E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F93FA4-F4AD-B54F-8F4A-E41E18A1C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Bonus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E5A9449-25AF-0112-B5AA-EF7749E0BE1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5"/>
            <a:ext cx="9719738" cy="45677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Le bloc « Report » permet de mettre à disposition un rapport spécifique</a:t>
            </a:r>
            <a:br>
              <a:rPr lang="fr-FR" dirty="0"/>
            </a:br>
            <a:r>
              <a:rPr lang="fr-FR" dirty="0"/>
              <a:t>https://moodle.org/plugins/block_rbreport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Bientôt intégration des graphiques déjà disponible </a:t>
            </a:r>
            <a:br>
              <a:rPr lang="fr-FR" dirty="0"/>
            </a:br>
            <a:r>
              <a:rPr lang="fr-FR" dirty="0"/>
              <a:t>pour Moodle Workplace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D19DADB-0365-77F0-C88C-0F374CDE4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937" y="2707153"/>
            <a:ext cx="5426111" cy="240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3F1C82E-93E4-B725-0A50-890F2CCA8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818" y="2707153"/>
            <a:ext cx="4640509" cy="28257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37151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D5C84-C6C3-03E7-9357-71AED2F06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3995CCD-F193-09C2-EA44-8A0BAEC10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3898577" cy="778933"/>
          </a:xfrm>
        </p:spPr>
        <p:txBody>
          <a:bodyPr>
            <a:normAutofit/>
          </a:bodyPr>
          <a:lstStyle/>
          <a:p>
            <a:r>
              <a:rPr lang="fr-FR" dirty="0"/>
              <a:t>Exercice 4bis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3906873-F73B-0147-9457-F783C6CB366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571838"/>
            <a:ext cx="7740000" cy="778933"/>
          </a:xfrm>
        </p:spPr>
        <p:txBody>
          <a:bodyPr>
            <a:normAutofit/>
          </a:bodyPr>
          <a:lstStyle/>
          <a:p>
            <a:r>
              <a:rPr lang="fr-FR" dirty="0"/>
              <a:t>Je veux afficher à l’apprenant sa propre progression pour l’ensemble de ses cours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62249CB-4748-03A7-F791-D8D2486A4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8" y="672980"/>
            <a:ext cx="3085714" cy="17999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53387F9-127C-3C35-18D2-19CF7E308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131" y="2324345"/>
            <a:ext cx="9996652" cy="418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1253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6E50B-9428-32DA-A350-5CF01B24E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1568889-4D0C-F2EE-36C9-EE9DFD48A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3898577" cy="778933"/>
          </a:xfrm>
        </p:spPr>
        <p:txBody>
          <a:bodyPr>
            <a:normAutofit/>
          </a:bodyPr>
          <a:lstStyle/>
          <a:p>
            <a:r>
              <a:rPr lang="fr-FR" dirty="0"/>
              <a:t>Exercice 4bis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1496769-C340-B44A-1898-CA19D3E8011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571838"/>
            <a:ext cx="7740000" cy="778933"/>
          </a:xfrm>
        </p:spPr>
        <p:txBody>
          <a:bodyPr>
            <a:normAutofit/>
          </a:bodyPr>
          <a:lstStyle/>
          <a:p>
            <a:r>
              <a:rPr lang="fr-FR" dirty="0"/>
              <a:t>Je veux afficher à l’apprenant sa propre progression pour l’ensemble de ses cours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BC34AB8-E3A5-6425-B368-F7CF3EDCE6C2}"/>
              </a:ext>
            </a:extLst>
          </p:cNvPr>
          <p:cNvSpPr txBox="1"/>
          <p:nvPr/>
        </p:nvSpPr>
        <p:spPr>
          <a:xfrm>
            <a:off x="1236131" y="2217766"/>
            <a:ext cx="98976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Source : 		Participants au cours</a:t>
            </a:r>
          </a:p>
          <a:p>
            <a:endParaRPr lang="fr-FR" sz="2000" dirty="0"/>
          </a:p>
          <a:p>
            <a:r>
              <a:rPr lang="fr-FR" sz="2000" dirty="0"/>
              <a:t>Colonne : 	Cours 			</a:t>
            </a:r>
            <a:r>
              <a:rPr lang="fr-FR" sz="2000" dirty="0">
                <a:sym typeface="Wingdings" panose="05000000000000000000" pitchFamily="2" charset="2"/>
              </a:rPr>
              <a:t> Nom complet du cours avec lien</a:t>
            </a:r>
          </a:p>
          <a:p>
            <a:r>
              <a:rPr lang="fr-FR" sz="2000" dirty="0">
                <a:sym typeface="Wingdings" panose="05000000000000000000" pitchFamily="2" charset="2"/>
              </a:rPr>
              <a:t>		Achèvement de cours	 Suivi des activités des participants, Terminé, 					Horodatage de l’achèvement, Critères, Note</a:t>
            </a:r>
          </a:p>
          <a:p>
            <a:r>
              <a:rPr lang="fr-FR" sz="2000" dirty="0">
                <a:sym typeface="Wingdings" panose="05000000000000000000" pitchFamily="2" charset="2"/>
              </a:rPr>
              <a:t>		Accès au cours		 Dernier accès au cours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r>
              <a:rPr lang="fr-FR" sz="2000" dirty="0">
                <a:sym typeface="Wingdings" panose="05000000000000000000" pitchFamily="2" charset="2"/>
              </a:rPr>
              <a:t>Condition :	Utilisateur	 Sélectionner l’utilisateur	 Utilisateur actuel</a:t>
            </a:r>
          </a:p>
          <a:p>
            <a:r>
              <a:rPr lang="fr-FR" sz="2000" dirty="0">
                <a:sym typeface="Wingdings" panose="05000000000000000000" pitchFamily="2" charset="2"/>
              </a:rPr>
              <a:t>		Rôle		 Nom				 Étudiant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r>
              <a:rPr lang="fr-FR" sz="2000" dirty="0">
                <a:sym typeface="Wingdings" panose="05000000000000000000" pitchFamily="2" charset="2"/>
              </a:rPr>
              <a:t>Filtre :		Cours			 Sélectionner un cours</a:t>
            </a:r>
          </a:p>
          <a:p>
            <a:r>
              <a:rPr lang="fr-FR" sz="2000" dirty="0">
                <a:sym typeface="Wingdings" panose="05000000000000000000" pitchFamily="2" charset="2"/>
              </a:rPr>
              <a:t>		Achèvement de cours	 Terminé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r>
              <a:rPr lang="fr-FR" sz="2000" dirty="0">
                <a:sym typeface="Wingdings" panose="05000000000000000000" pitchFamily="2" charset="2"/>
              </a:rPr>
              <a:t>Audience :	Tous les utilisateurs du site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AA935A3-2860-8D44-0C5A-36EB9F17C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8" y="672980"/>
            <a:ext cx="3085714" cy="1799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78914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F6F48-D88F-860A-D807-041F77735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17250D-708C-3578-1741-05B6F5624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Bonus bis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EB88CD6-228F-B743-E185-168DF427C55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23527"/>
            <a:ext cx="9719738" cy="45677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Certains plugins peuvent devenir des sources exploitables</a:t>
            </a:r>
          </a:p>
          <a:p>
            <a:pPr marL="1028700" lvl="1" indent="-342900"/>
            <a:r>
              <a:rPr lang="fr-FR" sz="2000" dirty="0"/>
              <a:t>Implication dans le cours (</a:t>
            </a:r>
            <a:r>
              <a:rPr lang="fr-FR" sz="2000" dirty="0" err="1"/>
              <a:t>dedication</a:t>
            </a:r>
            <a:r>
              <a:rPr lang="fr-FR" sz="2000" dirty="0"/>
              <a:t>)</a:t>
            </a:r>
          </a:p>
          <a:p>
            <a:pPr lvl="1" indent="0">
              <a:buNone/>
            </a:pPr>
            <a:endParaRPr lang="fr-FR" sz="2000" dirty="0"/>
          </a:p>
          <a:p>
            <a:pPr marL="342900" indent="-342900"/>
            <a:endParaRPr lang="fr-FR" sz="16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FCFBA5A-664A-9CE8-4E6E-6754AA31C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21" y="2616500"/>
            <a:ext cx="8537410" cy="20596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C635178-0193-36B0-7D8C-AC66E0302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660" y="4579276"/>
            <a:ext cx="9849059" cy="1941401"/>
          </a:xfrm>
          <a:prstGeom prst="rect">
            <a:avLst/>
          </a:prstGeom>
        </p:spPr>
      </p:pic>
      <p:pic>
        <p:nvPicPr>
          <p:cNvPr id="1025" name="Picture 1">
            <a:extLst>
              <a:ext uri="{FF2B5EF4-FFF2-40B4-BE49-F238E27FC236}">
                <a16:creationId xmlns:a16="http://schemas.microsoft.com/office/drawing/2014/main" id="{9D5AA2F4-4675-1E14-32BC-4E42FDCFF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7043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4BE96-6E48-CE50-F2FB-AC8652F9B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B27812-9E04-E368-B164-A43C2E05B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Bonus bis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2415CB3-4710-D6BD-9280-067015402D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23527"/>
            <a:ext cx="9719738" cy="4567709"/>
          </a:xfrm>
        </p:spPr>
        <p:txBody>
          <a:bodyPr>
            <a:normAutofit/>
          </a:bodyPr>
          <a:lstStyle/>
          <a:p>
            <a:pPr marL="1028700" lvl="1" indent="-342900"/>
            <a:r>
              <a:rPr lang="fr-FR" sz="2000" dirty="0"/>
              <a:t>Certificats de cours (</a:t>
            </a:r>
            <a:r>
              <a:rPr lang="fr-FR" sz="2000" dirty="0" err="1"/>
              <a:t>coursecertificate</a:t>
            </a:r>
            <a:r>
              <a:rPr lang="fr-FR" sz="2000" dirty="0"/>
              <a:t>)</a:t>
            </a:r>
          </a:p>
          <a:p>
            <a:pPr marL="342900" indent="-342900"/>
            <a:endParaRPr lang="fr-FR" sz="1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944D68E-D24D-8DFB-C80E-A720FC221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83" y="2317317"/>
            <a:ext cx="11558954" cy="198057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2EFF419-876B-A284-CE48-ED0AE87AC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020" y="4331573"/>
            <a:ext cx="7529539" cy="20832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31015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A32CA-83B8-162D-8854-C83F2BF84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623D15-6647-716A-8C25-BB784470E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Bonus bis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4D5BEA5-B625-0A14-A466-9004E201E70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23527"/>
            <a:ext cx="9719738" cy="4567709"/>
          </a:xfrm>
        </p:spPr>
        <p:txBody>
          <a:bodyPr>
            <a:normAutofit/>
          </a:bodyPr>
          <a:lstStyle/>
          <a:p>
            <a:pPr marL="1028700" lvl="1" indent="-342900"/>
            <a:r>
              <a:rPr lang="fr-FR" sz="2000" dirty="0" err="1"/>
              <a:t>Video</a:t>
            </a:r>
            <a:r>
              <a:rPr lang="fr-FR" sz="2000" dirty="0"/>
              <a:t> Time (</a:t>
            </a:r>
            <a:r>
              <a:rPr lang="fr-FR" sz="2000" dirty="0" err="1"/>
              <a:t>videotime</a:t>
            </a:r>
            <a:r>
              <a:rPr lang="fr-FR" sz="2000" dirty="0"/>
              <a:t>)</a:t>
            </a:r>
          </a:p>
          <a:p>
            <a:pPr marL="342900" indent="-342900"/>
            <a:endParaRPr lang="fr-FR" sz="16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31AE002-597B-FCB7-17E9-97875B274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71" y="2458413"/>
            <a:ext cx="11131532" cy="38329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54132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8EE3E-F0F1-84B2-D0C3-DDA87E2C8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FF2BB4-F732-A647-8F88-17BC14308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Bonus bis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5606A34-7F02-BB74-BEC5-B46F6C03A31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23527"/>
            <a:ext cx="9719738" cy="4567709"/>
          </a:xfrm>
        </p:spPr>
        <p:txBody>
          <a:bodyPr>
            <a:normAutofit/>
          </a:bodyPr>
          <a:lstStyle/>
          <a:p>
            <a:pPr marL="1028700" lvl="1" indent="-342900"/>
            <a:r>
              <a:rPr lang="fr-FR" sz="2000" dirty="0"/>
              <a:t>Évaluation des cours (</a:t>
            </a:r>
            <a:r>
              <a:rPr lang="fr-FR" sz="2000" dirty="0" err="1"/>
              <a:t>courserating</a:t>
            </a:r>
            <a:r>
              <a:rPr lang="fr-FR" sz="2000" dirty="0"/>
              <a:t>)</a:t>
            </a:r>
          </a:p>
          <a:p>
            <a:pPr marL="1028700" lvl="1" indent="-342900"/>
            <a:endParaRPr lang="fr-FR" sz="2000" dirty="0"/>
          </a:p>
          <a:p>
            <a:pPr marL="1028700" lvl="1" indent="-342900"/>
            <a:endParaRPr lang="fr-FR" sz="2000" dirty="0"/>
          </a:p>
          <a:p>
            <a:pPr marL="342900" indent="-342900"/>
            <a:endParaRPr lang="fr-FR" sz="1600" dirty="0"/>
          </a:p>
          <a:p>
            <a:pPr marL="342900" indent="-342900"/>
            <a:endParaRPr lang="fr-FR" sz="1600" dirty="0"/>
          </a:p>
          <a:p>
            <a:pPr marL="342900" indent="-342900"/>
            <a:endParaRPr lang="fr-FR" sz="1600" dirty="0"/>
          </a:p>
          <a:p>
            <a:pPr marL="342900" indent="-342900"/>
            <a:endParaRPr lang="fr-FR" sz="1600" dirty="0"/>
          </a:p>
          <a:p>
            <a:pPr marL="342900" indent="-342900"/>
            <a:endParaRPr lang="fr-FR" sz="1600" dirty="0"/>
          </a:p>
          <a:p>
            <a:pPr marL="342900" indent="-342900"/>
            <a:endParaRPr lang="fr-FR" sz="1600" dirty="0"/>
          </a:p>
          <a:p>
            <a:pPr marL="342900" indent="-342900"/>
            <a:endParaRPr lang="fr-FR" sz="1600" dirty="0"/>
          </a:p>
          <a:p>
            <a:pPr marL="1028700" lvl="1" indent="-342900"/>
            <a:r>
              <a:rPr lang="fr-FR" sz="2000" dirty="0"/>
              <a:t>Paiements…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BCD1DDC-E24C-154E-1394-5E421291B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369" y="2423767"/>
            <a:ext cx="10393262" cy="28717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88478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31ECB-78F0-E91C-33DF-AC1A9C7D8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3B232348-57DF-253B-C9C7-D164706AC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questions ?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1F36CF2-9106-370C-DDCF-F08F919D2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Non ? Alors, </a:t>
            </a:r>
            <a:r>
              <a:rPr lang="fr-FR" b="1" dirty="0"/>
              <a:t>HOPHOPHOP</a:t>
            </a:r>
            <a:r>
              <a:rPr lang="fr-FR" dirty="0"/>
              <a:t>, au boulot !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480F988-6DC0-752B-9DC1-1FE375600F4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52147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ADA5C-9040-F5BC-5CD4-E5DE275DE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E05BC65-8C7C-A4D2-9FA2-B72DD508E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5034040" cy="778933"/>
          </a:xfrm>
        </p:spPr>
        <p:txBody>
          <a:bodyPr>
            <a:normAutofit/>
          </a:bodyPr>
          <a:lstStyle/>
          <a:p>
            <a:r>
              <a:rPr lang="fr-FR" dirty="0"/>
              <a:t>Utilisateurs Exo 01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89EA7CAB-C839-1949-DE7B-51C64945C1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6"/>
            <a:ext cx="7740000" cy="1301993"/>
          </a:xfrm>
        </p:spPr>
        <p:txBody>
          <a:bodyPr>
            <a:normAutofit/>
          </a:bodyPr>
          <a:lstStyle/>
          <a:p>
            <a:r>
              <a:rPr lang="fr-FR" dirty="0"/>
              <a:t>Je veux avoir les données de connexions de l’utilisateur, comme la date de création du compte et la dernière connexion à la plateforme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B332F1C-5DA9-89C2-0B29-7C246A30D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9" y="672980"/>
            <a:ext cx="3085712" cy="1799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6399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BF400B3-E7B9-40EA-A25C-AF0461DA8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Aperçus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147B19D-E016-4D8F-BEEF-3670223223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Accès au plugin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A8215AD-FDAF-788B-CF72-A41012ED4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131" y="2195763"/>
            <a:ext cx="4606274" cy="40643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BFB14B3-5E72-28A0-2CE4-D3938CC03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627" y="1294044"/>
            <a:ext cx="1872343" cy="260164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DA6B8DD-8933-B047-A352-C8CFADF33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597" y="4062715"/>
            <a:ext cx="4606274" cy="101724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D719D4A-BA66-044D-BA07-B97276F05B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9167" y="5401708"/>
            <a:ext cx="2539475" cy="8584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44659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EB96F-6884-8AEC-5A91-E45DDB6FF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743CA23-D9CD-84E3-CC14-B741F07BB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5034040" cy="778933"/>
          </a:xfrm>
        </p:spPr>
        <p:txBody>
          <a:bodyPr>
            <a:normAutofit/>
          </a:bodyPr>
          <a:lstStyle/>
          <a:p>
            <a:r>
              <a:rPr lang="fr-FR" dirty="0"/>
              <a:t>Utilisateurs Exo 01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3D10838-6B7C-52A4-AE94-0816B2B15EA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6"/>
            <a:ext cx="7740000" cy="1301993"/>
          </a:xfrm>
        </p:spPr>
        <p:txBody>
          <a:bodyPr>
            <a:normAutofit/>
          </a:bodyPr>
          <a:lstStyle/>
          <a:p>
            <a:r>
              <a:rPr lang="fr-FR" dirty="0"/>
              <a:t>Je veux avoir les données de connexions de l’utilisateur, comme la date de création du compte et la dernière connexion à la plateforme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6F4D4CF-232C-6FA4-A771-1E1FD4D944FB}"/>
              </a:ext>
            </a:extLst>
          </p:cNvPr>
          <p:cNvSpPr txBox="1"/>
          <p:nvPr/>
        </p:nvSpPr>
        <p:spPr>
          <a:xfrm>
            <a:off x="1236131" y="3478095"/>
            <a:ext cx="98976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Source : 		Utilisateurs</a:t>
            </a:r>
          </a:p>
          <a:p>
            <a:endParaRPr lang="fr-FR" sz="2000" dirty="0"/>
          </a:p>
          <a:p>
            <a:r>
              <a:rPr lang="fr-FR" sz="2000" dirty="0"/>
              <a:t>Colonne : 	</a:t>
            </a:r>
            <a:r>
              <a:rPr lang="fr-FR" sz="2000" dirty="0">
                <a:sym typeface="Wingdings" panose="05000000000000000000" pitchFamily="2" charset="2"/>
              </a:rPr>
              <a:t>Utilisateur	 Nom complet avec lien et image, Adresse de courriel, 				Date de création, Dernier accès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r>
              <a:rPr lang="fr-FR" sz="2000" dirty="0">
                <a:sym typeface="Wingdings" panose="05000000000000000000" pitchFamily="2" charset="2"/>
              </a:rPr>
              <a:t>Filtre :		Utilisateur 	 Sélectionner l’utilisateur, Dernier accès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2A5942C-AF3D-9E0C-D8BB-29D3B1F2D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9" y="672980"/>
            <a:ext cx="3085712" cy="1799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06647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C86D0-BFA8-D305-818D-56BEE884C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9563DD0-C6E7-EA39-DCCC-ED50B9425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5034040" cy="778933"/>
          </a:xfrm>
        </p:spPr>
        <p:txBody>
          <a:bodyPr>
            <a:normAutofit/>
          </a:bodyPr>
          <a:lstStyle/>
          <a:p>
            <a:r>
              <a:rPr lang="fr-FR" dirty="0"/>
              <a:t>Utilisateurs Exo 01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43AEB3E-B09B-F9B1-FAA6-1932C27E8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9" y="672980"/>
            <a:ext cx="3085712" cy="17999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6E1017A-5DC2-7217-9E26-46BDEC286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226" y="2518746"/>
            <a:ext cx="9511547" cy="37325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19242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6E851-E766-9652-7065-BEBA4C6F8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6C7DABF-F3AC-09B3-39EC-DE6808CF7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5034040" cy="778933"/>
          </a:xfrm>
        </p:spPr>
        <p:txBody>
          <a:bodyPr>
            <a:normAutofit/>
          </a:bodyPr>
          <a:lstStyle/>
          <a:p>
            <a:r>
              <a:rPr lang="fr-FR" dirty="0"/>
              <a:t>Utilisateurs Exo 02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DC54463-A8F4-2CA0-B103-B60646F225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6"/>
            <a:ext cx="7740000" cy="1301993"/>
          </a:xfrm>
        </p:spPr>
        <p:txBody>
          <a:bodyPr>
            <a:normAutofit/>
          </a:bodyPr>
          <a:lstStyle/>
          <a:p>
            <a:r>
              <a:rPr lang="fr-FR" dirty="0"/>
              <a:t>Je veux avoir toutes les données des utilisateurs, avec les champs personnalisés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67778A0-6D66-057B-8FC7-9F495C98C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9" y="672980"/>
            <a:ext cx="3085712" cy="1799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37525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4C29D-43CF-0E13-F01A-4F4148103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FC1D55D-3B56-E4B3-6D16-06EC28442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5034040" cy="778933"/>
          </a:xfrm>
        </p:spPr>
        <p:txBody>
          <a:bodyPr>
            <a:normAutofit/>
          </a:bodyPr>
          <a:lstStyle/>
          <a:p>
            <a:r>
              <a:rPr lang="fr-FR" dirty="0"/>
              <a:t>Utilisateurs Exo 02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73ACBB1-6125-B514-CA27-67E77F1525C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6"/>
            <a:ext cx="7740000" cy="1301993"/>
          </a:xfrm>
        </p:spPr>
        <p:txBody>
          <a:bodyPr>
            <a:normAutofit/>
          </a:bodyPr>
          <a:lstStyle/>
          <a:p>
            <a:r>
              <a:rPr lang="fr-FR" dirty="0"/>
              <a:t>Je veux avoir toutes les données des utilisateurs, avec les champs personnalisés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79BD0D3-BE31-769C-6ED6-89ECACA51BD4}"/>
              </a:ext>
            </a:extLst>
          </p:cNvPr>
          <p:cNvSpPr txBox="1"/>
          <p:nvPr/>
        </p:nvSpPr>
        <p:spPr>
          <a:xfrm>
            <a:off x="1236131" y="2945531"/>
            <a:ext cx="98976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Source : 		Utilisateurs</a:t>
            </a:r>
          </a:p>
          <a:p>
            <a:endParaRPr lang="fr-FR" sz="2000" dirty="0"/>
          </a:p>
          <a:p>
            <a:r>
              <a:rPr lang="fr-FR" sz="2000" dirty="0"/>
              <a:t>Colonne : 	</a:t>
            </a:r>
            <a:r>
              <a:rPr lang="fr-FR" sz="2000" dirty="0">
                <a:sym typeface="Wingdings" panose="05000000000000000000" pitchFamily="2" charset="2"/>
              </a:rPr>
              <a:t>Utilisateur	 Nom complet avec lien et image, Adresse de courriel, 				[Champs du profil…]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r>
              <a:rPr lang="fr-FR" sz="2000" dirty="0">
                <a:sym typeface="Wingdings" panose="05000000000000000000" pitchFamily="2" charset="2"/>
              </a:rPr>
              <a:t>Filtre :		Utilisateur 	 Sélectionner l’utilisateur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384DBDC-7CD8-E541-0CB1-14E66E60B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9" y="672980"/>
            <a:ext cx="3085712" cy="1799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47786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27EA8-9E9E-29B5-BAE7-EAA6A3DED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0E74598-CF34-6B89-7CAF-AE91113B5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5034040" cy="778933"/>
          </a:xfrm>
        </p:spPr>
        <p:txBody>
          <a:bodyPr>
            <a:normAutofit/>
          </a:bodyPr>
          <a:lstStyle/>
          <a:p>
            <a:r>
              <a:rPr lang="fr-FR" dirty="0"/>
              <a:t>Utilisateurs Exo 02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A4B6203-1B97-162F-B4EE-CC5E2CACC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9" y="672980"/>
            <a:ext cx="3085712" cy="17999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C20AAD1-5ED5-D80E-F250-29DBBCD6A7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602"/>
          <a:stretch>
            <a:fillRect/>
          </a:stretch>
        </p:blipFill>
        <p:spPr>
          <a:xfrm>
            <a:off x="1123322" y="2351315"/>
            <a:ext cx="9945356" cy="39040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13730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0E41F-65E1-AA25-8C5D-6E9115CA5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65F130D-9181-57C2-28B6-5A848E0DC2B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6"/>
            <a:ext cx="7740000" cy="1301993"/>
          </a:xfrm>
        </p:spPr>
        <p:txBody>
          <a:bodyPr>
            <a:normAutofit/>
          </a:bodyPr>
          <a:lstStyle/>
          <a:p>
            <a:r>
              <a:rPr lang="fr-FR" dirty="0"/>
              <a:t>Je veux savoir quel utilisateur à un rôle de catégorie et dans quelle catégorie précisément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B2439CD-CB40-1F8D-C251-E39DFE832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8" y="672980"/>
            <a:ext cx="3085714" cy="1799999"/>
          </a:xfrm>
          <a:prstGeom prst="rect">
            <a:avLst/>
          </a:prstGeom>
        </p:spPr>
      </p:pic>
      <p:sp>
        <p:nvSpPr>
          <p:cNvPr id="10" name="Titre 2">
            <a:extLst>
              <a:ext uri="{FF2B5EF4-FFF2-40B4-BE49-F238E27FC236}">
                <a16:creationId xmlns:a16="http://schemas.microsoft.com/office/drawing/2014/main" id="{2E1AAD05-F4F4-28E9-67BE-B7A498DDA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5034040" cy="778933"/>
          </a:xfrm>
        </p:spPr>
        <p:txBody>
          <a:bodyPr>
            <a:normAutofit/>
          </a:bodyPr>
          <a:lstStyle/>
          <a:p>
            <a:r>
              <a:rPr lang="fr-FR" dirty="0"/>
              <a:t>Utilisateurs Exo 03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07213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00D25-5FC6-E38D-500F-AE993567D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46BCF89-7E2C-E946-2A94-30FF3F456F9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6"/>
            <a:ext cx="7740000" cy="1301993"/>
          </a:xfrm>
        </p:spPr>
        <p:txBody>
          <a:bodyPr>
            <a:normAutofit/>
          </a:bodyPr>
          <a:lstStyle/>
          <a:p>
            <a:r>
              <a:rPr lang="fr-FR" dirty="0"/>
              <a:t>Je veux savoir quel utilisateur à un rôle de catégorie et dans quelle catégorie précisément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01B678B-259D-2E77-AA4B-CA36BF0ADE9E}"/>
              </a:ext>
            </a:extLst>
          </p:cNvPr>
          <p:cNvSpPr txBox="1"/>
          <p:nvPr/>
        </p:nvSpPr>
        <p:spPr>
          <a:xfrm>
            <a:off x="1236131" y="2895292"/>
            <a:ext cx="98976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Source : 		Catégorie de cours</a:t>
            </a:r>
          </a:p>
          <a:p>
            <a:endParaRPr lang="fr-FR" sz="2000" dirty="0"/>
          </a:p>
          <a:p>
            <a:r>
              <a:rPr lang="fr-FR" sz="2000" dirty="0"/>
              <a:t>Colonne : 	Catégorie 	</a:t>
            </a:r>
            <a:r>
              <a:rPr lang="fr-FR" sz="2000" dirty="0">
                <a:sym typeface="Wingdings" panose="05000000000000000000" pitchFamily="2" charset="2"/>
              </a:rPr>
              <a:t> Nom de catégorie avec lien</a:t>
            </a:r>
          </a:p>
          <a:p>
            <a:r>
              <a:rPr lang="fr-FR" sz="2000" dirty="0">
                <a:sym typeface="Wingdings" panose="05000000000000000000" pitchFamily="2" charset="2"/>
              </a:rPr>
              <a:t>		Rôle		 Nom</a:t>
            </a:r>
          </a:p>
          <a:p>
            <a:r>
              <a:rPr lang="fr-FR" sz="2000" dirty="0">
                <a:sym typeface="Wingdings" panose="05000000000000000000" pitchFamily="2" charset="2"/>
              </a:rPr>
              <a:t>		Utilisateur	 Nom complet avec lien et image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r>
              <a:rPr lang="fr-FR" sz="2000" dirty="0">
                <a:sym typeface="Wingdings" panose="05000000000000000000" pitchFamily="2" charset="2"/>
              </a:rPr>
              <a:t>Condition :	Utilisateur 	 Nom complet		 N’est pas vide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51FCCF0-B3B4-D5C5-FB0A-B8615651D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8" y="672980"/>
            <a:ext cx="3085714" cy="1799999"/>
          </a:xfrm>
          <a:prstGeom prst="rect">
            <a:avLst/>
          </a:prstGeom>
        </p:spPr>
      </p:pic>
      <p:sp>
        <p:nvSpPr>
          <p:cNvPr id="10" name="Titre 2">
            <a:extLst>
              <a:ext uri="{FF2B5EF4-FFF2-40B4-BE49-F238E27FC236}">
                <a16:creationId xmlns:a16="http://schemas.microsoft.com/office/drawing/2014/main" id="{0D678B49-7412-D6B9-5B90-2D376E686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5034040" cy="778933"/>
          </a:xfrm>
        </p:spPr>
        <p:txBody>
          <a:bodyPr>
            <a:normAutofit fontScale="90000"/>
          </a:bodyPr>
          <a:lstStyle/>
          <a:p>
            <a:r>
              <a:rPr lang="fr-FR" dirty="0"/>
              <a:t>Utilisateurs Exo 03 (avant 4.4)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66135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9D1CD-6B87-E4DB-5C68-EC517A22D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A030D70-F261-AEEB-FB79-50235CDA9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8" y="672980"/>
            <a:ext cx="3085714" cy="17999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AFB3524-4DDB-C05F-DFF7-8D3A590AD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555" y="3029037"/>
            <a:ext cx="10285231" cy="2711970"/>
          </a:xfrm>
          <a:prstGeom prst="rect">
            <a:avLst/>
          </a:prstGeom>
        </p:spPr>
      </p:pic>
      <p:sp>
        <p:nvSpPr>
          <p:cNvPr id="10" name="Titre 2">
            <a:extLst>
              <a:ext uri="{FF2B5EF4-FFF2-40B4-BE49-F238E27FC236}">
                <a16:creationId xmlns:a16="http://schemas.microsoft.com/office/drawing/2014/main" id="{EE58BC27-3A50-68C8-1BFB-72630897B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5034040" cy="778933"/>
          </a:xfrm>
        </p:spPr>
        <p:txBody>
          <a:bodyPr>
            <a:normAutofit/>
          </a:bodyPr>
          <a:lstStyle/>
          <a:p>
            <a:r>
              <a:rPr lang="fr-FR" dirty="0"/>
              <a:t>Utilisateurs Exo 03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74354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BAB9E-F3C0-70DB-A25F-D6F6DD566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68328E4-7B40-7990-C782-9322D1F5F8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6"/>
            <a:ext cx="7740000" cy="1301993"/>
          </a:xfrm>
        </p:spPr>
        <p:txBody>
          <a:bodyPr>
            <a:normAutofit/>
          </a:bodyPr>
          <a:lstStyle/>
          <a:p>
            <a:r>
              <a:rPr lang="fr-FR" dirty="0"/>
              <a:t>Je veux savoir quel utilisateur à un rôle de catégorie et dans quelle catégorie précisément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49AC2F4-525C-E423-A8F9-0B7C9D67EA39}"/>
              </a:ext>
            </a:extLst>
          </p:cNvPr>
          <p:cNvSpPr txBox="1"/>
          <p:nvPr/>
        </p:nvSpPr>
        <p:spPr>
          <a:xfrm>
            <a:off x="1236131" y="2895292"/>
            <a:ext cx="98976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Source : 		Rôles</a:t>
            </a:r>
          </a:p>
          <a:p>
            <a:endParaRPr lang="fr-FR" sz="2000" dirty="0"/>
          </a:p>
          <a:p>
            <a:r>
              <a:rPr lang="fr-FR" sz="2000" dirty="0"/>
              <a:t>Colonne : 	</a:t>
            </a:r>
            <a:r>
              <a:rPr lang="fr-FR" sz="2000" dirty="0">
                <a:sym typeface="Wingdings" panose="05000000000000000000" pitchFamily="2" charset="2"/>
              </a:rPr>
              <a:t>Rôle			 Nom</a:t>
            </a:r>
          </a:p>
          <a:p>
            <a:r>
              <a:rPr lang="fr-FR" sz="2000" dirty="0">
                <a:sym typeface="Wingdings" panose="05000000000000000000" pitchFamily="2" charset="2"/>
              </a:rPr>
              <a:t>		Contexte		 Niveau de contexte, URL du contexte</a:t>
            </a:r>
          </a:p>
          <a:p>
            <a:r>
              <a:rPr lang="fr-FR" sz="2000" dirty="0">
                <a:sym typeface="Wingdings" panose="05000000000000000000" pitchFamily="2" charset="2"/>
              </a:rPr>
              <a:t>		Utilisateur		 Nom complet avec lien et image</a:t>
            </a:r>
          </a:p>
          <a:p>
            <a:r>
              <a:rPr lang="fr-FR" sz="2000" dirty="0">
                <a:sym typeface="Wingdings" panose="05000000000000000000" pitchFamily="2" charset="2"/>
              </a:rPr>
              <a:t>		Attribution du rôle	 Heure de modification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r>
              <a:rPr lang="fr-FR" sz="2000" dirty="0">
                <a:sym typeface="Wingdings" panose="05000000000000000000" pitchFamily="2" charset="2"/>
              </a:rPr>
              <a:t>Condition :	Utilisateur 	 Nom complet		 N’est pas vide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B80C860-94C2-13EC-7880-29396DB1B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8" y="672980"/>
            <a:ext cx="3085714" cy="1799999"/>
          </a:xfrm>
          <a:prstGeom prst="rect">
            <a:avLst/>
          </a:prstGeom>
        </p:spPr>
      </p:pic>
      <p:sp>
        <p:nvSpPr>
          <p:cNvPr id="10" name="Titre 2">
            <a:extLst>
              <a:ext uri="{FF2B5EF4-FFF2-40B4-BE49-F238E27FC236}">
                <a16:creationId xmlns:a16="http://schemas.microsoft.com/office/drawing/2014/main" id="{BDBC844B-5164-0060-E6F0-3E294EB84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5034040" cy="778933"/>
          </a:xfrm>
        </p:spPr>
        <p:txBody>
          <a:bodyPr>
            <a:normAutofit fontScale="90000"/>
          </a:bodyPr>
          <a:lstStyle/>
          <a:p>
            <a:r>
              <a:rPr lang="fr-FR" dirty="0"/>
              <a:t>Utilisateurs Exo 03 (à partir de 4.4)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2503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17946-3590-8282-553D-98B6199C7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EA3472F-6C2A-F208-5DB0-B1ACD6368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8" y="672980"/>
            <a:ext cx="3085714" cy="1799999"/>
          </a:xfrm>
          <a:prstGeom prst="rect">
            <a:avLst/>
          </a:prstGeom>
        </p:spPr>
      </p:pic>
      <p:sp>
        <p:nvSpPr>
          <p:cNvPr id="10" name="Titre 2">
            <a:extLst>
              <a:ext uri="{FF2B5EF4-FFF2-40B4-BE49-F238E27FC236}">
                <a16:creationId xmlns:a16="http://schemas.microsoft.com/office/drawing/2014/main" id="{1E2F2BF5-3249-95AC-33D5-3E9E4CE32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5034040" cy="778933"/>
          </a:xfrm>
        </p:spPr>
        <p:txBody>
          <a:bodyPr>
            <a:normAutofit/>
          </a:bodyPr>
          <a:lstStyle/>
          <a:p>
            <a:r>
              <a:rPr lang="fr-FR" dirty="0"/>
              <a:t>Utilisateurs Exo 03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2A037A6-A964-E6FA-B8B3-5BE6B3152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37" y="2852737"/>
            <a:ext cx="11744325" cy="1152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1763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ACFA8-5962-8DB3-4AB3-7CC713799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7701DA5-F88B-BAD1-3E73-640828384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Aperçus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8ACDA96-5540-D53A-7210-15A0D65925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Réglages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3EEEBD9-B999-6E3B-5536-9C7C75407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718" y="2195764"/>
            <a:ext cx="7953375" cy="248602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DADDCBC-7F99-589B-A66A-87C230E811E0}"/>
              </a:ext>
            </a:extLst>
          </p:cNvPr>
          <p:cNvSpPr txBox="1"/>
          <p:nvPr/>
        </p:nvSpPr>
        <p:spPr>
          <a:xfrm>
            <a:off x="1236131" y="5124659"/>
            <a:ext cx="6832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NB Nombre maximal de rapports personnalisés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en tout ! (et non par personne ayant les droits…)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94117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AE843-1010-8305-79E0-4CFEE4034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5D42F7D-7339-174E-E492-C6BA2109C3D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6"/>
            <a:ext cx="7740000" cy="1301993"/>
          </a:xfrm>
        </p:spPr>
        <p:txBody>
          <a:bodyPr>
            <a:normAutofit/>
          </a:bodyPr>
          <a:lstStyle/>
          <a:p>
            <a:r>
              <a:rPr lang="fr-FR" dirty="0"/>
              <a:t>Je veux le nombre de personnes ayant un rôle moodle spécifique et qui a ce rôle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7044DEF-DF58-33C5-1E1C-F6A32E73B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8" y="672980"/>
            <a:ext cx="3085714" cy="1799999"/>
          </a:xfrm>
          <a:prstGeom prst="rect">
            <a:avLst/>
          </a:prstGeom>
        </p:spPr>
      </p:pic>
      <p:sp>
        <p:nvSpPr>
          <p:cNvPr id="10" name="Titre 2">
            <a:extLst>
              <a:ext uri="{FF2B5EF4-FFF2-40B4-BE49-F238E27FC236}">
                <a16:creationId xmlns:a16="http://schemas.microsoft.com/office/drawing/2014/main" id="{B5E53884-CA6B-A5C6-87F9-71BF18EDF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5034040" cy="778933"/>
          </a:xfrm>
        </p:spPr>
        <p:txBody>
          <a:bodyPr>
            <a:normAutofit/>
          </a:bodyPr>
          <a:lstStyle/>
          <a:p>
            <a:r>
              <a:rPr lang="fr-FR" dirty="0"/>
              <a:t>Utilisateurs Exo 04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19153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12AF6-3DF6-AB6F-1818-3F662EA7D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A5BBEE5-1BA3-B8D8-B228-840E53D805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6"/>
            <a:ext cx="7740000" cy="1301993"/>
          </a:xfrm>
        </p:spPr>
        <p:txBody>
          <a:bodyPr>
            <a:normAutofit/>
          </a:bodyPr>
          <a:lstStyle/>
          <a:p>
            <a:r>
              <a:rPr lang="fr-FR" dirty="0"/>
              <a:t>Je veux le nombre de personnes ayant un rôle moodle spécifique et qui a ce rôle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E7FBBA7-4812-18FA-C9F8-83ECDE55EB4D}"/>
              </a:ext>
            </a:extLst>
          </p:cNvPr>
          <p:cNvSpPr txBox="1"/>
          <p:nvPr/>
        </p:nvSpPr>
        <p:spPr>
          <a:xfrm>
            <a:off x="1236131" y="2895292"/>
            <a:ext cx="98976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Source : 		Participants au cours ou Rôles</a:t>
            </a:r>
          </a:p>
          <a:p>
            <a:endParaRPr lang="fr-FR" sz="2000" dirty="0"/>
          </a:p>
          <a:p>
            <a:r>
              <a:rPr lang="fr-FR" sz="2000" dirty="0"/>
              <a:t>Colonne : 	</a:t>
            </a:r>
            <a:r>
              <a:rPr lang="fr-FR" sz="2000" dirty="0">
                <a:sym typeface="Wingdings" panose="05000000000000000000" pitchFamily="2" charset="2"/>
              </a:rPr>
              <a:t>Rôle		 Nom 		 Agrégation 	 nombre</a:t>
            </a:r>
          </a:p>
          <a:p>
            <a:r>
              <a:rPr lang="fr-FR" sz="2000" dirty="0">
                <a:sym typeface="Wingdings" panose="05000000000000000000" pitchFamily="2" charset="2"/>
              </a:rPr>
              <a:t>		Utilisateur	 Nom complet avec image et lien</a:t>
            </a:r>
          </a:p>
          <a:p>
            <a:r>
              <a:rPr lang="fr-FR" sz="2000" dirty="0">
                <a:sym typeface="Wingdings" panose="05000000000000000000" pitchFamily="2" charset="2"/>
              </a:rPr>
              <a:t>		</a:t>
            </a:r>
          </a:p>
          <a:p>
            <a:r>
              <a:rPr lang="fr-FR" sz="2000" dirty="0">
                <a:sym typeface="Wingdings" panose="05000000000000000000" pitchFamily="2" charset="2"/>
              </a:rPr>
              <a:t>Filtre :		Rôle	 	 Nom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2ACE044-0DC8-4504-B488-5E27BABEC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8" y="672980"/>
            <a:ext cx="3085714" cy="1799999"/>
          </a:xfrm>
          <a:prstGeom prst="rect">
            <a:avLst/>
          </a:prstGeom>
        </p:spPr>
      </p:pic>
      <p:sp>
        <p:nvSpPr>
          <p:cNvPr id="10" name="Titre 2">
            <a:extLst>
              <a:ext uri="{FF2B5EF4-FFF2-40B4-BE49-F238E27FC236}">
                <a16:creationId xmlns:a16="http://schemas.microsoft.com/office/drawing/2014/main" id="{E565987F-AEA1-57F6-2723-AC74751D5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5034040" cy="778933"/>
          </a:xfrm>
        </p:spPr>
        <p:txBody>
          <a:bodyPr>
            <a:normAutofit/>
          </a:bodyPr>
          <a:lstStyle/>
          <a:p>
            <a:r>
              <a:rPr lang="fr-FR" dirty="0"/>
              <a:t>Utilisateurs Exo 04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22360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225BF-9F42-27CB-A978-118CA1D61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065B61B-AE33-183C-146C-10C88903D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8" y="672980"/>
            <a:ext cx="3085714" cy="1799999"/>
          </a:xfrm>
          <a:prstGeom prst="rect">
            <a:avLst/>
          </a:prstGeom>
        </p:spPr>
      </p:pic>
      <p:sp>
        <p:nvSpPr>
          <p:cNvPr id="10" name="Titre 2">
            <a:extLst>
              <a:ext uri="{FF2B5EF4-FFF2-40B4-BE49-F238E27FC236}">
                <a16:creationId xmlns:a16="http://schemas.microsoft.com/office/drawing/2014/main" id="{5ECE214D-836D-3C8F-CB0F-E5B062A35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5034040" cy="778933"/>
          </a:xfrm>
        </p:spPr>
        <p:txBody>
          <a:bodyPr>
            <a:normAutofit/>
          </a:bodyPr>
          <a:lstStyle/>
          <a:p>
            <a:r>
              <a:rPr lang="fr-FR" dirty="0"/>
              <a:t>Utilisateurs Exo 04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1EB7E9F-84A1-E265-B217-6680FF1D8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78" y="1572979"/>
            <a:ext cx="7448550" cy="275272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3FC73DE-0EF3-49D4-A21F-165C6518B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3598" y="3429000"/>
            <a:ext cx="6219588" cy="2866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57263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7CDD6-8980-0D6C-006A-3B8E37148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EF97432-1003-9814-0129-2BA8098DD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5034040" cy="778933"/>
          </a:xfrm>
        </p:spPr>
        <p:txBody>
          <a:bodyPr>
            <a:normAutofit/>
          </a:bodyPr>
          <a:lstStyle/>
          <a:p>
            <a:r>
              <a:rPr lang="fr-FR" dirty="0"/>
              <a:t>Cours Exo 05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A2E2DF5-2E79-879E-02B5-EFC9687A26A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6"/>
            <a:ext cx="7740000" cy="1301993"/>
          </a:xfrm>
        </p:spPr>
        <p:txBody>
          <a:bodyPr>
            <a:normAutofit/>
          </a:bodyPr>
          <a:lstStyle/>
          <a:p>
            <a:r>
              <a:rPr lang="fr-FR" dirty="0"/>
              <a:t>Je veux la liste des cours avec la catégorie parent cliquable, le chemin complet de l’arborescence et les champs personnalisés de cours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BE9883C-9443-737E-1EA6-75F9CF138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9" y="672980"/>
            <a:ext cx="3085712" cy="1799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36311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5315A-642C-A827-6FC9-4F18BEDD0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690D726-0F63-0D47-5A90-836EBD718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5034040" cy="778933"/>
          </a:xfrm>
        </p:spPr>
        <p:txBody>
          <a:bodyPr>
            <a:normAutofit/>
          </a:bodyPr>
          <a:lstStyle/>
          <a:p>
            <a:r>
              <a:rPr lang="fr-FR" dirty="0"/>
              <a:t>Cours Exo 05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1F95420-5A11-E456-8D94-6A6B1F34DC4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6"/>
            <a:ext cx="7740000" cy="1301993"/>
          </a:xfrm>
        </p:spPr>
        <p:txBody>
          <a:bodyPr>
            <a:normAutofit/>
          </a:bodyPr>
          <a:lstStyle/>
          <a:p>
            <a:r>
              <a:rPr lang="fr-FR" dirty="0"/>
              <a:t>Je veux la liste des cours avec la catégorie parent cliquable, le chemin complet de l’arborescence et les champs personnalisés de cours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FF2D253-A883-2309-1FD6-AF5BA44A42C8}"/>
              </a:ext>
            </a:extLst>
          </p:cNvPr>
          <p:cNvSpPr txBox="1"/>
          <p:nvPr/>
        </p:nvSpPr>
        <p:spPr>
          <a:xfrm>
            <a:off x="1236131" y="3478095"/>
            <a:ext cx="98976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Source : 		Cours</a:t>
            </a:r>
          </a:p>
          <a:p>
            <a:endParaRPr lang="fr-FR" sz="2000" dirty="0"/>
          </a:p>
          <a:p>
            <a:r>
              <a:rPr lang="fr-FR" sz="2000" dirty="0"/>
              <a:t>Colonne : 	</a:t>
            </a:r>
            <a:r>
              <a:rPr lang="fr-FR" sz="2000" dirty="0">
                <a:sym typeface="Wingdings" panose="05000000000000000000" pitchFamily="2" charset="2"/>
              </a:rPr>
              <a:t>Catégorie de cours	 Chemin de catégorie, Nom de catégorie avec 					lien</a:t>
            </a:r>
          </a:p>
          <a:p>
            <a:r>
              <a:rPr lang="fr-FR" sz="2000" dirty="0">
                <a:sym typeface="Wingdings" panose="05000000000000000000" pitchFamily="2" charset="2"/>
              </a:rPr>
              <a:t>		Cours 			 Nom complet du cours avec lien, [Champs…]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r>
              <a:rPr lang="fr-FR" sz="2000" dirty="0">
                <a:sym typeface="Wingdings" panose="05000000000000000000" pitchFamily="2" charset="2"/>
              </a:rPr>
              <a:t>Filtre :		Catégorie 	 Catégorie de cours	 Choisir une catégorie</a:t>
            </a:r>
          </a:p>
          <a:p>
            <a:r>
              <a:rPr lang="fr-FR" sz="2000" dirty="0">
                <a:sym typeface="Wingdings" panose="05000000000000000000" pitchFamily="2" charset="2"/>
              </a:rPr>
              <a:t>		Cours		 Nom complet du cours	 Sélectionner un cours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B5351B4-A538-F075-8FC1-29828BF7F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9" y="672980"/>
            <a:ext cx="3085712" cy="1799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10630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5F19B-AFE8-4D1E-C247-280D55721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99EE11E-EBFD-A359-0D7C-4F08AC4E5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5034040" cy="778933"/>
          </a:xfrm>
        </p:spPr>
        <p:txBody>
          <a:bodyPr>
            <a:normAutofit/>
          </a:bodyPr>
          <a:lstStyle/>
          <a:p>
            <a:r>
              <a:rPr lang="fr-FR" dirty="0"/>
              <a:t>Cours Exo 05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29848A7-C17C-4507-67FB-42936F351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9" y="672980"/>
            <a:ext cx="3085712" cy="179999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0B2D8D9-A824-2A7B-6CC0-913B1AF9E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821" y="2193687"/>
            <a:ext cx="10674699" cy="43826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58611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6FC48-5E8A-5269-1362-4DE355CFB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632D6E2-30CC-A6CB-06D7-7C7DF2C7B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5034040" cy="778933"/>
          </a:xfrm>
        </p:spPr>
        <p:txBody>
          <a:bodyPr>
            <a:normAutofit/>
          </a:bodyPr>
          <a:lstStyle/>
          <a:p>
            <a:r>
              <a:rPr lang="fr-FR" dirty="0"/>
              <a:t>Cours Exo 06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7C237D7-432B-D242-EB20-0E363D51C74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6"/>
            <a:ext cx="7740000" cy="1301993"/>
          </a:xfrm>
        </p:spPr>
        <p:txBody>
          <a:bodyPr>
            <a:normAutofit/>
          </a:bodyPr>
          <a:lstStyle/>
          <a:p>
            <a:r>
              <a:rPr lang="fr-FR" dirty="0"/>
              <a:t>Je veux la liste des cours avec le format utilisé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7516-CFF1-040D-B624-DBB497BC1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9" y="672980"/>
            <a:ext cx="3085712" cy="1799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46216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54377-BD07-B748-0865-C2B840D38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862E8EA-A32A-7D40-614C-7568845C8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5034040" cy="778933"/>
          </a:xfrm>
        </p:spPr>
        <p:txBody>
          <a:bodyPr>
            <a:normAutofit/>
          </a:bodyPr>
          <a:lstStyle/>
          <a:p>
            <a:r>
              <a:rPr lang="fr-FR" dirty="0"/>
              <a:t>Cours Exo 06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C434A79-4030-313C-5F6E-67961BC068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6"/>
            <a:ext cx="7740000" cy="1301993"/>
          </a:xfrm>
        </p:spPr>
        <p:txBody>
          <a:bodyPr>
            <a:normAutofit/>
          </a:bodyPr>
          <a:lstStyle/>
          <a:p>
            <a:r>
              <a:rPr lang="fr-FR" dirty="0"/>
              <a:t>Je veux la liste des cours avec le format utilisé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490E7A3-54CD-2F57-3D52-19C6A84D83ED}"/>
              </a:ext>
            </a:extLst>
          </p:cNvPr>
          <p:cNvSpPr txBox="1"/>
          <p:nvPr/>
        </p:nvSpPr>
        <p:spPr>
          <a:xfrm>
            <a:off x="1236131" y="3478095"/>
            <a:ext cx="98976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Source : 		Cours</a:t>
            </a:r>
          </a:p>
          <a:p>
            <a:endParaRPr lang="fr-FR" sz="2000" dirty="0"/>
          </a:p>
          <a:p>
            <a:r>
              <a:rPr lang="fr-FR" sz="2000" dirty="0"/>
              <a:t>Colonne : 	</a:t>
            </a:r>
            <a:r>
              <a:rPr lang="fr-FR" sz="2000" dirty="0">
                <a:sym typeface="Wingdings" panose="05000000000000000000" pitchFamily="2" charset="2"/>
              </a:rPr>
              <a:t>Cours 		 Nom complet du cours avec lien, Format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r>
              <a:rPr lang="fr-FR" sz="2000" dirty="0">
                <a:sym typeface="Wingdings" panose="05000000000000000000" pitchFamily="2" charset="2"/>
              </a:rPr>
              <a:t>Filtre :		Cours		 Format</a:t>
            </a:r>
          </a:p>
          <a:p>
            <a:endParaRPr lang="fr-FR" sz="2000" dirty="0">
              <a:sym typeface="Wingdings" panose="05000000000000000000" pitchFamily="2" charset="2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922A64C-508D-4C1B-329C-1A13FFED5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9" y="672980"/>
            <a:ext cx="3085712" cy="1799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65563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5D966-3FBB-EF15-D74E-43AB9C578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3A070A4-49CE-B45F-1E26-0C0DF06D5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5034040" cy="778933"/>
          </a:xfrm>
        </p:spPr>
        <p:txBody>
          <a:bodyPr>
            <a:normAutofit/>
          </a:bodyPr>
          <a:lstStyle/>
          <a:p>
            <a:r>
              <a:rPr lang="fr-FR" dirty="0"/>
              <a:t>Cours Exo 06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BDAED5D-30A3-5AF9-83CD-92C9C11C5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9" y="672980"/>
            <a:ext cx="3085712" cy="179999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F525332-957A-526F-E0C4-B391DD6AE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74" y="2472979"/>
            <a:ext cx="11294793" cy="39763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71614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00DCB-F569-5E02-54AA-E2B6FBCDC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1102D3D-25E6-6D15-04D4-FBD99518F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5034040" cy="778933"/>
          </a:xfrm>
        </p:spPr>
        <p:txBody>
          <a:bodyPr>
            <a:normAutofit/>
          </a:bodyPr>
          <a:lstStyle/>
          <a:p>
            <a:r>
              <a:rPr lang="fr-FR" dirty="0"/>
              <a:t>Cours Exo 07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833EABCE-CB52-D6E9-2A9F-653DDCCF5A9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6"/>
            <a:ext cx="7740000" cy="1301993"/>
          </a:xfrm>
        </p:spPr>
        <p:txBody>
          <a:bodyPr>
            <a:normAutofit/>
          </a:bodyPr>
          <a:lstStyle/>
          <a:p>
            <a:r>
              <a:rPr lang="fr-FR" dirty="0"/>
              <a:t>Je veux le nombre de cours, par catégorie et par format utilisé, avec le lien de la catégorie les contenant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B440063-FE5B-0B4B-75DB-7928CC803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9" y="672980"/>
            <a:ext cx="3085712" cy="17999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1928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A6CB6-B5AA-FB26-1183-0FCC99151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7E8D800-3822-F09E-5CAB-1C22EFFEC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Aperçus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54C790D-5877-0C4A-5893-3E8F9C82D6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Environnement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88C55FB-B573-7B52-B6BF-C08CBEF7C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131" y="2232827"/>
            <a:ext cx="6280036" cy="126483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38089C0-D7FB-EB37-7C00-F5E6B013B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131" y="3429000"/>
            <a:ext cx="6324118" cy="305197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6A05CA6-0406-692B-8365-457E67B68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9820" y="1603124"/>
            <a:ext cx="3286125" cy="192405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F549747-60AF-489F-46D8-EE625A5E32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9897" y="4142053"/>
            <a:ext cx="2225972" cy="16258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85711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2A6F7-DD9B-C0A8-B640-9AB94A880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22F9F99-4158-9DA9-FC47-318ABB982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5034040" cy="778933"/>
          </a:xfrm>
        </p:spPr>
        <p:txBody>
          <a:bodyPr>
            <a:normAutofit/>
          </a:bodyPr>
          <a:lstStyle/>
          <a:p>
            <a:r>
              <a:rPr lang="fr-FR" dirty="0"/>
              <a:t>Cours Exo 07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2BBFA4B-D181-ED08-C050-5EB76D18F61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6"/>
            <a:ext cx="7740000" cy="1301993"/>
          </a:xfrm>
        </p:spPr>
        <p:txBody>
          <a:bodyPr>
            <a:normAutofit/>
          </a:bodyPr>
          <a:lstStyle/>
          <a:p>
            <a:r>
              <a:rPr lang="fr-FR" dirty="0"/>
              <a:t>Je veux le nombre de cours, par catégorie et par format utilisé, avec le lien de la catégorie les contenant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91F8D8F-9EB0-603B-82DC-8DB0610A64BB}"/>
              </a:ext>
            </a:extLst>
          </p:cNvPr>
          <p:cNvSpPr txBox="1"/>
          <p:nvPr/>
        </p:nvSpPr>
        <p:spPr>
          <a:xfrm>
            <a:off x="1236131" y="3478095"/>
            <a:ext cx="98976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Source : 		Cours</a:t>
            </a:r>
          </a:p>
          <a:p>
            <a:endParaRPr lang="fr-FR" sz="2000" dirty="0"/>
          </a:p>
          <a:p>
            <a:r>
              <a:rPr lang="fr-FR" sz="2000" dirty="0"/>
              <a:t>Colonne : </a:t>
            </a:r>
            <a:r>
              <a:rPr lang="fr-FR" sz="2000" dirty="0">
                <a:sym typeface="Wingdings" panose="05000000000000000000" pitchFamily="2" charset="2"/>
              </a:rPr>
              <a:t>Cours 		 Format, Nom complet du cours	 Agrégation	 Nombre</a:t>
            </a:r>
          </a:p>
          <a:p>
            <a:r>
              <a:rPr lang="fr-FR" sz="2000" dirty="0">
                <a:sym typeface="Wingdings" panose="05000000000000000000" pitchFamily="2" charset="2"/>
              </a:rPr>
              <a:t>	  Catégorie 	 Nom de catégorie avec lien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r>
              <a:rPr lang="fr-FR" sz="2000" dirty="0">
                <a:sym typeface="Wingdings" panose="05000000000000000000" pitchFamily="2" charset="2"/>
              </a:rPr>
              <a:t>Filtre :	  Cours		 Format</a:t>
            </a:r>
          </a:p>
          <a:p>
            <a:r>
              <a:rPr lang="fr-FR" sz="2000" dirty="0">
                <a:sym typeface="Wingdings" panose="05000000000000000000" pitchFamily="2" charset="2"/>
              </a:rPr>
              <a:t>	  Catégorie	 Choisir une catégorie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2F14DEB-DB39-74CF-4149-5F59FC98B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9" y="672980"/>
            <a:ext cx="3085712" cy="17999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57611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7827F-B076-3588-74A9-423492A12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C2EA743-FDB3-F4D5-4640-0F55A6335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5034040" cy="778933"/>
          </a:xfrm>
        </p:spPr>
        <p:txBody>
          <a:bodyPr>
            <a:normAutofit/>
          </a:bodyPr>
          <a:lstStyle/>
          <a:p>
            <a:r>
              <a:rPr lang="fr-FR" dirty="0"/>
              <a:t>Cours Exo 07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6E7E1DE-1158-2D4A-FA5A-37F97DDD1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9" y="672980"/>
            <a:ext cx="3085712" cy="179999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2616A92-667A-228B-0A86-8427EA1EE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510" y="3720313"/>
            <a:ext cx="9553240" cy="269053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203033A-6750-2E79-EEFA-D965AE557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589" y="1548410"/>
            <a:ext cx="7355513" cy="2226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68689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2A545-F366-449D-B74D-3C8CCE0DA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9CAADD4-1598-17B6-7D38-46F6AAC97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5034040" cy="778933"/>
          </a:xfrm>
        </p:spPr>
        <p:txBody>
          <a:bodyPr>
            <a:normAutofit/>
          </a:bodyPr>
          <a:lstStyle/>
          <a:p>
            <a:r>
              <a:rPr lang="fr-FR" dirty="0"/>
              <a:t>Cours Exo 08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4E727FC-9F77-8827-070D-3615067B572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6"/>
            <a:ext cx="7740000" cy="1301993"/>
          </a:xfrm>
        </p:spPr>
        <p:txBody>
          <a:bodyPr>
            <a:normAutofit/>
          </a:bodyPr>
          <a:lstStyle/>
          <a:p>
            <a:r>
              <a:rPr lang="fr-FR" dirty="0"/>
              <a:t>Je veux la liste des cours, uniquement visible, avec les dates de début et de fin et le résumé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C273D7B-1544-18B5-5C80-9838642D5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9" y="672980"/>
            <a:ext cx="3085712" cy="17999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74389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FD99E-BC6C-172F-8B77-2E9D8BAC0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584303D-762A-B223-0B5A-C6A238BF1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5034040" cy="778933"/>
          </a:xfrm>
        </p:spPr>
        <p:txBody>
          <a:bodyPr>
            <a:normAutofit/>
          </a:bodyPr>
          <a:lstStyle/>
          <a:p>
            <a:r>
              <a:rPr lang="fr-FR" dirty="0"/>
              <a:t>Cours Exo 08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EC2E6EC-DE5F-EBCB-1BC1-F3296C01F80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6"/>
            <a:ext cx="7740000" cy="1301993"/>
          </a:xfrm>
        </p:spPr>
        <p:txBody>
          <a:bodyPr>
            <a:normAutofit/>
          </a:bodyPr>
          <a:lstStyle/>
          <a:p>
            <a:r>
              <a:rPr lang="fr-FR" dirty="0"/>
              <a:t>Je veux la liste des cours, uniquement visible, avec les dates de début et de fin qui ont un résumé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E4FCCCE-8FDD-BFCE-0F2D-6E46421BFD9D}"/>
              </a:ext>
            </a:extLst>
          </p:cNvPr>
          <p:cNvSpPr txBox="1"/>
          <p:nvPr/>
        </p:nvSpPr>
        <p:spPr>
          <a:xfrm>
            <a:off x="1236131" y="2935488"/>
            <a:ext cx="989762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Source : 		Cours</a:t>
            </a:r>
          </a:p>
          <a:p>
            <a:endParaRPr lang="fr-FR" sz="2000" dirty="0"/>
          </a:p>
          <a:p>
            <a:r>
              <a:rPr lang="fr-FR" sz="2000" dirty="0"/>
              <a:t>Colonne : 	</a:t>
            </a:r>
            <a:r>
              <a:rPr lang="fr-FR" sz="2000" dirty="0">
                <a:sym typeface="Wingdings" panose="05000000000000000000" pitchFamily="2" charset="2"/>
              </a:rPr>
              <a:t>Cours 		 Nom complet avec lien, Date de début du cours, Date 				de fin de cours, Résumé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r>
              <a:rPr lang="fr-FR" sz="2000" dirty="0">
                <a:sym typeface="Wingdings" panose="05000000000000000000" pitchFamily="2" charset="2"/>
              </a:rPr>
              <a:t>Condition : 	Cours		 Visibilité du cours	 Oui</a:t>
            </a:r>
          </a:p>
          <a:p>
            <a:r>
              <a:rPr lang="fr-FR" sz="2000" dirty="0">
                <a:sym typeface="Wingdings" panose="05000000000000000000" pitchFamily="2" charset="2"/>
              </a:rPr>
              <a:t>		Cours		 Résumé		 N’est pas vide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r>
              <a:rPr lang="fr-FR" sz="2000" dirty="0">
                <a:sym typeface="Wingdings" panose="05000000000000000000" pitchFamily="2" charset="2"/>
              </a:rPr>
              <a:t>Filtre :	 	Catégorie	 Choisir une catégorie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endParaRPr lang="fr-FR" sz="2000" dirty="0">
              <a:sym typeface="Wingdings" panose="05000000000000000000" pitchFamily="2" charset="2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D6E7EF2-37F9-3F00-03FE-89B46E981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9" y="672980"/>
            <a:ext cx="3085712" cy="17999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78094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F2047-E7DD-C4C5-281B-91FF7486D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9868C58-0D06-7933-376D-4FCD35F9A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5034040" cy="778933"/>
          </a:xfrm>
        </p:spPr>
        <p:txBody>
          <a:bodyPr>
            <a:normAutofit/>
          </a:bodyPr>
          <a:lstStyle/>
          <a:p>
            <a:r>
              <a:rPr lang="fr-FR" dirty="0"/>
              <a:t>Cours Exo 08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5B3C45A-4871-3306-DC98-70D4C41AF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9" y="672980"/>
            <a:ext cx="3085712" cy="179999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D568FE6-29AD-A849-B4AD-A389AB121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95" y="2818408"/>
            <a:ext cx="11293352" cy="35322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66425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770CA-298C-A591-C50D-FFCE35B42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7DB3D52-2FED-B522-91E0-6C41119BE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0" y="824191"/>
            <a:ext cx="5496265" cy="778933"/>
          </a:xfrm>
        </p:spPr>
        <p:txBody>
          <a:bodyPr>
            <a:normAutofit/>
          </a:bodyPr>
          <a:lstStyle/>
          <a:p>
            <a:r>
              <a:rPr lang="fr-FR" dirty="0"/>
              <a:t>Cohortes Exo 09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57A8265-5AEC-F6D2-DE90-760C3F9C8BD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6"/>
            <a:ext cx="7740000" cy="1301993"/>
          </a:xfrm>
        </p:spPr>
        <p:txBody>
          <a:bodyPr>
            <a:normAutofit/>
          </a:bodyPr>
          <a:lstStyle/>
          <a:p>
            <a:r>
              <a:rPr lang="fr-FR" dirty="0"/>
              <a:t>Je veux la liste des cohortes avec la date de création et leurs membres avec la date d’ajout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D2C9DE7-4622-D2A8-22D3-C35205CA8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9" y="672980"/>
            <a:ext cx="3085712" cy="1799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51731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9CA5C-186B-A1BF-94B3-0E604A32B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B5ACD4A-BB06-700B-CAF4-6D928BE0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0" y="824191"/>
            <a:ext cx="5687183" cy="778933"/>
          </a:xfrm>
        </p:spPr>
        <p:txBody>
          <a:bodyPr>
            <a:normAutofit/>
          </a:bodyPr>
          <a:lstStyle/>
          <a:p>
            <a:r>
              <a:rPr lang="fr-FR" dirty="0"/>
              <a:t>Cohortes Exo 09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8B52D96-7FDB-6F25-B760-F74E6C0635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6"/>
            <a:ext cx="7740000" cy="1301993"/>
          </a:xfrm>
        </p:spPr>
        <p:txBody>
          <a:bodyPr>
            <a:normAutofit/>
          </a:bodyPr>
          <a:lstStyle/>
          <a:p>
            <a:r>
              <a:rPr lang="fr-FR" dirty="0"/>
              <a:t>Je veux la liste des cohortes avec la date de création et leurs membres avec la date d’ajout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C5BA4D5-D81C-5E1C-52A0-0A8F83974C6D}"/>
              </a:ext>
            </a:extLst>
          </p:cNvPr>
          <p:cNvSpPr txBox="1"/>
          <p:nvPr/>
        </p:nvSpPr>
        <p:spPr>
          <a:xfrm>
            <a:off x="1236131" y="3246987"/>
            <a:ext cx="98976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Source : 		Cohortes</a:t>
            </a:r>
          </a:p>
          <a:p>
            <a:endParaRPr lang="fr-FR" sz="2000" dirty="0"/>
          </a:p>
          <a:p>
            <a:r>
              <a:rPr lang="fr-FR" sz="2000" dirty="0"/>
              <a:t>Colonne : 	</a:t>
            </a:r>
            <a:r>
              <a:rPr lang="fr-FR" sz="2000" dirty="0">
                <a:sym typeface="Wingdings" panose="05000000000000000000" pitchFamily="2" charset="2"/>
              </a:rPr>
              <a:t>Cohorte			 Nom, Date de création</a:t>
            </a:r>
          </a:p>
          <a:p>
            <a:r>
              <a:rPr lang="fr-FR" sz="2000" dirty="0">
                <a:sym typeface="Wingdings" panose="05000000000000000000" pitchFamily="2" charset="2"/>
              </a:rPr>
              <a:t>		Utilisateur		 Nom complet avec lien et image</a:t>
            </a:r>
          </a:p>
          <a:p>
            <a:r>
              <a:rPr lang="fr-FR" sz="2000" dirty="0">
                <a:sym typeface="Wingdings" panose="05000000000000000000" pitchFamily="2" charset="2"/>
              </a:rPr>
              <a:t>		Membre de la cohorte	 Heure d’ajout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r>
              <a:rPr lang="fr-FR" sz="2000" dirty="0">
                <a:sym typeface="Wingdings" panose="05000000000000000000" pitchFamily="2" charset="2"/>
              </a:rPr>
              <a:t>Filtre :	 	Cohorte			 Nom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D258C78-0C68-4FD1-DFBC-0FA6EEC6E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9" y="672980"/>
            <a:ext cx="3085712" cy="1799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92264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B1667-7CBE-DBE8-5FC1-785B0AAFC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F9EFDE4-D799-63E9-6ABD-D5B89D2B9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5536458" cy="778933"/>
          </a:xfrm>
        </p:spPr>
        <p:txBody>
          <a:bodyPr>
            <a:normAutofit/>
          </a:bodyPr>
          <a:lstStyle/>
          <a:p>
            <a:r>
              <a:rPr lang="fr-FR" dirty="0"/>
              <a:t>Cohortes Exo 09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9CCC698-F01B-9174-8AC0-B145D80EE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9" y="672980"/>
            <a:ext cx="3085712" cy="17999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67925E9-7256-ADEE-1641-F469988F9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024" y="2347869"/>
            <a:ext cx="9133951" cy="40743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24494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C8B03-E2E7-3E7D-C509-7BA3FFF56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C7159D1-E338-FC9F-8E02-1A10C3428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0" y="824191"/>
            <a:ext cx="5496265" cy="778933"/>
          </a:xfrm>
        </p:spPr>
        <p:txBody>
          <a:bodyPr>
            <a:normAutofit/>
          </a:bodyPr>
          <a:lstStyle/>
          <a:p>
            <a:r>
              <a:rPr lang="fr-FR" dirty="0"/>
              <a:t>Cohortes Exo 10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F5ACE7B-2679-9079-D7CD-E4563CC9465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6"/>
            <a:ext cx="7740000" cy="1301993"/>
          </a:xfrm>
        </p:spPr>
        <p:txBody>
          <a:bodyPr>
            <a:normAutofit/>
          </a:bodyPr>
          <a:lstStyle/>
          <a:p>
            <a:r>
              <a:rPr lang="fr-FR" dirty="0"/>
              <a:t>Je veux la liste des cohortes avec le nombre de membres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09FC95A-35CC-BD4A-A281-4D8947E25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9" y="672980"/>
            <a:ext cx="3085712" cy="1799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14044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90DDF-9508-8921-6014-6C64719E7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51A99AC-D809-6A8D-E8FB-56AB29950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0" y="824191"/>
            <a:ext cx="5687183" cy="778933"/>
          </a:xfrm>
        </p:spPr>
        <p:txBody>
          <a:bodyPr>
            <a:normAutofit/>
          </a:bodyPr>
          <a:lstStyle/>
          <a:p>
            <a:r>
              <a:rPr lang="fr-FR" dirty="0"/>
              <a:t>Cohortes Exo 10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0C5D4C2-9B52-F78F-E9FB-6623B1E1D4D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6"/>
            <a:ext cx="7740000" cy="1301993"/>
          </a:xfrm>
        </p:spPr>
        <p:txBody>
          <a:bodyPr>
            <a:normAutofit/>
          </a:bodyPr>
          <a:lstStyle/>
          <a:p>
            <a:r>
              <a:rPr lang="fr-FR" dirty="0"/>
              <a:t>Je veux la liste des cohortes avec le nombre de membres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D8AC6D3-23F3-2ADC-711D-698E4F90E88C}"/>
              </a:ext>
            </a:extLst>
          </p:cNvPr>
          <p:cNvSpPr txBox="1"/>
          <p:nvPr/>
        </p:nvSpPr>
        <p:spPr>
          <a:xfrm>
            <a:off x="1236131" y="3246987"/>
            <a:ext cx="98976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Source : 		Cohortes</a:t>
            </a:r>
          </a:p>
          <a:p>
            <a:endParaRPr lang="fr-FR" sz="2000" dirty="0"/>
          </a:p>
          <a:p>
            <a:r>
              <a:rPr lang="fr-FR" sz="2000" dirty="0"/>
              <a:t>Colonne : 	</a:t>
            </a:r>
            <a:r>
              <a:rPr lang="fr-FR" sz="2000" dirty="0">
                <a:sym typeface="Wingdings" panose="05000000000000000000" pitchFamily="2" charset="2"/>
              </a:rPr>
              <a:t>Cohorte			 Nom, Date de création</a:t>
            </a:r>
          </a:p>
          <a:p>
            <a:r>
              <a:rPr lang="fr-FR" sz="2000" dirty="0">
                <a:sym typeface="Wingdings" panose="05000000000000000000" pitchFamily="2" charset="2"/>
              </a:rPr>
              <a:t>		Utilisateur		 Nom complet	 Agrégation	 Nombre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r>
              <a:rPr lang="fr-FR" sz="2000" dirty="0">
                <a:sym typeface="Wingdings" panose="05000000000000000000" pitchFamily="2" charset="2"/>
              </a:rPr>
              <a:t>Filtre :	 	Cohorte			 Nom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5202F58-5E88-4C26-2191-23B1E11B7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9" y="672980"/>
            <a:ext cx="3085712" cy="1799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2526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2143A-9327-E000-0708-40B0BB3D0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66ED228-269D-F948-8142-5B2FF3FCB9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36663" y="1695450"/>
            <a:ext cx="3887996" cy="407988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Source des données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D48046E-A647-1814-C880-733552E77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Aperçus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F8B9C45-4868-6383-F792-FECD595A90E0}"/>
              </a:ext>
            </a:extLst>
          </p:cNvPr>
          <p:cNvSpPr txBox="1"/>
          <p:nvPr/>
        </p:nvSpPr>
        <p:spPr>
          <a:xfrm>
            <a:off x="1236129" y="2411604"/>
            <a:ext cx="990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Annotations			</a:t>
            </a:r>
            <a:r>
              <a:rPr lang="fr-FR" sz="2000" dirty="0">
                <a:sym typeface="Wingdings" panose="05000000000000000000" pitchFamily="2" charset="2"/>
              </a:rPr>
              <a:t> Contenus, destinataires, auteurs, cours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Badges			</a:t>
            </a:r>
            <a:r>
              <a:rPr lang="fr-FR" sz="2000" dirty="0">
                <a:sym typeface="Wingdings" panose="05000000000000000000" pitchFamily="2" charset="2"/>
              </a:rPr>
              <a:t> Détails, badges délivrés, reçus, cours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Badges utilisateurs (4.2)	</a:t>
            </a:r>
            <a:r>
              <a:rPr lang="fr-FR" sz="2000" dirty="0">
                <a:sym typeface="Wingdings" panose="05000000000000000000" pitchFamily="2" charset="2"/>
              </a:rPr>
              <a:t> Détails, badges délivrés aux utilisateurs dans les cours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Blogs				</a:t>
            </a:r>
            <a:r>
              <a:rPr lang="fr-FR" sz="2000" dirty="0">
                <a:sym typeface="Wingdings" panose="05000000000000000000" pitchFamily="2" charset="2"/>
              </a:rPr>
              <a:t> Contenus, titres, auteurs, cours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Catégorie de cours (4.3)		</a:t>
            </a:r>
            <a:r>
              <a:rPr lang="fr-FR" sz="2000" dirty="0">
                <a:sym typeface="Wingdings" panose="05000000000000000000" pitchFamily="2" charset="2"/>
              </a:rPr>
              <a:t> Catégories, cours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Cohortes			</a:t>
            </a:r>
            <a:r>
              <a:rPr lang="fr-FR" sz="2000" dirty="0">
                <a:sym typeface="Wingdings" panose="05000000000000000000" pitchFamily="2" charset="2"/>
              </a:rPr>
              <a:t> Liste, membres, détails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Commentaires (4.2)		</a:t>
            </a:r>
            <a:r>
              <a:rPr lang="fr-FR" sz="2000" dirty="0">
                <a:sym typeface="Wingdings" panose="05000000000000000000" pitchFamily="2" charset="2"/>
              </a:rPr>
              <a:t> Commentaires, auteurs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Compétences			</a:t>
            </a:r>
            <a:r>
              <a:rPr lang="fr-FR" sz="2000" dirty="0">
                <a:sym typeface="Wingdings" panose="05000000000000000000" pitchFamily="2" charset="2"/>
              </a:rPr>
              <a:t> Référentiels, compétences, utilisateurs</a:t>
            </a:r>
            <a:endParaRPr lang="fr-FR" sz="20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16EA858-15A4-D896-0895-62FCD4C8C2D4}"/>
              </a:ext>
            </a:extLst>
          </p:cNvPr>
          <p:cNvSpPr txBox="1"/>
          <p:nvPr/>
        </p:nvSpPr>
        <p:spPr>
          <a:xfrm>
            <a:off x="1236131" y="5275385"/>
            <a:ext cx="669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Amélioration continue des filtres et colonnes mis à disposition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89209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5ADAE-BE1A-8F88-6A46-9578FF077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A44668B-79BE-0C7B-D819-5B66CD28D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5536458" cy="778933"/>
          </a:xfrm>
        </p:spPr>
        <p:txBody>
          <a:bodyPr>
            <a:normAutofit/>
          </a:bodyPr>
          <a:lstStyle/>
          <a:p>
            <a:r>
              <a:rPr lang="fr-FR" dirty="0"/>
              <a:t>Cohortes Exo 10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2668CFC-44FD-8E7E-580E-33EDA3B22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9" y="672980"/>
            <a:ext cx="3085712" cy="17999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336180C-E4F4-DAD4-A11E-135A31BD6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71" y="2515684"/>
            <a:ext cx="10946057" cy="38699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91781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A6B87-33D8-1E08-056E-0E8594ECF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420B7EC-2763-6FF8-BE10-1A2627530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0" y="824191"/>
            <a:ext cx="5496265" cy="778933"/>
          </a:xfrm>
        </p:spPr>
        <p:txBody>
          <a:bodyPr>
            <a:normAutofit/>
          </a:bodyPr>
          <a:lstStyle/>
          <a:p>
            <a:r>
              <a:rPr lang="fr-FR" dirty="0"/>
              <a:t>Groupes Exo 11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24656A3-9C6D-9BC8-AB3F-C9EF579E811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6"/>
            <a:ext cx="7740000" cy="1301993"/>
          </a:xfrm>
        </p:spPr>
        <p:txBody>
          <a:bodyPr>
            <a:normAutofit/>
          </a:bodyPr>
          <a:lstStyle/>
          <a:p>
            <a:r>
              <a:rPr lang="fr-FR" dirty="0"/>
              <a:t>Je veux la liste des groupes non vides, par cours avec le nombre de participants inclus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328D04F-DC9D-F1A2-B320-15E52356B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9" y="672980"/>
            <a:ext cx="3085712" cy="17999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9715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6C411-85A9-8A3D-22CA-0088F33E2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034B504-A5B5-1779-8BFB-2E3873CFA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0" y="824191"/>
            <a:ext cx="5687183" cy="778933"/>
          </a:xfrm>
        </p:spPr>
        <p:txBody>
          <a:bodyPr>
            <a:normAutofit/>
          </a:bodyPr>
          <a:lstStyle/>
          <a:p>
            <a:r>
              <a:rPr lang="fr-FR" dirty="0"/>
              <a:t>Groupes Exo 11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9E46169-4E5A-3BBF-75D3-89B101832F0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6"/>
            <a:ext cx="7740000" cy="1301993"/>
          </a:xfrm>
        </p:spPr>
        <p:txBody>
          <a:bodyPr>
            <a:normAutofit/>
          </a:bodyPr>
          <a:lstStyle/>
          <a:p>
            <a:r>
              <a:rPr lang="fr-FR" dirty="0"/>
              <a:t>Je veux la liste des groupes non vides, par cours avec le nombre de participants inclus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01759C8-B55E-B5A3-D5FA-54DA9E38FEFB}"/>
              </a:ext>
            </a:extLst>
          </p:cNvPr>
          <p:cNvSpPr txBox="1"/>
          <p:nvPr/>
        </p:nvSpPr>
        <p:spPr>
          <a:xfrm>
            <a:off x="1236131" y="2724474"/>
            <a:ext cx="989762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Source : 		Groupes</a:t>
            </a:r>
          </a:p>
          <a:p>
            <a:endParaRPr lang="fr-FR" sz="2000" dirty="0"/>
          </a:p>
          <a:p>
            <a:r>
              <a:rPr lang="fr-FR" sz="2000" dirty="0"/>
              <a:t>Colonne : 	</a:t>
            </a:r>
            <a:r>
              <a:rPr lang="fr-FR" sz="2000" dirty="0">
                <a:sym typeface="Wingdings" panose="05000000000000000000" pitchFamily="2" charset="2"/>
              </a:rPr>
              <a:t>Cours		 Nom complet avec cours ave lien</a:t>
            </a:r>
          </a:p>
          <a:p>
            <a:r>
              <a:rPr lang="fr-FR" sz="2000" dirty="0">
                <a:sym typeface="Wingdings" panose="05000000000000000000" pitchFamily="2" charset="2"/>
              </a:rPr>
              <a:t>		Groupe		 Nom</a:t>
            </a:r>
          </a:p>
          <a:p>
            <a:r>
              <a:rPr lang="fr-FR" sz="2000" dirty="0">
                <a:sym typeface="Wingdings" panose="05000000000000000000" pitchFamily="2" charset="2"/>
              </a:rPr>
              <a:t>		Utilisateur	 Nom complet	 Agrégation	 Nombre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r>
              <a:rPr lang="fr-FR" sz="2000" dirty="0">
                <a:sym typeface="Wingdings" panose="05000000000000000000" pitchFamily="2" charset="2"/>
              </a:rPr>
              <a:t>Condition : 	Utilisateur	 Nom complet	 N’est pas vide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r>
              <a:rPr lang="fr-FR" sz="2000" dirty="0">
                <a:sym typeface="Wingdings" panose="05000000000000000000" pitchFamily="2" charset="2"/>
              </a:rPr>
              <a:t>Filtre :	 	Cours			 Sélectionner un cours</a:t>
            </a:r>
          </a:p>
          <a:p>
            <a:r>
              <a:rPr lang="fr-FR" sz="2000" dirty="0">
                <a:sym typeface="Wingdings" panose="05000000000000000000" pitchFamily="2" charset="2"/>
              </a:rPr>
              <a:t>		Inscription		 Date et heure de création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54D8E73-1CF1-7050-5807-DAAA3B99E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9" y="672980"/>
            <a:ext cx="3085712" cy="17999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80465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BB5D9-90DC-A7A4-6FA3-393217EBF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57BDC6C-71AF-7938-31F6-E22A521AD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5536458" cy="778933"/>
          </a:xfrm>
        </p:spPr>
        <p:txBody>
          <a:bodyPr>
            <a:normAutofit/>
          </a:bodyPr>
          <a:lstStyle/>
          <a:p>
            <a:r>
              <a:rPr lang="fr-FR" dirty="0"/>
              <a:t>Groupes Exo 11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98F4136-6190-CD68-64ED-4988C7103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15" y="2472979"/>
            <a:ext cx="10841569" cy="401379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F8D8BFC-3C55-B776-EA26-72C3458BBB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9" y="672980"/>
            <a:ext cx="3085712" cy="17999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94824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B426A-487C-6396-4929-F2072420F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7D19836-AE3A-FB9F-BB83-D81721ED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0" y="824191"/>
            <a:ext cx="5496265" cy="778933"/>
          </a:xfrm>
        </p:spPr>
        <p:txBody>
          <a:bodyPr>
            <a:normAutofit/>
          </a:bodyPr>
          <a:lstStyle/>
          <a:p>
            <a:r>
              <a:rPr lang="fr-FR" dirty="0"/>
              <a:t>Participants Exo 12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FFD7125-6EBB-D34E-1F99-A252830814E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6"/>
            <a:ext cx="7740000" cy="1301993"/>
          </a:xfrm>
        </p:spPr>
        <p:txBody>
          <a:bodyPr>
            <a:normAutofit/>
          </a:bodyPr>
          <a:lstStyle/>
          <a:p>
            <a:r>
              <a:rPr lang="fr-FR" dirty="0"/>
              <a:t>Je veux le nombre de participants par cours avec accès aux cours et aux catégories selon une période donnée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ECC56CB-6B4C-89F1-41E4-61B03E06F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9" y="672980"/>
            <a:ext cx="3085712" cy="17999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34960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FECAC-7FAC-4C58-33D5-CBD3C8FD2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B8B45F5-5F27-3382-5A09-283E908A2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0" y="824191"/>
            <a:ext cx="5687183" cy="778933"/>
          </a:xfrm>
        </p:spPr>
        <p:txBody>
          <a:bodyPr>
            <a:normAutofit/>
          </a:bodyPr>
          <a:lstStyle/>
          <a:p>
            <a:r>
              <a:rPr lang="fr-FR" dirty="0"/>
              <a:t>Participants Exo 12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AC1E73CA-4407-3B18-C1EE-800FEFB52A5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933576"/>
            <a:ext cx="7740000" cy="1301993"/>
          </a:xfrm>
        </p:spPr>
        <p:txBody>
          <a:bodyPr>
            <a:normAutofit/>
          </a:bodyPr>
          <a:lstStyle/>
          <a:p>
            <a:r>
              <a:rPr lang="fr-FR" dirty="0"/>
              <a:t>Je veux le nombre de participants par cours avec accès aux cours et aux catégories selon une période donnée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E253A2D-90A0-A3A1-7297-AEBEFE391DCC}"/>
              </a:ext>
            </a:extLst>
          </p:cNvPr>
          <p:cNvSpPr txBox="1"/>
          <p:nvPr/>
        </p:nvSpPr>
        <p:spPr>
          <a:xfrm>
            <a:off x="1236131" y="2724474"/>
            <a:ext cx="989762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Source : 		Participants au cours</a:t>
            </a:r>
          </a:p>
          <a:p>
            <a:endParaRPr lang="fr-FR" sz="2000" dirty="0"/>
          </a:p>
          <a:p>
            <a:r>
              <a:rPr lang="fr-FR" sz="2000" dirty="0"/>
              <a:t>Colonne : 	</a:t>
            </a:r>
            <a:r>
              <a:rPr lang="fr-FR" sz="2000" dirty="0">
                <a:sym typeface="Wingdings" panose="05000000000000000000" pitchFamily="2" charset="2"/>
              </a:rPr>
              <a:t>Catégorie de cours	 Nom de catégorie avec lien</a:t>
            </a:r>
          </a:p>
          <a:p>
            <a:r>
              <a:rPr lang="fr-FR" sz="2000" dirty="0">
                <a:sym typeface="Wingdings" panose="05000000000000000000" pitchFamily="2" charset="2"/>
              </a:rPr>
              <a:t>		Cours			 Nom complet avec cours</a:t>
            </a:r>
          </a:p>
          <a:p>
            <a:r>
              <a:rPr lang="fr-FR" sz="2000" dirty="0">
                <a:sym typeface="Wingdings" panose="05000000000000000000" pitchFamily="2" charset="2"/>
              </a:rPr>
              <a:t>		Utilisateur		 Nom complet	 Agrégation	 Nombre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r>
              <a:rPr lang="fr-FR" sz="2000" dirty="0">
                <a:sym typeface="Wingdings" panose="05000000000000000000" pitchFamily="2" charset="2"/>
              </a:rPr>
              <a:t>Condition : 	Rôle			 Nom		 Est égal à Étudiant</a:t>
            </a:r>
          </a:p>
          <a:p>
            <a:endParaRPr lang="fr-FR" sz="2000" dirty="0">
              <a:sym typeface="Wingdings" panose="05000000000000000000" pitchFamily="2" charset="2"/>
            </a:endParaRPr>
          </a:p>
          <a:p>
            <a:r>
              <a:rPr lang="fr-FR" sz="2000" dirty="0">
                <a:sym typeface="Wingdings" panose="05000000000000000000" pitchFamily="2" charset="2"/>
              </a:rPr>
              <a:t>Filtre :	 	Catégorie		 Choisir une catégorie</a:t>
            </a:r>
          </a:p>
          <a:p>
            <a:r>
              <a:rPr lang="fr-FR" sz="2000" dirty="0">
                <a:sym typeface="Wingdings" panose="05000000000000000000" pitchFamily="2" charset="2"/>
              </a:rPr>
              <a:t>		Cours			 Sélectionner un cours</a:t>
            </a:r>
          </a:p>
          <a:p>
            <a:r>
              <a:rPr lang="fr-FR" sz="2000" dirty="0">
                <a:sym typeface="Wingdings" panose="05000000000000000000" pitchFamily="2" charset="2"/>
              </a:rPr>
              <a:t>		Inscription		 Date et heure de création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58FECE6-DB89-FB6E-0BD3-7886D074C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9" y="672980"/>
            <a:ext cx="3085712" cy="17999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91527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E4869-6C67-9799-EC92-F18F3DBB1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874ADB8-E194-7AD2-C995-54B56AEEC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5536458" cy="778933"/>
          </a:xfrm>
        </p:spPr>
        <p:txBody>
          <a:bodyPr>
            <a:normAutofit/>
          </a:bodyPr>
          <a:lstStyle/>
          <a:p>
            <a:r>
              <a:rPr lang="fr-FR" dirty="0"/>
              <a:t>Participants Exo 12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A472CC2-1C06-7305-23BB-F0FAF6ADF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239" y="672980"/>
            <a:ext cx="3085712" cy="179999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63A6382-3EC3-C943-E40C-AF84A71DD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17" y="1603124"/>
            <a:ext cx="8340446" cy="270249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B988F2E-8F21-CD8C-9CAD-6DF1F4D87B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682" y="3794946"/>
            <a:ext cx="8612170" cy="257920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E36A4D6-9EB4-E5C1-CDE9-05648F9250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1661" y="2569820"/>
            <a:ext cx="3826361" cy="13641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70328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EEDD2-1863-AC19-4ADD-6E0C67CEF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8DD360-42D5-C95C-C5DD-5CDA9A5AE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questions ? Des remarques ?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E341318-3A50-112F-803A-0653E741FC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>
                <a:hlinkClick r:id="rId3"/>
              </a:rPr>
              <a:t>moodlemoot@luiggisansonetti.fr</a:t>
            </a:r>
            <a:endParaRPr lang="fr-FR" dirty="0"/>
          </a:p>
          <a:p>
            <a:endParaRPr lang="fr-FR" dirty="0"/>
          </a:p>
        </p:txBody>
      </p:sp>
      <p:pic>
        <p:nvPicPr>
          <p:cNvPr id="5" name="Picture 2" descr="qr code">
            <a:extLst>
              <a:ext uri="{FF2B5EF4-FFF2-40B4-BE49-F238E27FC236}">
                <a16:creationId xmlns:a16="http://schemas.microsoft.com/office/drawing/2014/main" id="{A13913AF-2D46-0362-0B07-F5D11596C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130" y="3700463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qr code">
            <a:extLst>
              <a:ext uri="{FF2B5EF4-FFF2-40B4-BE49-F238E27FC236}">
                <a16:creationId xmlns:a16="http://schemas.microsoft.com/office/drawing/2014/main" id="{9C0F543A-5F13-3497-3E90-B7DE727CE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244" y="3700463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A1C95B9-B8C1-DAFA-921A-4E1FD46EE4F7}"/>
              </a:ext>
            </a:extLst>
          </p:cNvPr>
          <p:cNvSpPr txBox="1">
            <a:spLocks/>
          </p:cNvSpPr>
          <p:nvPr/>
        </p:nvSpPr>
        <p:spPr>
          <a:xfrm>
            <a:off x="664912" y="1491343"/>
            <a:ext cx="10862176" cy="1190624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Merci à vous de m’avoir fait autant travailler les rapports.</a:t>
            </a:r>
          </a:p>
          <a:p>
            <a:r>
              <a:rPr lang="fr-FR"/>
              <a:t>Merci à vous d’avoir (in)directement contribué à la documentation !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4486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BEF8B-B744-C1C4-2332-78C1F19F6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99B9513-ACC1-8D0B-B51E-649E8B1EB0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36663" y="1695450"/>
            <a:ext cx="3887996" cy="407988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Source des données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7B03236-E8AD-57E3-99ED-80A2199D1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Aperçus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CD87793-882C-3EB8-2B96-772695E84B75}"/>
              </a:ext>
            </a:extLst>
          </p:cNvPr>
          <p:cNvSpPr txBox="1"/>
          <p:nvPr/>
        </p:nvSpPr>
        <p:spPr>
          <a:xfrm>
            <a:off x="1236131" y="2412139"/>
            <a:ext cx="990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Cours					</a:t>
            </a:r>
            <a:r>
              <a:rPr lang="fr-FR" sz="2000" dirty="0">
                <a:sym typeface="Wingdings" panose="05000000000000000000" pitchFamily="2" charset="2"/>
              </a:rPr>
              <a:t> Cours, catégories, formats, vignette, tag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Fichiers				</a:t>
            </a:r>
            <a:r>
              <a:rPr lang="fr-FR" sz="2000" dirty="0">
                <a:sym typeface="Wingdings" panose="05000000000000000000" pitchFamily="2" charset="2"/>
              </a:rPr>
              <a:t> Types, utilisateurs, poids, chemin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Groupes				</a:t>
            </a:r>
            <a:r>
              <a:rPr lang="fr-FR" sz="2000" dirty="0">
                <a:sym typeface="Wingdings" panose="05000000000000000000" pitchFamily="2" charset="2"/>
              </a:rPr>
              <a:t> Groupes, groupements, membres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Journaux des tâches programmées	</a:t>
            </a:r>
            <a:r>
              <a:rPr lang="fr-FR" sz="2000" dirty="0">
                <a:sym typeface="Wingdings" panose="05000000000000000000" pitchFamily="2" charset="2"/>
              </a:rPr>
              <a:t> Tâches, état, utilisateurs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Participants aux cours			</a:t>
            </a:r>
            <a:r>
              <a:rPr lang="fr-FR" sz="2000" dirty="0">
                <a:sym typeface="Wingdings" panose="05000000000000000000" pitchFamily="2" charset="2"/>
              </a:rPr>
              <a:t> Cours, inscriptions, progression, achèvement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Rôles	(4.4)				</a:t>
            </a:r>
            <a:r>
              <a:rPr lang="fr-FR" sz="2000" dirty="0">
                <a:sym typeface="Wingdings" panose="05000000000000000000" pitchFamily="2" charset="2"/>
              </a:rPr>
              <a:t> Noms, attributions, contextes, détails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Tags					</a:t>
            </a:r>
            <a:r>
              <a:rPr lang="fr-FR" sz="2000" dirty="0">
                <a:sym typeface="Wingdings" panose="05000000000000000000" pitchFamily="2" charset="2"/>
              </a:rPr>
              <a:t> Collection, instances, auteurs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Utilisateurs				</a:t>
            </a:r>
            <a:r>
              <a:rPr lang="fr-FR" sz="2000" dirty="0">
                <a:sym typeface="Wingdings" panose="05000000000000000000" pitchFamily="2" charset="2"/>
              </a:rPr>
              <a:t> Champs, intérêts, détails, </a:t>
            </a:r>
            <a:endParaRPr lang="fr-FR" sz="20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416431F-8A20-121F-FC23-535B6CC7F587}"/>
              </a:ext>
            </a:extLst>
          </p:cNvPr>
          <p:cNvSpPr txBox="1"/>
          <p:nvPr/>
        </p:nvSpPr>
        <p:spPr>
          <a:xfrm>
            <a:off x="1236131" y="5275385"/>
            <a:ext cx="669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Amélioration continue des filtres et colonnes mis à disposition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9967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CACEF-5B62-7641-C04A-C03209132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57FF525-25FC-03FB-B861-E51D7CAD4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Aperçus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384B4B-2767-3E64-C4CA-C35C50BD90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36663" y="1695450"/>
            <a:ext cx="3592512" cy="407988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Colonnes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B9E5A62-072F-9346-4FC6-A864CA873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54" y="2195764"/>
            <a:ext cx="3125769" cy="36886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B9CF008-C689-F3C9-162C-F8BB87F29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923" y="1431081"/>
            <a:ext cx="2174894" cy="445335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211A2AB-E59A-CE34-EC69-B5A39D0DC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7183" y="1431081"/>
            <a:ext cx="1978446" cy="445335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D7C30C6-7F4D-4A54-12A5-20142A989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0995" y="1431081"/>
            <a:ext cx="1878706" cy="341078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464B1B5-35B6-BC8A-AC48-BD966DE857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5067" y="1431081"/>
            <a:ext cx="2048026" cy="31763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34331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THÈME OFFICE" val="YIxg3KWH"/>
  <p:tag name="ARTICULATE_PROJECT_OPEN" val="0"/>
  <p:tag name="ARTICULATE_SLIDE_COUNT" val="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3035</TotalTime>
  <Words>2572</Words>
  <Application>Microsoft Office PowerPoint</Application>
  <PresentationFormat>Grand écran</PresentationFormat>
  <Paragraphs>354</Paragraphs>
  <Slides>77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77</vt:i4>
      </vt:variant>
    </vt:vector>
  </HeadingPairs>
  <TitlesOfParts>
    <vt:vector size="82" baseType="lpstr">
      <vt:lpstr>Arial</vt:lpstr>
      <vt:lpstr>Calibri</vt:lpstr>
      <vt:lpstr>Verdana</vt:lpstr>
      <vt:lpstr>Wingdings</vt:lpstr>
      <vt:lpstr>Thème Office</vt:lpstr>
      <vt:lpstr>À la découverte des rapports personnalisés</vt:lpstr>
      <vt:lpstr>Présentation PowerPoint</vt:lpstr>
      <vt:lpstr>Introduction</vt:lpstr>
      <vt:lpstr>Aperçus</vt:lpstr>
      <vt:lpstr>Aperçus</vt:lpstr>
      <vt:lpstr>Aperçus</vt:lpstr>
      <vt:lpstr>Aperçus</vt:lpstr>
      <vt:lpstr>Aperçus</vt:lpstr>
      <vt:lpstr>Aperçus</vt:lpstr>
      <vt:lpstr>Aperçus</vt:lpstr>
      <vt:lpstr>Aperçus</vt:lpstr>
      <vt:lpstr>Aperçus</vt:lpstr>
      <vt:lpstr>Aperçus</vt:lpstr>
      <vt:lpstr>Aperçus</vt:lpstr>
      <vt:lpstr>Aperçus</vt:lpstr>
      <vt:lpstr>Des questions ?</vt:lpstr>
      <vt:lpstr>Exercice 1</vt:lpstr>
      <vt:lpstr>Exercice 1</vt:lpstr>
      <vt:lpstr>Exercice 1bis</vt:lpstr>
      <vt:lpstr>Exercice 1bis</vt:lpstr>
      <vt:lpstr>Exercice 2</vt:lpstr>
      <vt:lpstr>Exercice 2</vt:lpstr>
      <vt:lpstr>Exercice 2bis</vt:lpstr>
      <vt:lpstr>Exercice 2bis</vt:lpstr>
      <vt:lpstr>Exercice 3</vt:lpstr>
      <vt:lpstr>Exercice 3</vt:lpstr>
      <vt:lpstr>Exercice 3bis</vt:lpstr>
      <vt:lpstr>Exercice 3bis</vt:lpstr>
      <vt:lpstr>Exercice 4</vt:lpstr>
      <vt:lpstr>Exercice 4</vt:lpstr>
      <vt:lpstr>Bonus</vt:lpstr>
      <vt:lpstr>Exercice 4bis</vt:lpstr>
      <vt:lpstr>Exercice 4bis</vt:lpstr>
      <vt:lpstr>Bonus bis</vt:lpstr>
      <vt:lpstr>Bonus bis</vt:lpstr>
      <vt:lpstr>Bonus bis</vt:lpstr>
      <vt:lpstr>Bonus bis</vt:lpstr>
      <vt:lpstr>Des questions ?</vt:lpstr>
      <vt:lpstr>Utilisateurs Exo 01</vt:lpstr>
      <vt:lpstr>Utilisateurs Exo 01</vt:lpstr>
      <vt:lpstr>Utilisateurs Exo 01</vt:lpstr>
      <vt:lpstr>Utilisateurs Exo 02</vt:lpstr>
      <vt:lpstr>Utilisateurs Exo 02</vt:lpstr>
      <vt:lpstr>Utilisateurs Exo 02</vt:lpstr>
      <vt:lpstr>Utilisateurs Exo 03</vt:lpstr>
      <vt:lpstr>Utilisateurs Exo 03 (avant 4.4)</vt:lpstr>
      <vt:lpstr>Utilisateurs Exo 03</vt:lpstr>
      <vt:lpstr>Utilisateurs Exo 03 (à partir de 4.4)</vt:lpstr>
      <vt:lpstr>Utilisateurs Exo 03</vt:lpstr>
      <vt:lpstr>Utilisateurs Exo 04</vt:lpstr>
      <vt:lpstr>Utilisateurs Exo 04</vt:lpstr>
      <vt:lpstr>Utilisateurs Exo 04</vt:lpstr>
      <vt:lpstr>Cours Exo 05</vt:lpstr>
      <vt:lpstr>Cours Exo 05</vt:lpstr>
      <vt:lpstr>Cours Exo 05</vt:lpstr>
      <vt:lpstr>Cours Exo 06</vt:lpstr>
      <vt:lpstr>Cours Exo 06</vt:lpstr>
      <vt:lpstr>Cours Exo 06</vt:lpstr>
      <vt:lpstr>Cours Exo 07</vt:lpstr>
      <vt:lpstr>Cours Exo 07</vt:lpstr>
      <vt:lpstr>Cours Exo 07</vt:lpstr>
      <vt:lpstr>Cours Exo 08</vt:lpstr>
      <vt:lpstr>Cours Exo 08</vt:lpstr>
      <vt:lpstr>Cours Exo 08</vt:lpstr>
      <vt:lpstr>Cohortes Exo 09</vt:lpstr>
      <vt:lpstr>Cohortes Exo 09</vt:lpstr>
      <vt:lpstr>Cohortes Exo 09</vt:lpstr>
      <vt:lpstr>Cohortes Exo 10</vt:lpstr>
      <vt:lpstr>Cohortes Exo 10</vt:lpstr>
      <vt:lpstr>Cohortes Exo 10</vt:lpstr>
      <vt:lpstr>Groupes Exo 11</vt:lpstr>
      <vt:lpstr>Groupes Exo 11</vt:lpstr>
      <vt:lpstr>Groupes Exo 11</vt:lpstr>
      <vt:lpstr>Participants Exo 12</vt:lpstr>
      <vt:lpstr>Participants Exo 12</vt:lpstr>
      <vt:lpstr>Participants Exo 12</vt:lpstr>
      <vt:lpstr>Des questions ? Des remarques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MoodleMoot Paris 2025</dc:creator>
  <cp:keywords>Template;présentation;MM25</cp:keywords>
  <cp:lastModifiedBy>Luiggi Sansonetti</cp:lastModifiedBy>
  <cp:revision>185</cp:revision>
  <dcterms:created xsi:type="dcterms:W3CDTF">2025-01-27T14:26:24Z</dcterms:created>
  <dcterms:modified xsi:type="dcterms:W3CDTF">2025-07-01T22:14:42Z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D9674E3B-BA8F-47C7-8DD9-CDCE7E0F39D4</vt:lpwstr>
  </property>
  <property fmtid="{D5CDD505-2E9C-101B-9397-08002B2CF9AE}" pid="3" name="ArticulatePath">
    <vt:lpwstr>Présentation2</vt:lpwstr>
  </property>
</Properties>
</file>