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87" r:id="rId8"/>
    <p:sldId id="295" r:id="rId9"/>
    <p:sldId id="270" r:id="rId10"/>
    <p:sldId id="296" r:id="rId11"/>
    <p:sldId id="297" r:id="rId12"/>
    <p:sldId id="259" r:id="rId13"/>
    <p:sldId id="298" r:id="rId14"/>
    <p:sldId id="299" r:id="rId15"/>
    <p:sldId id="300" r:id="rId16"/>
    <p:sldId id="267" r:id="rId17"/>
    <p:sldId id="272" r:id="rId18"/>
    <p:sldId id="268" r:id="rId19"/>
    <p:sldId id="269" r:id="rId20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AEL2Kb7nldXbNh1Pt6FMuBih8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74852" autoAdjust="0"/>
  </p:normalViewPr>
  <p:slideViewPr>
    <p:cSldViewPr snapToGrid="0">
      <p:cViewPr varScale="1">
        <p:scale>
          <a:sx n="73" d="100"/>
          <a:sy n="73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97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35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82CC0E8-21D4-4EC1-967B-3EC81FC3FB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90275F-3B24-4D7A-A198-5B89791293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9CEB-1DAE-41F5-81B4-26FC752AB2F2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C38356-2DCB-47DE-8BE0-7DA635ECB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733FB4-B9DB-4663-884B-3AD2D7B0F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1DDBE-4DC0-42A0-84AF-88228D658BC9}" type="slidenum">
              <a:rPr lang="fr-FR" smtClean="0"/>
              <a:t>‹N°›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89724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7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1min </a:t>
            </a:r>
            <a:endParaRPr dirty="0"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33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Lancer compte à rebours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https://www.chronometre-en-ligne.com/compte-a-rebours.html</a:t>
            </a:r>
            <a:endParaRPr dirty="0"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773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394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1/2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https://2025.moodlemoot.fr/course/view.php?id=82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Typologies des activités Moodle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https://moodletoolguide.net/fr/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Remerciements à Alice Carne (Ingénieur pédagogique), et Leila </a:t>
            </a:r>
            <a:r>
              <a:rPr lang="fr-FR" dirty="0" err="1"/>
              <a:t>Boutora</a:t>
            </a:r>
            <a:r>
              <a:rPr lang="fr-FR" dirty="0"/>
              <a:t> (Enseignante-chercheuse) dont les échanges ont nourri cette contribution</a:t>
            </a:r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b0c46ba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92" name="Google Shape;192;g36b0c46ba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b0c46bab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199" name="Google Shape;199;g36b0c46bab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b0c46bab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g36b0c46bab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b0c46ba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g36b0c46ba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04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b0c46bab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g36b0c46bab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5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présentation">
  <p:cSld name="1_Titre présentatio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 descr="Zone de texte pour le titre de la présentation."/>
          <p:cNvSpPr txBox="1">
            <a:spLocks noGrp="1"/>
          </p:cNvSpPr>
          <p:nvPr>
            <p:ph type="title"/>
          </p:nvPr>
        </p:nvSpPr>
        <p:spPr>
          <a:xfrm>
            <a:off x="1229849" y="1709739"/>
            <a:ext cx="9726020" cy="194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 descr="Zone de texte pour le titre secondaire."/>
          <p:cNvSpPr txBox="1">
            <a:spLocks noGrp="1"/>
          </p:cNvSpPr>
          <p:nvPr>
            <p:ph type="body" idx="1"/>
          </p:nvPr>
        </p:nvSpPr>
        <p:spPr>
          <a:xfrm>
            <a:off x="1229849" y="3931920"/>
            <a:ext cx="9726020" cy="78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1" descr="Zone de texte pour le nom de l'établissement ou de la structure."/>
          <p:cNvSpPr txBox="1">
            <a:spLocks noGrp="1"/>
          </p:cNvSpPr>
          <p:nvPr>
            <p:ph type="body" idx="2"/>
          </p:nvPr>
        </p:nvSpPr>
        <p:spPr>
          <a:xfrm>
            <a:off x="1229849" y="6011452"/>
            <a:ext cx="9726020" cy="5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uverture vide">
  <p:cSld name="1_Couverture v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vide_stream">
  <p:cSld name="Couverture vide_stream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ntributeur">
  <p:cSld name="1_1 contributeur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2" descr="Par défaut, il y a la photo du main du MM25 pour le contributeur qui ne souhaite pas ajouter une pho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1651">
            <a:off x="4083529" y="2095107"/>
            <a:ext cx="2230903" cy="223090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2" descr="Diapositive casting : diapositive de présentation du contributeur."/>
          <p:cNvSpPr txBox="1"/>
          <p:nvPr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Casting</a:t>
            </a:r>
            <a:endParaRPr/>
          </a:p>
        </p:txBody>
      </p:sp>
      <p:sp>
        <p:nvSpPr>
          <p:cNvPr id="64" name="Google Shape;64;p22" descr="Zone pour ajouter les prénom et nom du  premier contributeur. Par défaut, il est écrit Jean LeNain."/>
          <p:cNvSpPr txBox="1">
            <a:spLocks noGrp="1"/>
          </p:cNvSpPr>
          <p:nvPr>
            <p:ph type="body" idx="1"/>
          </p:nvPr>
        </p:nvSpPr>
        <p:spPr>
          <a:xfrm rot="-318750">
            <a:off x="4045935" y="4840456"/>
            <a:ext cx="2722819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 descr="Zone de texte pour le nom de l'établissement ou de la structure."/>
          <p:cNvSpPr txBox="1">
            <a:spLocks noGrp="1"/>
          </p:cNvSpPr>
          <p:nvPr>
            <p:ph type="body" idx="2"/>
          </p:nvPr>
        </p:nvSpPr>
        <p:spPr>
          <a:xfrm>
            <a:off x="1229849" y="6011452"/>
            <a:ext cx="9726020" cy="5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ributeurs">
  <p:cSld name="2 Contributeur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 descr="Diapositive casting : diapositive de présentation des deux contributeurs."/>
          <p:cNvSpPr txBox="1"/>
          <p:nvPr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Casting</a:t>
            </a:r>
            <a:endParaRPr/>
          </a:p>
        </p:txBody>
      </p:sp>
      <p:sp>
        <p:nvSpPr>
          <p:cNvPr id="69" name="Google Shape;69;p23" descr="Zone pour ajouter les prénom et nom du  premier contributeur. Par défaut, il est écrit Jean LeNain."/>
          <p:cNvSpPr txBox="1">
            <a:spLocks noGrp="1"/>
          </p:cNvSpPr>
          <p:nvPr>
            <p:ph type="body" idx="1"/>
          </p:nvPr>
        </p:nvSpPr>
        <p:spPr>
          <a:xfrm rot="281738">
            <a:off x="2882316" y="4828123"/>
            <a:ext cx="2416258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23" descr="Zone pour ajouter une photo du contributeur. Par défaut, il y a la photo du main du MM25"/>
          <p:cNvPicPr preferRelativeResize="0">
            <a:picLocks noGrp="1"/>
          </p:cNvPicPr>
          <p:nvPr>
            <p:ph type="pic" idx="2"/>
          </p:nvPr>
        </p:nvPicPr>
        <p:blipFill/>
        <p:spPr>
          <a:xfrm rot="300163">
            <a:off x="3219358" y="2028768"/>
            <a:ext cx="2178670" cy="21220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71" name="Google Shape;71;p23" descr="Zone pour ajouter une photo du contributeur. Par défaut, il y a la photo du main du MM25"/>
          <p:cNvPicPr preferRelativeResize="0">
            <a:picLocks noGrp="1"/>
          </p:cNvPicPr>
          <p:nvPr>
            <p:ph type="pic" idx="3"/>
          </p:nvPr>
        </p:nvPicPr>
        <p:blipFill/>
        <p:spPr>
          <a:xfrm rot="-562453">
            <a:off x="8041857" y="1956456"/>
            <a:ext cx="2178670" cy="21220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2" name="Google Shape;72;p23" descr="Zone pour ajouter les prénom et nom du  second contributeur. Par défaut, il est écrit Amélie Sorbon."/>
          <p:cNvSpPr txBox="1">
            <a:spLocks noGrp="1"/>
          </p:cNvSpPr>
          <p:nvPr>
            <p:ph type="body" idx="4"/>
          </p:nvPr>
        </p:nvSpPr>
        <p:spPr>
          <a:xfrm rot="-568043">
            <a:off x="8085734" y="4699155"/>
            <a:ext cx="2806933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 descr="Zone de texte pour le nom de l'établissement ou de la structure."/>
          <p:cNvSpPr txBox="1">
            <a:spLocks noGrp="1"/>
          </p:cNvSpPr>
          <p:nvPr>
            <p:ph type="body" idx="5"/>
          </p:nvPr>
        </p:nvSpPr>
        <p:spPr>
          <a:xfrm>
            <a:off x="1229849" y="6011452"/>
            <a:ext cx="9726020" cy="5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ributeurs_bis">
  <p:cSld name="2 Contributeurs_b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4" descr="Par défaut, il y a la photo du main du MM25 pour le contributeur qui ne souhaite pas ajouter une pho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75985">
            <a:off x="8020330" y="1909899"/>
            <a:ext cx="2230903" cy="223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4" descr="Par défaut, il y a la photo du main du MM25 pour le contributeur qui ne souhaite pas ajouter une pho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05214">
            <a:off x="3152067" y="2015212"/>
            <a:ext cx="2230903" cy="223090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4" descr="Diapositive casting : diapositive de présentation des deux contributeurs."/>
          <p:cNvSpPr txBox="1"/>
          <p:nvPr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Casting</a:t>
            </a:r>
            <a:endParaRPr/>
          </a:p>
        </p:txBody>
      </p:sp>
      <p:sp>
        <p:nvSpPr>
          <p:cNvPr id="79" name="Google Shape;79;p24" descr="Zone pour ajouter les prénom et nom du  premier contributeur. Par défaut, il est écrit Jean LeNain."/>
          <p:cNvSpPr txBox="1">
            <a:spLocks noGrp="1"/>
          </p:cNvSpPr>
          <p:nvPr>
            <p:ph type="body" idx="1"/>
          </p:nvPr>
        </p:nvSpPr>
        <p:spPr>
          <a:xfrm rot="281738">
            <a:off x="2882316" y="4828123"/>
            <a:ext cx="2416258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 descr="Zone pour ajouter les prénom et nom du  second contributeur. Par défaut, il est écrit Amélie Sorbon."/>
          <p:cNvSpPr txBox="1">
            <a:spLocks noGrp="1"/>
          </p:cNvSpPr>
          <p:nvPr>
            <p:ph type="body" idx="2"/>
          </p:nvPr>
        </p:nvSpPr>
        <p:spPr>
          <a:xfrm rot="-568043">
            <a:off x="8085734" y="4699155"/>
            <a:ext cx="2806933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 descr="Zone de texte pour le nom de l'établissement ou de la structure."/>
          <p:cNvSpPr txBox="1">
            <a:spLocks noGrp="1"/>
          </p:cNvSpPr>
          <p:nvPr>
            <p:ph type="body" idx="3"/>
          </p:nvPr>
        </p:nvSpPr>
        <p:spPr>
          <a:xfrm>
            <a:off x="1229849" y="6011452"/>
            <a:ext cx="9726020" cy="5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ributeurs">
  <p:cSld name="3 Contributeur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 descr="Zone pour ajouter les prénom et nom du  premier contributeur. Par défaut, il est écrit Jean LeNain."/>
          <p:cNvSpPr txBox="1">
            <a:spLocks noGrp="1"/>
          </p:cNvSpPr>
          <p:nvPr>
            <p:ph type="body" idx="1"/>
          </p:nvPr>
        </p:nvSpPr>
        <p:spPr>
          <a:xfrm rot="-528816">
            <a:off x="1724420" y="4907729"/>
            <a:ext cx="242237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5" descr="Zone pour ajouter les prénom et nom du  second contributeur. Par défaut, il est écrit Amélie Sorbon."/>
          <p:cNvSpPr txBox="1">
            <a:spLocks noGrp="1"/>
          </p:cNvSpPr>
          <p:nvPr>
            <p:ph type="body" idx="2"/>
          </p:nvPr>
        </p:nvSpPr>
        <p:spPr>
          <a:xfrm rot="178505">
            <a:off x="4781826" y="4907728"/>
            <a:ext cx="280082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5" descr="Zone pour ajouter les prénom et nom du  troisième contributeur. Par défaut, il est écrit Nino Diné."/>
          <p:cNvSpPr txBox="1">
            <a:spLocks noGrp="1"/>
          </p:cNvSpPr>
          <p:nvPr>
            <p:ph type="body" idx="3"/>
          </p:nvPr>
        </p:nvSpPr>
        <p:spPr>
          <a:xfrm rot="437257">
            <a:off x="8365483" y="4907728"/>
            <a:ext cx="242237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 descr="Diapositive casting : diapositive de présentation des trois contributeurs."/>
          <p:cNvSpPr txBox="1"/>
          <p:nvPr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Casting</a:t>
            </a:r>
            <a:endParaRPr/>
          </a:p>
        </p:txBody>
      </p:sp>
      <p:pic>
        <p:nvPicPr>
          <p:cNvPr id="88" name="Google Shape;88;p25" descr="Zone pour ajouter une photo du contributeur. Par défaut, il y a la photo du main du MM25"/>
          <p:cNvPicPr preferRelativeResize="0">
            <a:picLocks noGrp="1"/>
          </p:cNvPicPr>
          <p:nvPr>
            <p:ph type="pic" idx="4"/>
          </p:nvPr>
        </p:nvPicPr>
        <p:blipFill/>
        <p:spPr>
          <a:xfrm rot="-560002">
            <a:off x="1525054" y="2218559"/>
            <a:ext cx="2178670" cy="21220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89" name="Google Shape;89;p25" descr="Zone pour ajouter une photo du contributeur. Par défaut, il y a la photo du main du MM25"/>
          <p:cNvPicPr preferRelativeResize="0">
            <a:picLocks noGrp="1"/>
          </p:cNvPicPr>
          <p:nvPr>
            <p:ph type="pic" idx="5"/>
          </p:nvPr>
        </p:nvPicPr>
        <p:blipFill/>
        <p:spPr>
          <a:xfrm rot="185126">
            <a:off x="5168159" y="2174311"/>
            <a:ext cx="2178670" cy="21220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90" name="Google Shape;90;p25" descr="Zone pour ajouter une photo du contributeur. Par défaut, il y a la photo du main du MM25"/>
          <p:cNvPicPr preferRelativeResize="0">
            <a:picLocks noGrp="1"/>
          </p:cNvPicPr>
          <p:nvPr>
            <p:ph type="pic" idx="6"/>
          </p:nvPr>
        </p:nvPicPr>
        <p:blipFill/>
        <p:spPr>
          <a:xfrm rot="517250">
            <a:off x="8762067" y="2197527"/>
            <a:ext cx="2178670" cy="21220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92" name="Google Shape;92;p25" descr="Zone de texte pour le nom de l'établissement ou de la structure."/>
          <p:cNvSpPr txBox="1">
            <a:spLocks noGrp="1"/>
          </p:cNvSpPr>
          <p:nvPr>
            <p:ph type="body" idx="7"/>
          </p:nvPr>
        </p:nvSpPr>
        <p:spPr>
          <a:xfrm>
            <a:off x="1229849" y="6011452"/>
            <a:ext cx="9726020" cy="5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ributeurs_bis">
  <p:cSld name="3 Contributeurs_b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 descr="Par défaut, il y a la photo du main du MM25 pour le contributeur qui ne souhaite pas ajouter une pho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3183">
            <a:off x="1518650" y="2178194"/>
            <a:ext cx="2179542" cy="217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6" descr="Par défaut, il y a la photo du main du MM25 pour le contributeur qui ne souhaite pas ajouter une pho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10610">
            <a:off x="8749997" y="2170767"/>
            <a:ext cx="2188728" cy="218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6" descr="Par défaut, il y a la photo du main du MM25 pour le contributeur qui ne souhaite pas ajouter une pho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9442">
            <a:off x="5147035" y="2132143"/>
            <a:ext cx="2212838" cy="22128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6" descr="Zone pour ajouter les prénom et nom du  premier contributeur. Par défaut, il est écrit Jean LeNain."/>
          <p:cNvSpPr txBox="1">
            <a:spLocks noGrp="1"/>
          </p:cNvSpPr>
          <p:nvPr>
            <p:ph type="body" idx="1"/>
          </p:nvPr>
        </p:nvSpPr>
        <p:spPr>
          <a:xfrm rot="-528816">
            <a:off x="1724420" y="4907729"/>
            <a:ext cx="242237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6" descr="Zone pour ajouter les prénom et nom du  troisième contributeur. Par défaut, il est écrit Nino Diné."/>
          <p:cNvSpPr txBox="1">
            <a:spLocks noGrp="1"/>
          </p:cNvSpPr>
          <p:nvPr>
            <p:ph type="body" idx="2"/>
          </p:nvPr>
        </p:nvSpPr>
        <p:spPr>
          <a:xfrm rot="437257">
            <a:off x="8365483" y="4907728"/>
            <a:ext cx="242237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6" descr="Diapositive casting : diapositive de présentation des trois contributeurs."/>
          <p:cNvSpPr txBox="1"/>
          <p:nvPr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Casting</a:t>
            </a:r>
            <a:endParaRPr/>
          </a:p>
        </p:txBody>
      </p:sp>
      <p:sp>
        <p:nvSpPr>
          <p:cNvPr id="100" name="Google Shape;100;p26" descr="Zone pour ajouter les prénom et nom du  second contributeur. Par défaut, il est écrit Amélie Sorbon."/>
          <p:cNvSpPr txBox="1">
            <a:spLocks noGrp="1"/>
          </p:cNvSpPr>
          <p:nvPr>
            <p:ph type="body" idx="3"/>
          </p:nvPr>
        </p:nvSpPr>
        <p:spPr>
          <a:xfrm rot="178505">
            <a:off x="4781826" y="4907728"/>
            <a:ext cx="280082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6" descr="Zone de texte pour le nom de l'établissement ou de la structure."/>
          <p:cNvSpPr txBox="1">
            <a:spLocks noGrp="1"/>
          </p:cNvSpPr>
          <p:nvPr>
            <p:ph type="body" idx="4"/>
          </p:nvPr>
        </p:nvSpPr>
        <p:spPr>
          <a:xfrm>
            <a:off x="1229849" y="6011452"/>
            <a:ext cx="9726020" cy="5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troduction_Paris">
  <p:cSld name="2_Introduction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 descr="Zone de texte avec le titre introduction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3393019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1933575"/>
            <a:ext cx="9719738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_textuel_Paris">
  <p:cSld name="Contenu_textuel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2493818"/>
            <a:ext cx="9719738" cy="33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8" descr="Titre de la page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3593044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 descr="Titre secondaire de la page."/>
          <p:cNvSpPr txBox="1">
            <a:spLocks noGrp="1"/>
          </p:cNvSpPr>
          <p:nvPr>
            <p:ph type="body" idx="2"/>
          </p:nvPr>
        </p:nvSpPr>
        <p:spPr>
          <a:xfrm>
            <a:off x="1236663" y="1695450"/>
            <a:ext cx="3160712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texte vierge_nain">
  <p:cSld name="Page texte vierge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ributeur">
  <p:cSld name="1 contributeur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 descr="Diapositive casting : diapositive de présentation du contributeur."/>
          <p:cNvSpPr txBox="1"/>
          <p:nvPr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Casting</a:t>
            </a:r>
            <a:endParaRPr/>
          </a:p>
        </p:txBody>
      </p:sp>
      <p:sp>
        <p:nvSpPr>
          <p:cNvPr id="18" name="Google Shape;18;p12" descr="Zone pour ajouter les prénom et nom du  premier contributeur. Par défaut, il est écrit Jean LeNain."/>
          <p:cNvSpPr txBox="1">
            <a:spLocks noGrp="1"/>
          </p:cNvSpPr>
          <p:nvPr>
            <p:ph type="body" idx="1"/>
          </p:nvPr>
        </p:nvSpPr>
        <p:spPr>
          <a:xfrm rot="-318750">
            <a:off x="4045935" y="4840456"/>
            <a:ext cx="2722819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2" descr="Zone pour ajouter une photo du contributeur. Par défaut, il y a la photo du main du MM25"/>
          <p:cNvPicPr preferRelativeResize="0">
            <a:picLocks noGrp="1"/>
          </p:cNvPicPr>
          <p:nvPr>
            <p:ph type="pic" idx="2"/>
          </p:nvPr>
        </p:nvPicPr>
        <p:blipFill/>
        <p:spPr>
          <a:xfrm rot="-280130">
            <a:off x="4107631" y="2072311"/>
            <a:ext cx="2178670" cy="21220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21" name="Google Shape;21;p12" descr="Zone de texte pour le nom de l'établissement ou de la structure."/>
          <p:cNvSpPr txBox="1">
            <a:spLocks noGrp="1"/>
          </p:cNvSpPr>
          <p:nvPr>
            <p:ph type="body" idx="3"/>
          </p:nvPr>
        </p:nvSpPr>
        <p:spPr>
          <a:xfrm>
            <a:off x="1229849" y="6011452"/>
            <a:ext cx="9726020" cy="5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texte vierge_Paris">
  <p:cSld name="Page texte vierge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centrée_Paris">
  <p:cSld name="Image centrée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 descr="Titre de la page ou de la photo."/>
          <p:cNvSpPr txBox="1">
            <a:spLocks noGrp="1"/>
          </p:cNvSpPr>
          <p:nvPr>
            <p:ph type="title"/>
          </p:nvPr>
        </p:nvSpPr>
        <p:spPr>
          <a:xfrm>
            <a:off x="3186906" y="855690"/>
            <a:ext cx="581818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 descr="Titre secondaire de la page ou de la photo."/>
          <p:cNvSpPr txBox="1">
            <a:spLocks noGrp="1"/>
          </p:cNvSpPr>
          <p:nvPr>
            <p:ph type="body" idx="1"/>
          </p:nvPr>
        </p:nvSpPr>
        <p:spPr>
          <a:xfrm>
            <a:off x="3186906" y="1746725"/>
            <a:ext cx="5818187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31" descr="Zone pour ajouter une photo Par défaut, il y a la photo d'un poisson rouge dans un bocal.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186906" y="2427315"/>
            <a:ext cx="5818187" cy="34009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20" name="Google Shape;120;p31" descr="Zone de texte pour la légende de la photo. Par défaut, il est écrit en italique &quot;Image par Siva prasad de Pixabay &quot;."/>
          <p:cNvSpPr txBox="1">
            <a:spLocks noGrp="1"/>
          </p:cNvSpPr>
          <p:nvPr>
            <p:ph type="body" idx="3"/>
          </p:nvPr>
        </p:nvSpPr>
        <p:spPr>
          <a:xfrm>
            <a:off x="3186905" y="6002310"/>
            <a:ext cx="5818187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à gauche_paris">
  <p:cSld name="1_Image à gauche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 descr="Titre de la page ou de la photo."/>
          <p:cNvSpPr txBox="1">
            <a:spLocks noGrp="1"/>
          </p:cNvSpPr>
          <p:nvPr>
            <p:ph type="title"/>
          </p:nvPr>
        </p:nvSpPr>
        <p:spPr>
          <a:xfrm>
            <a:off x="3186906" y="855690"/>
            <a:ext cx="581818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 descr="Zone de texte pour la légende de la photo. Par défaut, il est écrit en italique &quot;Image par Siva prasad de Pixabay &quot;."/>
          <p:cNvSpPr txBox="1">
            <a:spLocks noGrp="1"/>
          </p:cNvSpPr>
          <p:nvPr>
            <p:ph type="body" idx="1"/>
          </p:nvPr>
        </p:nvSpPr>
        <p:spPr>
          <a:xfrm>
            <a:off x="1236130" y="5549078"/>
            <a:ext cx="4993958" cy="33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5" name="Google Shape;125;p32" descr="Zone pour ajouter une photo Par défaut, il y a la photo d'un poisson rouge dans un bocal.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236130" y="2103546"/>
            <a:ext cx="4993958" cy="32495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26" name="Google Shape;126;p32" descr="Titre secondaire de la page ou de la photo."/>
          <p:cNvSpPr txBox="1">
            <a:spLocks noGrp="1"/>
          </p:cNvSpPr>
          <p:nvPr>
            <p:ph type="body" idx="3"/>
          </p:nvPr>
        </p:nvSpPr>
        <p:spPr>
          <a:xfrm>
            <a:off x="6770779" y="2103546"/>
            <a:ext cx="4185090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 descr="Zone de texte à modifier."/>
          <p:cNvSpPr txBox="1">
            <a:spLocks noGrp="1"/>
          </p:cNvSpPr>
          <p:nvPr>
            <p:ph type="body" idx="4"/>
          </p:nvPr>
        </p:nvSpPr>
        <p:spPr>
          <a:xfrm>
            <a:off x="6770778" y="2863516"/>
            <a:ext cx="4185092" cy="302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à droite_nain">
  <p:cSld name="Image à droite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 descr="Titre de la page ou de la photo."/>
          <p:cNvSpPr txBox="1">
            <a:spLocks noGrp="1"/>
          </p:cNvSpPr>
          <p:nvPr>
            <p:ph type="title"/>
          </p:nvPr>
        </p:nvSpPr>
        <p:spPr>
          <a:xfrm>
            <a:off x="3186906" y="855690"/>
            <a:ext cx="581818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 descr="Zone de texte pour la légende de la photo. Par défaut, il est écrit en italique &quot;Image par Siva prasad de Pixabay &quot;."/>
          <p:cNvSpPr txBox="1">
            <a:spLocks noGrp="1"/>
          </p:cNvSpPr>
          <p:nvPr>
            <p:ph type="body" idx="1"/>
          </p:nvPr>
        </p:nvSpPr>
        <p:spPr>
          <a:xfrm>
            <a:off x="5961912" y="5480604"/>
            <a:ext cx="4993955" cy="33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33" descr="Zone pour ajouter une photo Par défaut, il y a la photo d'un poisson rouge dans un bocal.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961912" y="2103546"/>
            <a:ext cx="4993955" cy="32495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33" name="Google Shape;133;p33" descr="Titre secondaire de la page ou de la photo."/>
          <p:cNvSpPr txBox="1">
            <a:spLocks noGrp="1"/>
          </p:cNvSpPr>
          <p:nvPr>
            <p:ph type="body" idx="3"/>
          </p:nvPr>
        </p:nvSpPr>
        <p:spPr>
          <a:xfrm>
            <a:off x="1236128" y="2103546"/>
            <a:ext cx="4185093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3" descr="Zone de texte à modifier."/>
          <p:cNvSpPr txBox="1">
            <a:spLocks noGrp="1"/>
          </p:cNvSpPr>
          <p:nvPr>
            <p:ph type="body" idx="4"/>
          </p:nvPr>
        </p:nvSpPr>
        <p:spPr>
          <a:xfrm>
            <a:off x="1236131" y="2795042"/>
            <a:ext cx="4185092" cy="302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à droite_Paris">
  <p:cSld name="Image à droite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 descr="Titre de la page ou de la photo."/>
          <p:cNvSpPr txBox="1">
            <a:spLocks noGrp="1"/>
          </p:cNvSpPr>
          <p:nvPr>
            <p:ph type="title"/>
          </p:nvPr>
        </p:nvSpPr>
        <p:spPr>
          <a:xfrm>
            <a:off x="3186906" y="855690"/>
            <a:ext cx="581818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 descr="Zone de texte pour la légende de la photo. Par défaut, il est écrit en italique &quot;Image par Siva prasad de Pixabay &quot;."/>
          <p:cNvSpPr txBox="1">
            <a:spLocks noGrp="1"/>
          </p:cNvSpPr>
          <p:nvPr>
            <p:ph type="body" idx="1"/>
          </p:nvPr>
        </p:nvSpPr>
        <p:spPr>
          <a:xfrm>
            <a:off x="5961912" y="5480604"/>
            <a:ext cx="4993957" cy="33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34" descr="Zone pour ajouter une photo Par défaut, il y a la photo d'un poisson rouge dans un bocal.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961912" y="2103546"/>
            <a:ext cx="4993957" cy="32495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40" name="Google Shape;140;p34" descr="Titre secondaire de la page ou de la photo."/>
          <p:cNvSpPr txBox="1">
            <a:spLocks noGrp="1"/>
          </p:cNvSpPr>
          <p:nvPr>
            <p:ph type="body" idx="3"/>
          </p:nvPr>
        </p:nvSpPr>
        <p:spPr>
          <a:xfrm>
            <a:off x="1236130" y="2103546"/>
            <a:ext cx="4185091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4" descr="Zone de texte à modifier."/>
          <p:cNvSpPr txBox="1">
            <a:spLocks noGrp="1"/>
          </p:cNvSpPr>
          <p:nvPr>
            <p:ph type="body" idx="4"/>
          </p:nvPr>
        </p:nvSpPr>
        <p:spPr>
          <a:xfrm>
            <a:off x="1236131" y="2863516"/>
            <a:ext cx="4185091" cy="302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sion_Paris">
  <p:cSld name="Conclusion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 descr="Zone de texte avec le titre conclusion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3393019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1933575"/>
            <a:ext cx="9719738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ilbiographie_fond blanc_Paris">
  <p:cSld name="4_Bilbiographie_fond blanc_Pari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1953491"/>
            <a:ext cx="9719738" cy="400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6" descr="Zone de texte avec le titre Bibliographie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iographie_fond vert">
  <p:cSld name="Bibliographie_fond vert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1953491"/>
            <a:ext cx="9719738" cy="400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7" descr="Zone de texte avec le titre Bibliographie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ond vert_vierge_stream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fond vert_vierge">
  <p:cSld name="3_fond vert_vierg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duction_nain">
  <p:cSld name="1_Introduction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 descr="Zone de texte avec le titre introduction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3393019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1933575"/>
            <a:ext cx="9719738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textuel_nain">
  <p:cSld name="Contenu textuel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2493818"/>
            <a:ext cx="9719738" cy="33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 descr="Titre de la page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3593044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 descr="Titre secondaire de la page."/>
          <p:cNvSpPr txBox="1">
            <a:spLocks noGrp="1"/>
          </p:cNvSpPr>
          <p:nvPr>
            <p:ph type="body" idx="2"/>
          </p:nvPr>
        </p:nvSpPr>
        <p:spPr>
          <a:xfrm>
            <a:off x="1236663" y="1695450"/>
            <a:ext cx="3160712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centrée_nain">
  <p:cSld name="Image centrée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 descr="Titre de la page ou de la photo."/>
          <p:cNvSpPr txBox="1">
            <a:spLocks noGrp="1"/>
          </p:cNvSpPr>
          <p:nvPr>
            <p:ph type="title"/>
          </p:nvPr>
        </p:nvSpPr>
        <p:spPr>
          <a:xfrm>
            <a:off x="3186906" y="855690"/>
            <a:ext cx="581818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 descr="Titre secondaire de la page ou de la photo."/>
          <p:cNvSpPr txBox="1">
            <a:spLocks noGrp="1"/>
          </p:cNvSpPr>
          <p:nvPr>
            <p:ph type="body" idx="1"/>
          </p:nvPr>
        </p:nvSpPr>
        <p:spPr>
          <a:xfrm>
            <a:off x="3186906" y="1746725"/>
            <a:ext cx="5818187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5" descr="Zone pour ajouter une photo Par défaut, il y a la photo d'un poisson rouge dans un bocal.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186906" y="2427315"/>
            <a:ext cx="5818187" cy="34009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35" name="Google Shape;35;p15" descr="Zone de texte pour la légende de la photo. Par défaut, il est écrit en italique &quot;Image par Siva prasad de Pixabay &quot;."/>
          <p:cNvSpPr txBox="1">
            <a:spLocks noGrp="1"/>
          </p:cNvSpPr>
          <p:nvPr>
            <p:ph type="body" idx="3"/>
          </p:nvPr>
        </p:nvSpPr>
        <p:spPr>
          <a:xfrm>
            <a:off x="3186905" y="6002310"/>
            <a:ext cx="5818187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à gauche_nain">
  <p:cSld name="Image à gauche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 descr="Titre de la page ou de la photo."/>
          <p:cNvSpPr txBox="1">
            <a:spLocks noGrp="1"/>
          </p:cNvSpPr>
          <p:nvPr>
            <p:ph type="title"/>
          </p:nvPr>
        </p:nvSpPr>
        <p:spPr>
          <a:xfrm>
            <a:off x="3186906" y="855690"/>
            <a:ext cx="581818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 descr="Titre secondaire de la page ou de la photo."/>
          <p:cNvSpPr txBox="1">
            <a:spLocks noGrp="1"/>
          </p:cNvSpPr>
          <p:nvPr>
            <p:ph type="body" idx="1"/>
          </p:nvPr>
        </p:nvSpPr>
        <p:spPr>
          <a:xfrm>
            <a:off x="6770778" y="2103546"/>
            <a:ext cx="4185091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 descr="Zone de texte à modifier."/>
          <p:cNvSpPr txBox="1">
            <a:spLocks noGrp="1"/>
          </p:cNvSpPr>
          <p:nvPr>
            <p:ph type="body" idx="2"/>
          </p:nvPr>
        </p:nvSpPr>
        <p:spPr>
          <a:xfrm>
            <a:off x="6770778" y="2863516"/>
            <a:ext cx="4185092" cy="302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6" descr="Zone pour ajouter une photo Par défaut, il y a la photo d'un poisson rouge dans un bocal.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1229848" y="2103546"/>
            <a:ext cx="5000239" cy="32495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42" name="Google Shape;42;p16" descr="Zone de texte pour la légende de la photo. Par défaut, il est écrit en italique &quot;Image par Siva prasad de Pixabay &quot;."/>
          <p:cNvSpPr txBox="1">
            <a:spLocks noGrp="1"/>
          </p:cNvSpPr>
          <p:nvPr>
            <p:ph type="body" idx="4"/>
          </p:nvPr>
        </p:nvSpPr>
        <p:spPr>
          <a:xfrm>
            <a:off x="1229848" y="5549078"/>
            <a:ext cx="5000240" cy="33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clusion_nain">
  <p:cSld name="2_Conclusion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 descr="Zone de texte avec le titre conclusion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3393019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1933575"/>
            <a:ext cx="9719738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ilbiographie_fond blanc_nain">
  <p:cSld name="3_Bilbiographie_fond blanc_nai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 descr="Zone de texte à modifier."/>
          <p:cNvSpPr txBox="1">
            <a:spLocks noGrp="1"/>
          </p:cNvSpPr>
          <p:nvPr>
            <p:ph type="body" idx="1"/>
          </p:nvPr>
        </p:nvSpPr>
        <p:spPr>
          <a:xfrm>
            <a:off x="1236131" y="1953491"/>
            <a:ext cx="9719738" cy="400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 descr="Zone de texte avec le titre Bibliographie."/>
          <p:cNvSpPr txBox="1"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s">
  <p:cSld name="Contact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 descr="Zone de texte à modifier. Par défaut, le texte est &quot;Des questions? Des remarques?&quot;."/>
          <p:cNvSpPr txBox="1">
            <a:spLocks noGrp="1"/>
          </p:cNvSpPr>
          <p:nvPr>
            <p:ph type="title"/>
          </p:nvPr>
        </p:nvSpPr>
        <p:spPr>
          <a:xfrm>
            <a:off x="1236130" y="392568"/>
            <a:ext cx="9719739" cy="10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 descr="Zone de texte à modifier. Par défaut, le texte est &quot;Retrouvez nous sur notre espace de cours!&quot;."/>
          <p:cNvSpPr txBox="1">
            <a:spLocks noGrp="1"/>
          </p:cNvSpPr>
          <p:nvPr>
            <p:ph type="body" idx="1"/>
          </p:nvPr>
        </p:nvSpPr>
        <p:spPr>
          <a:xfrm>
            <a:off x="1236130" y="1992313"/>
            <a:ext cx="9719740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 descr="Zone de texte à modifier en ajoutant les contacts."/>
          <p:cNvSpPr txBox="1">
            <a:spLocks noGrp="1"/>
          </p:cNvSpPr>
          <p:nvPr>
            <p:ph type="body" idx="2"/>
          </p:nvPr>
        </p:nvSpPr>
        <p:spPr>
          <a:xfrm>
            <a:off x="1236131" y="3163824"/>
            <a:ext cx="9719738" cy="150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2689" y="2797203"/>
            <a:ext cx="366621" cy="36662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custDataLst>
      <p:tags r:id="rId31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27.png"/><Relationship Id="rId4" Type="http://schemas.openxmlformats.org/officeDocument/2006/relationships/hyperlink" Target="https://2025.moodlemoot.fr/course/view.php?id=8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Relationship Id="rId6" Type="http://schemas.openxmlformats.org/officeDocument/2006/relationships/hyperlink" Target="https://enseigner.unil.ch/ressources/document/la-conception-universelle-de-lapprentissage-cua/" TargetMode="External"/><Relationship Id="rId5" Type="http://schemas.openxmlformats.org/officeDocument/2006/relationships/hyperlink" Target="https://udlguidelines.cast.org/" TargetMode="External"/><Relationship Id="rId4" Type="http://schemas.openxmlformats.org/officeDocument/2006/relationships/hyperlink" Target="https://services-medias.uqam.ca/media/uploads/sites/46/2024/09/13154154/Les-pratiques-pedagogiques-inclusives-13-x-17-po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5" Type="http://schemas.openxmlformats.org/officeDocument/2006/relationships/hyperlink" Target="mailto:axelle.chabaud@univ-amu.fr" TargetMode="External"/><Relationship Id="rId4" Type="http://schemas.openxmlformats.org/officeDocument/2006/relationships/hyperlink" Target="mailto:benyoucef.benkouar@univ-amu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29848" y="1709739"/>
            <a:ext cx="10257301" cy="194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fr-FR" dirty="0"/>
              <a:t>Carte après carte, imaginer un Moodle inclusif où chacun trouve sa place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342900" y="3931920"/>
            <a:ext cx="11521439" cy="78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Penser les activités de Moodle à travers l’approche des environnements capacitants et la conception universelle des apprentissages 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D5B613A-821F-415A-95CB-35B9C98D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510" y="728082"/>
            <a:ext cx="9719738" cy="743368"/>
          </a:xfrm>
        </p:spPr>
        <p:txBody>
          <a:bodyPr>
            <a:normAutofit/>
          </a:bodyPr>
          <a:lstStyle/>
          <a:p>
            <a:r>
              <a:rPr lang="fr-FR" sz="3200" b="1" dirty="0"/>
              <a:t> 🃏 Trois types de cartes 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1DB4F5-3ED2-48A0-98CA-074A6CD42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65" y="1608083"/>
            <a:ext cx="3436883" cy="193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555A23-5154-4446-A89B-25001AEBA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382" y="2462376"/>
            <a:ext cx="3436884" cy="193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23AC3D-F041-4DFE-A57A-66B5077F7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715" y="3250324"/>
            <a:ext cx="3436884" cy="193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5CE2BC88-CC3C-4BA8-89EF-0C29F2DC5606}"/>
              </a:ext>
            </a:extLst>
          </p:cNvPr>
          <p:cNvSpPr txBox="1">
            <a:spLocks/>
          </p:cNvSpPr>
          <p:nvPr/>
        </p:nvSpPr>
        <p:spPr>
          <a:xfrm>
            <a:off x="368443" y="3708629"/>
            <a:ext cx="3645925" cy="74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1800" dirty="0"/>
              <a:t>8 activités Moodle différentes</a:t>
            </a: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49542DAF-F1F2-4BC6-ABC2-225F8FDB1A1B}"/>
              </a:ext>
            </a:extLst>
          </p:cNvPr>
          <p:cNvSpPr txBox="1">
            <a:spLocks/>
          </p:cNvSpPr>
          <p:nvPr/>
        </p:nvSpPr>
        <p:spPr>
          <a:xfrm>
            <a:off x="4248512" y="4451996"/>
            <a:ext cx="3557754" cy="146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1800" dirty="0"/>
              <a:t>Eléments clés de l’approche sous forme de question</a:t>
            </a:r>
          </a:p>
          <a:p>
            <a:r>
              <a:rPr lang="fr-FR" sz="1800" dirty="0"/>
              <a:t>+</a:t>
            </a:r>
          </a:p>
          <a:p>
            <a:r>
              <a:rPr lang="fr-FR" sz="1800" dirty="0"/>
              <a:t>Carte des apprentissages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F1C97D5D-7F63-4911-8198-D4EA1FC6C117}"/>
              </a:ext>
            </a:extLst>
          </p:cNvPr>
          <p:cNvSpPr txBox="1">
            <a:spLocks/>
          </p:cNvSpPr>
          <p:nvPr/>
        </p:nvSpPr>
        <p:spPr>
          <a:xfrm>
            <a:off x="8221715" y="5267654"/>
            <a:ext cx="3358058" cy="12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1800" dirty="0"/>
              <a:t>Les questions centrales de la CUA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67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D5B613A-821F-415A-95CB-35B9C98D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979" y="791142"/>
            <a:ext cx="7508476" cy="3392632"/>
          </a:xfrm>
        </p:spPr>
        <p:txBody>
          <a:bodyPr/>
          <a:lstStyle/>
          <a:p>
            <a:r>
              <a:rPr lang="fr-FR" sz="3200" dirty="0"/>
              <a:t>D’autres documents : </a:t>
            </a:r>
          </a:p>
          <a:p>
            <a:endParaRPr lang="fr-FR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r-FR" dirty="0"/>
              <a:t>Un exemple de grille pour l’activité devoir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r-FR" dirty="0"/>
              <a:t>Le tableau de la CUA version 2024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r-FR" dirty="0"/>
              <a:t>Le schéma résumant l’approche des environnements d’apprentissages capacitants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4F034F-6ABD-419B-B748-F7F0BD05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6" y="1406125"/>
            <a:ext cx="5986694" cy="270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A3F035-E930-4D9C-A99C-86F895EFE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44" y="3363661"/>
            <a:ext cx="4345064" cy="252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9D8E151-20C9-4E73-B7D0-0DF66D55A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270" y="2175573"/>
            <a:ext cx="4982420" cy="302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5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37471" y="1785374"/>
            <a:ext cx="10717057" cy="375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buSzPts val="2800"/>
            </a:pPr>
            <a:r>
              <a:rPr lang="fr-FR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Rejoignez un des groupes constitués (3 à </a:t>
            </a:r>
            <a:r>
              <a:rPr lang="fr-FR" sz="1800" b="1" i="1">
                <a:latin typeface="Verdana" panose="020B0604030504040204" pitchFamily="34" charset="0"/>
                <a:ea typeface="Verdana" panose="020B0604030504040204" pitchFamily="34" charset="0"/>
              </a:rPr>
              <a:t>4 personnes)</a:t>
            </a:r>
            <a:endParaRPr lang="fr-FR" sz="1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buSzPts val="2800"/>
            </a:pPr>
            <a:endParaRPr lang="fr-FR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Catalyseurs – pour ceux qui déclenchent et accélèrent les apprentissages.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Explorateurs de Capacités – pour mettre l'accent sur la découverte et le potentiel.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Artisans du Possible – une métaphore de la construction des compétences.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Écho Réflexif – pour un groupe qui fait résonner les idées et les met en perspective.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Activateurs – ils mettent en mouvement les savoirs, les ressources, les personnes.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L’autre groupe - …………………………………………………………………………………………………………………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buSzPts val="2800"/>
            </a:pPr>
            <a:r>
              <a:rPr lang="fr-FR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Prenez connaissance du contexte de départ</a:t>
            </a:r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555989" y="760303"/>
            <a:ext cx="1071705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800"/>
            </a:pPr>
            <a:r>
              <a:rPr lang="fr-FR" sz="3200" dirty="0"/>
              <a:t>🔁 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Avant la mise en activité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8BC351-91A1-41C4-805A-6E11043CA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685" y="4886074"/>
            <a:ext cx="1482721" cy="14827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1159753" y="2168731"/>
            <a:ext cx="10033764" cy="353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fr-FR" sz="2000" dirty="0"/>
              <a:t>Dans le cadre du </a:t>
            </a:r>
            <a:r>
              <a:rPr lang="fr-FR" sz="2000" b="1" dirty="0"/>
              <a:t>Master 1 en Ingénierie Pédagogique Numérique</a:t>
            </a:r>
            <a:r>
              <a:rPr lang="fr-FR" sz="2000" dirty="0"/>
              <a:t>, je suis responsable de l’Unité d’Enseignement intitulée :</a:t>
            </a:r>
            <a:br>
              <a:rPr lang="fr-FR" sz="2000" dirty="0"/>
            </a:br>
            <a:r>
              <a:rPr lang="fr-FR" sz="2000" b="1" dirty="0"/>
              <a:t>« Conception de dispositifs pédagogiques pour la formation à distance »</a:t>
            </a:r>
            <a:r>
              <a:rPr lang="fr-FR" sz="2000" dirty="0"/>
              <a:t>.</a:t>
            </a:r>
          </a:p>
          <a:p>
            <a:r>
              <a:rPr lang="fr-FR" sz="2000" dirty="0"/>
              <a:t>Cette UE vise à permettre aux étudiants de </a:t>
            </a:r>
            <a:r>
              <a:rPr lang="fr-FR" sz="2000" b="1" dirty="0"/>
              <a:t>mobiliser des compétences de scénarisation pédagogique</a:t>
            </a:r>
            <a:r>
              <a:rPr lang="fr-FR" sz="2000" dirty="0"/>
              <a:t> en réponse à des situations professionnelles réalistes. L’objectif principal est qu’ils soient capables de </a:t>
            </a:r>
            <a:r>
              <a:rPr lang="fr-FR" sz="2000" b="1" dirty="0"/>
              <a:t>concevoir un scénario structuré, adapté à un public adulte, dans un contexte de formation à distance.</a:t>
            </a:r>
            <a:endParaRPr lang="fr-FR" sz="2000" dirty="0"/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661093" y="1149769"/>
            <a:ext cx="1071705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800"/>
            </a:pPr>
            <a:r>
              <a:rPr lang="fr-FR" sz="3200" dirty="0"/>
              <a:t>📍 Contexte de départ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1093" y="1884951"/>
            <a:ext cx="10532424" cy="411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lnSpc>
                <a:spcPct val="120000"/>
              </a:lnSpc>
              <a:buSzPts val="2800"/>
            </a:pPr>
            <a:r>
              <a:rPr lang="fr-FR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A l’aide de l’ensemble des ressources proposées : </a:t>
            </a:r>
            <a:endParaRPr lang="fr-F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SzPts val="2800"/>
            </a:pPr>
            <a:r>
              <a:rPr lang="fr-FR" sz="1800" dirty="0"/>
              <a:t>1️⃣ A partir du contexte de départ, choisissez une des activités (deck Moodle). </a:t>
            </a:r>
          </a:p>
          <a:p>
            <a:pPr marL="0" indent="0">
              <a:lnSpc>
                <a:spcPct val="120000"/>
              </a:lnSpc>
              <a:buSzPts val="2800"/>
            </a:pPr>
            <a:r>
              <a:rPr lang="fr-FR" sz="1800" dirty="0"/>
              <a:t>*Idéalement, chaque groupe choisit une activité différente des autres.</a:t>
            </a:r>
          </a:p>
          <a:p>
            <a:pPr marL="0" indent="0">
              <a:lnSpc>
                <a:spcPct val="120000"/>
              </a:lnSpc>
              <a:buSzPts val="2800"/>
            </a:pPr>
            <a:r>
              <a:rPr lang="fr-FR" sz="1800" dirty="0"/>
              <a:t>2️⃣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Prenez connaissance de l’activité choisie et consultez si besoin la documentation la concernant (carte activité du deck Moodle).</a:t>
            </a:r>
          </a:p>
          <a:p>
            <a:pPr marL="0" indent="0">
              <a:lnSpc>
                <a:spcPct val="120000"/>
              </a:lnSpc>
              <a:buSzPts val="2800"/>
            </a:pPr>
            <a:r>
              <a:rPr lang="fr-FR" sz="1800" dirty="0"/>
              <a:t>3️⃣ Lister l’ensemble des ressources mises à disposition des étudiants pour réaliser cette activité (post-it).</a:t>
            </a:r>
          </a:p>
          <a:p>
            <a:pPr marL="0" lvl="0" indent="0">
              <a:lnSpc>
                <a:spcPct val="120000"/>
              </a:lnSpc>
              <a:buSzPts val="2800"/>
            </a:pPr>
            <a:r>
              <a:rPr lang="fr-FR" sz="1800" dirty="0"/>
              <a:t>4️⃣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Questionner les différentes dimensions que recouvrent ces ressources (grille)</a:t>
            </a:r>
            <a:endParaRPr lang="fr-FR" sz="1800" dirty="0"/>
          </a:p>
          <a:p>
            <a:pPr marL="0" lvl="0" indent="0">
              <a:lnSpc>
                <a:spcPct val="120000"/>
              </a:lnSpc>
              <a:buSzPts val="2800"/>
            </a:pPr>
            <a:r>
              <a:rPr lang="fr-FR" sz="1800" dirty="0"/>
              <a:t>5️⃣ Vérifier leur cohérence </a:t>
            </a:r>
            <a:r>
              <a:rPr lang="fr-FR" sz="1800" dirty="0" err="1"/>
              <a:t>technopédagogique</a:t>
            </a:r>
            <a:r>
              <a:rPr lang="fr-FR" sz="1800" dirty="0"/>
              <a:t> : ressources/paramètres de l’activité (ordi + grille)</a:t>
            </a:r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661093" y="1023645"/>
            <a:ext cx="1071705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800"/>
            </a:pPr>
            <a:r>
              <a:rPr lang="fr-FR" sz="3200" dirty="0"/>
              <a:t>🛠️ 🔁 Mise en activité en groupes -⏱️30 minutes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78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37471" y="1785374"/>
            <a:ext cx="10717057" cy="375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2800"/>
            </a:pPr>
            <a:r>
              <a:rPr lang="fr-FR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Chaque groupe présente sa grille :</a:t>
            </a:r>
          </a:p>
          <a:p>
            <a:pPr marL="0" lvl="0" indent="0">
              <a:buSzPts val="2800"/>
            </a:pPr>
            <a:endParaRPr lang="fr-FR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Catalyseurs – 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Explorateurs de Capacités –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Artisans du Possible – 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Écho Réflexif –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Les Activateurs –</a:t>
            </a:r>
          </a:p>
          <a:p>
            <a:pPr marL="171450" lvl="0" indent="-171450"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L’autre groupe -</a:t>
            </a:r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555989" y="929581"/>
            <a:ext cx="10717057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800"/>
            </a:pPr>
            <a:r>
              <a:rPr lang="fr-FR" sz="3200" dirty="0"/>
              <a:t>🔀 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Mise en commun - ⏱️5 minutes par groupe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80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1236131" y="971550"/>
            <a:ext cx="3393019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fr-FR" sz="3200" dirty="0"/>
              <a:t>⏭️ Et après ?</a:t>
            </a:r>
            <a:br>
              <a:rPr lang="fr-FR" sz="3200" dirty="0"/>
            </a:br>
            <a:endParaRPr sz="3200" dirty="0"/>
          </a:p>
        </p:txBody>
      </p:sp>
      <p:sp>
        <p:nvSpPr>
          <p:cNvPr id="247" name="Google Shape;247;p7"/>
          <p:cNvSpPr txBox="1">
            <a:spLocks noGrp="1"/>
          </p:cNvSpPr>
          <p:nvPr>
            <p:ph type="body" idx="1"/>
          </p:nvPr>
        </p:nvSpPr>
        <p:spPr>
          <a:xfrm>
            <a:off x="1236130" y="1452562"/>
            <a:ext cx="9719738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fr-FR" dirty="0"/>
          </a:p>
          <a:p>
            <a:pPr marL="0" lvl="0" indent="0">
              <a:spcBef>
                <a:spcPts val="0"/>
              </a:spcBef>
            </a:pPr>
            <a:r>
              <a:rPr lang="fr-FR" dirty="0"/>
              <a:t>💡 Documenter les usages capacitants des activités Moodle</a:t>
            </a:r>
          </a:p>
          <a:p>
            <a:pPr marL="0" lvl="0" indent="0">
              <a:spcBef>
                <a:spcPts val="0"/>
              </a:spcBef>
            </a:pPr>
            <a:r>
              <a:rPr lang="fr-FR" b="1" i="1" dirty="0"/>
              <a:t>	</a:t>
            </a:r>
            <a:endParaRPr lang="fr-FR" dirty="0"/>
          </a:p>
          <a:p>
            <a:pPr marL="0" lvl="0" indent="0">
              <a:spcBef>
                <a:spcPts val="0"/>
              </a:spcBef>
            </a:pPr>
            <a:r>
              <a:rPr lang="fr-FR" dirty="0"/>
              <a:t>🏦 Créer une banque de ressources partagées </a:t>
            </a:r>
          </a:p>
          <a:p>
            <a:pPr marL="0" lvl="0" indent="0">
              <a:spcBef>
                <a:spcPts val="0"/>
              </a:spcBef>
            </a:pPr>
            <a:r>
              <a:rPr lang="fr-FR" b="1" i="1" dirty="0"/>
              <a:t>	</a:t>
            </a:r>
            <a:r>
              <a:rPr lang="fr-FR" b="1" i="1" dirty="0">
                <a:hlinkClick r:id="rId4"/>
              </a:rPr>
              <a:t>Page Moodle de l’atelier</a:t>
            </a:r>
            <a:r>
              <a:rPr lang="fr-FR" b="1" i="1" dirty="0"/>
              <a:t> &gt; Déposer les grilles dans le dossier de partage</a:t>
            </a:r>
            <a:endParaRPr b="1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D5A970-06F3-4E76-ADF3-BE867ECE66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2" t="2313" b="2927"/>
          <a:stretch/>
        </p:blipFill>
        <p:spPr>
          <a:xfrm>
            <a:off x="6705600" y="3605047"/>
            <a:ext cx="5244664" cy="272218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AF18D-9DA4-E304-BB35-A69D87D7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70" y="3037490"/>
            <a:ext cx="6694367" cy="1203731"/>
          </a:xfrm>
        </p:spPr>
        <p:txBody>
          <a:bodyPr/>
          <a:lstStyle/>
          <a:p>
            <a:r>
              <a:rPr lang="fr-FR" sz="3200" dirty="0"/>
              <a:t>💬 Un retour sur l’atelier ?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✅ Qu’avez-vous retenu d’essentiel aujourd’hui ?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📚 Quelle ressource de l’atelier pensez-vous réutiliser ?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❓ Quelle ressource vous a manqué, selon vous ?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5" name="Image 4" descr="Une image contenant clipart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9C4AB2FA-5D7E-BE53-FEDC-9BB4D6CC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794" t="22222" r="21111" b="20158"/>
          <a:stretch>
            <a:fillRect/>
          </a:stretch>
        </p:blipFill>
        <p:spPr>
          <a:xfrm>
            <a:off x="7799399" y="2098927"/>
            <a:ext cx="3509010" cy="34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693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>
            <a:spLocks noGrp="1"/>
          </p:cNvSpPr>
          <p:nvPr>
            <p:ph type="body" idx="1"/>
          </p:nvPr>
        </p:nvSpPr>
        <p:spPr>
          <a:xfrm>
            <a:off x="1316141" y="1425479"/>
            <a:ext cx="9719738" cy="400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dirty="0"/>
              <a:t>Fernagu-Oudet, S., &amp; Batal, C. (</a:t>
            </a:r>
            <a:r>
              <a:rPr lang="fr-FR" dirty="0" err="1"/>
              <a:t>Dirs</a:t>
            </a:r>
            <a:r>
              <a:rPr lang="fr-FR" dirty="0"/>
              <a:t>.). (2016). </a:t>
            </a:r>
            <a:r>
              <a:rPr lang="fr-FR" i="1" dirty="0"/>
              <a:t>(R)évolution du management des ressources humaines : Des compétences aux capabilités.</a:t>
            </a:r>
            <a:r>
              <a:rPr lang="fr-FR" dirty="0"/>
              <a:t> Presses Universitaires du Septentrion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dirty="0"/>
              <a:t>Gordon, D. (Éd.). (2024). </a:t>
            </a:r>
            <a:r>
              <a:rPr lang="fr-FR" i="1" dirty="0"/>
              <a:t>Universal Design for Learning: Principles, Framework, and Practice</a:t>
            </a:r>
            <a:r>
              <a:rPr lang="fr-FR" dirty="0"/>
              <a:t> (2e éd.). CAST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dirty="0"/>
          </a:p>
          <a:p>
            <a:pPr marL="0" indent="0">
              <a:spcBef>
                <a:spcPts val="0"/>
              </a:spcBef>
            </a:pPr>
            <a:r>
              <a:rPr lang="fr-FR" dirty="0" err="1"/>
              <a:t>Pechard</a:t>
            </a:r>
            <a:r>
              <a:rPr lang="fr-FR" dirty="0"/>
              <a:t>, C. (2024). </a:t>
            </a:r>
            <a:r>
              <a:rPr lang="fr-FR" dirty="0">
                <a:hlinkClick r:id="rId4"/>
              </a:rPr>
              <a:t>Les pratiques pédagogiques inclusives. Bureau de l'inclusion et de la réussite étudiante.</a:t>
            </a:r>
            <a:r>
              <a:rPr lang="fr-FR" dirty="0"/>
              <a:t> Université du Québec à Montréal - UQAM</a:t>
            </a:r>
          </a:p>
          <a:p>
            <a:pPr marL="0" indent="0">
              <a:spcBef>
                <a:spcPts val="0"/>
              </a:spcBef>
            </a:pPr>
            <a:endParaRPr lang="fr-FR" dirty="0"/>
          </a:p>
          <a:p>
            <a:pPr marL="0" indent="0">
              <a:spcBef>
                <a:spcPts val="0"/>
              </a:spcBef>
            </a:pPr>
            <a:r>
              <a:rPr lang="fr-FR" dirty="0"/>
              <a:t>Le site des ressources de la Conception universelle des apprentissages : </a:t>
            </a:r>
            <a:r>
              <a:rPr lang="fr-FR" dirty="0">
                <a:hlinkClick r:id="rId5"/>
              </a:rPr>
              <a:t>https://udlguidelines.cast.org/</a:t>
            </a: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dirty="0" err="1"/>
              <a:t>Serry</a:t>
            </a:r>
            <a:r>
              <a:rPr lang="fr-FR" dirty="0"/>
              <a:t>, S., &amp; Sylvestre, E. (2024). </a:t>
            </a:r>
            <a:r>
              <a:rPr lang="fr-FR" dirty="0">
                <a:hlinkClick r:id="rId6"/>
              </a:rPr>
              <a:t>La conception universelle des apprentissages (CUA). In a </a:t>
            </a:r>
            <a:r>
              <a:rPr lang="fr-FR" dirty="0" err="1">
                <a:hlinkClick r:id="rId6"/>
              </a:rPr>
              <a:t>Nutshell</a:t>
            </a:r>
            <a:r>
              <a:rPr lang="fr-FR" dirty="0">
                <a:hlinkClick r:id="rId6"/>
              </a:rPr>
              <a:t> n°7. </a:t>
            </a:r>
            <a:r>
              <a:rPr lang="fr-FR" dirty="0"/>
              <a:t>Centre de soutien de l’enseignement – Université de Lausanne</a:t>
            </a:r>
          </a:p>
        </p:txBody>
      </p:sp>
      <p:sp>
        <p:nvSpPr>
          <p:cNvPr id="253" name="Google Shape;253;p8"/>
          <p:cNvSpPr txBox="1">
            <a:spLocks noGrp="1"/>
          </p:cNvSpPr>
          <p:nvPr>
            <p:ph type="title"/>
          </p:nvPr>
        </p:nvSpPr>
        <p:spPr>
          <a:xfrm>
            <a:off x="1236131" y="641311"/>
            <a:ext cx="9719738" cy="7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fr-FR" sz="3200" dirty="0"/>
              <a:t>📚 Bibliographie et liens utiles</a:t>
            </a:r>
            <a:endParaRPr sz="3200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title"/>
          </p:nvPr>
        </p:nvSpPr>
        <p:spPr>
          <a:xfrm>
            <a:off x="1236130" y="392568"/>
            <a:ext cx="9719739" cy="10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fr-FR"/>
              <a:t>Pour nous contacter</a:t>
            </a:r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2"/>
          </p:nvPr>
        </p:nvSpPr>
        <p:spPr>
          <a:xfrm>
            <a:off x="1236131" y="3163824"/>
            <a:ext cx="9719738" cy="150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benyoucef.benkouar@univ-amu.fr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u="sng">
                <a:solidFill>
                  <a:schemeClr val="hlink"/>
                </a:solidFill>
                <a:hlinkClick r:id="rId5"/>
              </a:rPr>
              <a:t>axelle.chabaud@univ-amu.fr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023" y="1839700"/>
            <a:ext cx="2862404" cy="31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/>
          <p:nvPr/>
        </p:nvSpPr>
        <p:spPr>
          <a:xfrm rot="-318750">
            <a:off x="3639545" y="4780632"/>
            <a:ext cx="3517316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Benyoucef BENKOUAR</a:t>
            </a:r>
            <a:endParaRPr dirty="0"/>
          </a:p>
        </p:txBody>
      </p:sp>
      <p:pic>
        <p:nvPicPr>
          <p:cNvPr id="173" name="Google Shape;173;p2"/>
          <p:cNvPicPr preferRelativeResize="0"/>
          <p:nvPr/>
        </p:nvPicPr>
        <p:blipFill rotWithShape="1">
          <a:blip r:embed="rId5">
            <a:alphaModFix/>
          </a:blip>
          <a:srcRect l="17166" r="29639" b="26904"/>
          <a:stretch/>
        </p:blipFill>
        <p:spPr>
          <a:xfrm rot="-290077">
            <a:off x="4093092" y="2062638"/>
            <a:ext cx="2217477" cy="2129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3876">
            <a:off x="836888" y="2129415"/>
            <a:ext cx="2233128" cy="22080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5" name="Google Shape;175;p2"/>
          <p:cNvSpPr txBox="1">
            <a:spLocks noGrp="1"/>
          </p:cNvSpPr>
          <p:nvPr>
            <p:ph type="body" idx="1"/>
          </p:nvPr>
        </p:nvSpPr>
        <p:spPr>
          <a:xfrm rot="-318750">
            <a:off x="761445" y="4925495"/>
            <a:ext cx="2722819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Axelle Chabaud</a:t>
            </a:r>
            <a:endParaRPr dirty="0"/>
          </a:p>
        </p:txBody>
      </p:sp>
      <p:sp>
        <p:nvSpPr>
          <p:cNvPr id="176" name="Google Shape;176;p2"/>
          <p:cNvSpPr txBox="1">
            <a:spLocks noGrp="1"/>
          </p:cNvSpPr>
          <p:nvPr>
            <p:ph type="body" idx="3"/>
          </p:nvPr>
        </p:nvSpPr>
        <p:spPr>
          <a:xfrm>
            <a:off x="183643" y="5773207"/>
            <a:ext cx="9726020" cy="84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1400" b="1" dirty="0"/>
              <a:t>Aix Marseille Université</a:t>
            </a: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1400" b="1" dirty="0"/>
              <a:t>Institut national supérieur du professorat et de l'éducation</a:t>
            </a:r>
            <a:endParaRPr sz="1400" b="1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A2B6F3C-AAA9-4B19-BE77-9774AF91E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2366"/>
          <a:stretch/>
        </p:blipFill>
        <p:spPr>
          <a:xfrm>
            <a:off x="6396362" y="5879335"/>
            <a:ext cx="1227056" cy="53020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107DBA9C-405E-4DFB-83A1-6D8F8AF765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550" r="26816"/>
          <a:stretch/>
        </p:blipFill>
        <p:spPr>
          <a:xfrm>
            <a:off x="7770957" y="5879335"/>
            <a:ext cx="1227056" cy="5302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1236131" y="1122436"/>
            <a:ext cx="9719738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SzPts val="2800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📚 Les ressources de l’atelier :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endParaRPr lang="fr-FR" sz="2400" dirty="0"/>
          </a:p>
          <a:p>
            <a:pPr marL="0" indent="0">
              <a:spcBef>
                <a:spcPts val="0"/>
              </a:spcBef>
              <a:buSzPts val="2800"/>
            </a:pPr>
            <a:r>
              <a:rPr lang="fr-FR" sz="2400" dirty="0"/>
              <a:t>	🧭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Un rappel de l’approches des environnements d’apprentissage capacitants et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 </a:t>
            </a:r>
            <a:r>
              <a:rPr lang="fr-FR" sz="2400" dirty="0"/>
              <a:t>🗺️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CUA (Conception universelle des apprentissages)</a:t>
            </a:r>
          </a:p>
          <a:p>
            <a:pPr marL="0" indent="0">
              <a:spcBef>
                <a:spcPts val="0"/>
              </a:spcBef>
              <a:buSzPts val="2800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ts val="2800"/>
            </a:pPr>
            <a:r>
              <a:rPr lang="fr-FR" sz="2400" dirty="0"/>
              <a:t>        🃏Un kit pédagogique pour penser ces approches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ts val="2800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>
              <a:buSzPts val="2800"/>
            </a:pPr>
            <a:r>
              <a:rPr lang="fr-FR" sz="2400" dirty="0"/>
              <a:t>	🔀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Une activité de groupes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b0c46babe_0_0"/>
          <p:cNvSpPr txBox="1">
            <a:spLocks noGrp="1"/>
          </p:cNvSpPr>
          <p:nvPr>
            <p:ph type="body" idx="1"/>
          </p:nvPr>
        </p:nvSpPr>
        <p:spPr>
          <a:xfrm>
            <a:off x="367489" y="2021195"/>
            <a:ext cx="9805212" cy="382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4410" lvl="1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S’appuie sur l’approche par les capabilités développée par l’économiste Amartya Sen, et les travaux de Pierre Falzon en ergonomie du travail. </a:t>
            </a:r>
          </a:p>
          <a:p>
            <a:pPr marL="537210" lvl="1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994410" lvl="1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Vise à créer des contextes d’apprentissage qui favorisent le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développement du pouvoir d’agir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des individus en leur offrant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des ressources mobilisables librement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, de la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marge de manœuvre (choix)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, et un cadre soutenant l’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autonomie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, la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réflexivité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et la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coopération.</a:t>
            </a:r>
          </a:p>
          <a:p>
            <a:pPr marL="537210" lvl="1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fr-FR" sz="1800" b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537210" lvl="1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fr-FR" sz="18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	Ressources internes / externes</a:t>
            </a:r>
          </a:p>
          <a:p>
            <a:pPr marL="994410" lvl="1" indent="-457200">
              <a:lnSpc>
                <a:spcPct val="110000"/>
              </a:lnSpc>
              <a:spcBef>
                <a:spcPts val="0"/>
              </a:spcBef>
              <a:buSzPct val="100000"/>
            </a:pPr>
            <a:endParaRPr lang="fr-FR" sz="1800" b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8001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	(voir les travaux de Solveig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Fernagu-Oudet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AC563D-7613-C312-F3E6-BD1F5964D1CC}"/>
              </a:ext>
            </a:extLst>
          </p:cNvPr>
          <p:cNvSpPr txBox="1"/>
          <p:nvPr/>
        </p:nvSpPr>
        <p:spPr>
          <a:xfrm>
            <a:off x="869623" y="728533"/>
            <a:ext cx="104527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2800"/>
            </a:pP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🧭 L’approche des environnements d’apprentissage capacitants 1/2 </a:t>
            </a:r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diagramme, Police, Parallèle&#10;&#10;Le contenu généré par l’IA peut être incorrect.">
            <a:extLst>
              <a:ext uri="{FF2B5EF4-FFF2-40B4-BE49-F238E27FC236}">
                <a16:creationId xmlns:a16="http://schemas.microsoft.com/office/drawing/2014/main" id="{978E2F8B-29B7-A306-7467-4CC231C4A0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2" t="2295" r="15944" b="43074"/>
          <a:stretch>
            <a:fillRect/>
          </a:stretch>
        </p:blipFill>
        <p:spPr>
          <a:xfrm>
            <a:off x="628650" y="1358718"/>
            <a:ext cx="7580163" cy="3195816"/>
          </a:xfrm>
          <a:prstGeom prst="rect">
            <a:avLst/>
          </a:prstGeom>
        </p:spPr>
      </p:pic>
      <p:pic>
        <p:nvPicPr>
          <p:cNvPr id="12" name="Image 11" descr="Une image contenant texte, diagramme, Police, Parallèle&#10;&#10;Le contenu généré par l’IA peut être incorrect.">
            <a:extLst>
              <a:ext uri="{FF2B5EF4-FFF2-40B4-BE49-F238E27FC236}">
                <a16:creationId xmlns:a16="http://schemas.microsoft.com/office/drawing/2014/main" id="{9A5B14F6-DDB5-7E10-3145-8E4CB2C273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954" t="63582" r="8716" b="-1"/>
          <a:stretch>
            <a:fillRect/>
          </a:stretch>
        </p:blipFill>
        <p:spPr>
          <a:xfrm>
            <a:off x="7981783" y="1501186"/>
            <a:ext cx="4075298" cy="266638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DDA38E-43BC-600D-742A-4E8D76C2FD28}"/>
              </a:ext>
            </a:extLst>
          </p:cNvPr>
          <p:cNvGrpSpPr/>
          <p:nvPr/>
        </p:nvGrpSpPr>
        <p:grpSpPr>
          <a:xfrm>
            <a:off x="731520" y="4611603"/>
            <a:ext cx="6320789" cy="1775358"/>
            <a:chOff x="1192455" y="4349490"/>
            <a:chExt cx="6090087" cy="1985994"/>
          </a:xfrm>
        </p:grpSpPr>
        <p:pic>
          <p:nvPicPr>
            <p:cNvPr id="11" name="Image 10" descr="Une image contenant texte, diagramme, Police, Parallèle&#10;&#10;Le contenu généré par l’IA peut être incorrect.">
              <a:extLst>
                <a:ext uri="{FF2B5EF4-FFF2-40B4-BE49-F238E27FC236}">
                  <a16:creationId xmlns:a16="http://schemas.microsoft.com/office/drawing/2014/main" id="{F5459CC4-BEEF-B7DD-D638-7B95511A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83" t="57112" r="31500" b="7069"/>
            <a:stretch>
              <a:fillRect/>
            </a:stretch>
          </p:blipFill>
          <p:spPr>
            <a:xfrm>
              <a:off x="1192455" y="4349490"/>
              <a:ext cx="5692052" cy="198599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AF0E68-8F64-0439-DD34-2B9D6667AD05}"/>
                </a:ext>
              </a:extLst>
            </p:cNvPr>
            <p:cNvSpPr/>
            <p:nvPr/>
          </p:nvSpPr>
          <p:spPr>
            <a:xfrm>
              <a:off x="5562599" y="4724401"/>
              <a:ext cx="1719943" cy="1611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B19DE18A-62C0-907B-DBCA-17878EE30035}"/>
              </a:ext>
            </a:extLst>
          </p:cNvPr>
          <p:cNvSpPr txBox="1"/>
          <p:nvPr/>
        </p:nvSpPr>
        <p:spPr>
          <a:xfrm>
            <a:off x="320040" y="179990"/>
            <a:ext cx="103212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2800"/>
            </a:pP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fr-FR" sz="3200" dirty="0"/>
              <a:t>🧭 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L’approches des environnements d’apprentissage capacitants 2/2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90E644-22B1-EB16-476A-D67C92856185}"/>
              </a:ext>
            </a:extLst>
          </p:cNvPr>
          <p:cNvSpPr txBox="1"/>
          <p:nvPr/>
        </p:nvSpPr>
        <p:spPr>
          <a:xfrm>
            <a:off x="6397063" y="6079184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(Fernagu-Oudet et Batal, 2016)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E42253-F5AF-4093-B748-75BA76D9D656}"/>
              </a:ext>
            </a:extLst>
          </p:cNvPr>
          <p:cNvSpPr txBox="1"/>
          <p:nvPr/>
        </p:nvSpPr>
        <p:spPr>
          <a:xfrm>
            <a:off x="8208813" y="4167570"/>
            <a:ext cx="362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Mettre « des ressources pédagogiques » à disposition ne suffit pas !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b0c46babe_0_21"/>
          <p:cNvSpPr txBox="1">
            <a:spLocks noGrp="1"/>
          </p:cNvSpPr>
          <p:nvPr>
            <p:ph type="body" idx="1"/>
          </p:nvPr>
        </p:nvSpPr>
        <p:spPr>
          <a:xfrm>
            <a:off x="817030" y="1752481"/>
            <a:ext cx="7961209" cy="438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S’inspire des travaux sur la conception universelle en architecture (Universal Design).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Elle a été développée aux États-Unis à partir des années 1990 par David H. Rose Cast et Anne Meyer, des chercheurs en neurosciences cognitives et psychologie de l’éducation du Cast (Center for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Applied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Special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Technology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).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Elle vise à concevoir des environnements d’apprentissage inclusifs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dès le départ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, en tenant compte de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 diversité des apprenants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, en anticipant leur variabilité.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fr-FR" sz="18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 CUA bénéficie à tous pas seulement aux étudiants en situation de handicap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C50599-0A2D-9757-00F2-540DD298C105}"/>
              </a:ext>
            </a:extLst>
          </p:cNvPr>
          <p:cNvSpPr txBox="1"/>
          <p:nvPr/>
        </p:nvSpPr>
        <p:spPr>
          <a:xfrm>
            <a:off x="817030" y="719809"/>
            <a:ext cx="9344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🗺️ 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 conception universelle des apprentissages – CUA 1/2</a:t>
            </a:r>
          </a:p>
          <a:p>
            <a:endParaRPr lang="fr-FR" sz="1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464526-A3E0-469D-BBD8-68A27600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711" y="1327890"/>
            <a:ext cx="2834640" cy="212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0317FB6B-9496-FA98-4C30-F11743B16EB9}"/>
              </a:ext>
            </a:extLst>
          </p:cNvPr>
          <p:cNvGrpSpPr/>
          <p:nvPr/>
        </p:nvGrpSpPr>
        <p:grpSpPr>
          <a:xfrm>
            <a:off x="553657" y="1728741"/>
            <a:ext cx="10533413" cy="3505528"/>
            <a:chOff x="978565" y="2267796"/>
            <a:chExt cx="10533413" cy="37760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AEC65-DF83-3CF4-CE00-764CB2E6B0D3}"/>
                </a:ext>
              </a:extLst>
            </p:cNvPr>
            <p:cNvSpPr/>
            <p:nvPr/>
          </p:nvSpPr>
          <p:spPr>
            <a:xfrm>
              <a:off x="978565" y="2267796"/>
              <a:ext cx="10533413" cy="3574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97388B4-42F7-4C10-F756-5D3E471345BE}"/>
                </a:ext>
              </a:extLst>
            </p:cNvPr>
            <p:cNvGrpSpPr/>
            <p:nvPr/>
          </p:nvGrpSpPr>
          <p:grpSpPr>
            <a:xfrm>
              <a:off x="978565" y="2267796"/>
              <a:ext cx="10533413" cy="3776015"/>
              <a:chOff x="1163782" y="2042556"/>
              <a:chExt cx="10533413" cy="2453082"/>
            </a:xfrm>
          </p:grpSpPr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FE365D9-5665-864C-5DFC-C4F5C158308B}"/>
                  </a:ext>
                </a:extLst>
              </p:cNvPr>
              <p:cNvSpPr txBox="1"/>
              <p:nvPr/>
            </p:nvSpPr>
            <p:spPr>
              <a:xfrm>
                <a:off x="1864314" y="2052552"/>
                <a:ext cx="2149434" cy="36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Pourquoi</a:t>
                </a:r>
              </a:p>
            </p:txBody>
          </p:sp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14AAFFD-007F-740B-7366-533A06EE2BCD}"/>
                  </a:ext>
                </a:extLst>
              </p:cNvPr>
              <p:cNvSpPr txBox="1"/>
              <p:nvPr/>
            </p:nvSpPr>
            <p:spPr>
              <a:xfrm>
                <a:off x="5629095" y="2052552"/>
                <a:ext cx="1654629" cy="36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Quoi</a:t>
                </a:r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7433884-349E-7BBF-7068-262E402A69F7}"/>
                  </a:ext>
                </a:extLst>
              </p:cNvPr>
              <p:cNvSpPr txBox="1"/>
              <p:nvPr/>
            </p:nvSpPr>
            <p:spPr>
              <a:xfrm>
                <a:off x="8767532" y="2042556"/>
                <a:ext cx="2375065" cy="36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Comment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2346EB9-AE88-5458-2EE7-FAF3097E68F6}"/>
                  </a:ext>
                </a:extLst>
              </p:cNvPr>
              <p:cNvSpPr txBox="1"/>
              <p:nvPr/>
            </p:nvSpPr>
            <p:spPr>
              <a:xfrm>
                <a:off x="1163782" y="2363431"/>
                <a:ext cx="3688438" cy="213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Plusieurs moyens </a:t>
                </a:r>
              </a:p>
              <a:p>
                <a:pPr algn="ctr"/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d’</a:t>
                </a:r>
                <a:r>
                  <a:rPr lang="fr-FR" sz="1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engagement</a:t>
                </a:r>
              </a:p>
              <a:p>
                <a:pPr algn="ctr"/>
                <a:endParaRPr lang="fr-FR" sz="16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L’activité est-elle liée à des contextes ou projets motivants?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L'activité permet-elle </a:t>
                </a:r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aux apprenants</a:t>
                </a: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 de faire des choix?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Des retours (feedback) sont-ils prévus pour soutenir la progression?</a:t>
                </a:r>
                <a:endParaRPr lang="fr-FR" sz="16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/>
                <a:endParaRPr lang="fr-FR" sz="1600" b="0" i="0" u="none" strike="noStrike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1537478-68F6-4259-4F46-DE836E96546D}"/>
                  </a:ext>
                </a:extLst>
              </p:cNvPr>
              <p:cNvSpPr txBox="1"/>
              <p:nvPr/>
            </p:nvSpPr>
            <p:spPr>
              <a:xfrm>
                <a:off x="4852220" y="2342093"/>
                <a:ext cx="3360715" cy="2132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Plusieurs moyens </a:t>
                </a:r>
              </a:p>
              <a:p>
                <a:pPr algn="ctr"/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de </a:t>
                </a:r>
                <a:r>
                  <a:rPr lang="fr-FR" sz="1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représentation</a:t>
                </a:r>
              </a:p>
              <a:p>
                <a:pPr algn="ctr"/>
                <a:endParaRPr lang="fr-FR" sz="16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Quels formats de contenus mis à disposition?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Les notions importantes sont-elles clairement expliquées et illustrées?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Les apprenants peuvent-ils mobiliser leurs connaissances antérieures?</a:t>
                </a:r>
                <a:endParaRPr lang="fr-FR" sz="16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/>
                <a:endParaRPr lang="fr-FR" sz="16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D95923F-6258-B6DD-026D-9CABBE978312}"/>
                  </a:ext>
                </a:extLst>
              </p:cNvPr>
              <p:cNvSpPr txBox="1"/>
              <p:nvPr/>
            </p:nvSpPr>
            <p:spPr>
              <a:xfrm>
                <a:off x="8212935" y="2342093"/>
                <a:ext cx="3484260" cy="195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Plusieurs moyens </a:t>
                </a:r>
              </a:p>
              <a:p>
                <a:pPr algn="ctr"/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d’</a:t>
                </a:r>
                <a:r>
                  <a:rPr lang="fr-FR" sz="1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expression</a:t>
                </a:r>
              </a:p>
              <a:p>
                <a:pPr algn="ctr"/>
                <a:endParaRPr lang="fr-FR" sz="16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Quelles sont les modalités de réponse offertes?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L’activité aide-t-elle à organiser ses idées ou à structurer ses réponses?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u="none" strike="noStrike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Quels accompagnements aux apprentissages sont proposés?</a:t>
                </a:r>
                <a:endParaRPr lang="fr-FR" sz="16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F8D2CEAD-96CA-4F7E-9DED-77454502F97A}"/>
              </a:ext>
            </a:extLst>
          </p:cNvPr>
          <p:cNvSpPr txBox="1"/>
          <p:nvPr/>
        </p:nvSpPr>
        <p:spPr>
          <a:xfrm>
            <a:off x="428410" y="606329"/>
            <a:ext cx="9344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🗺️ 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 conception universelle des apprentissages – CUA 2/2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D5B613A-821F-415A-95CB-35B9C98D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93" y="1732684"/>
            <a:ext cx="9719738" cy="3392632"/>
          </a:xfrm>
        </p:spPr>
        <p:txBody>
          <a:bodyPr/>
          <a:lstStyle/>
          <a:p>
            <a:r>
              <a:rPr lang="fr-FR" sz="3200" dirty="0"/>
              <a:t> 🃏Un kit pédagogique</a:t>
            </a:r>
          </a:p>
          <a:p>
            <a:endParaRPr lang="fr-FR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r-FR" sz="2400" dirty="0"/>
              <a:t>1 grille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r-FR" sz="2400" dirty="0"/>
              <a:t>3 decks de cartes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r-FR" sz="2400" dirty="0"/>
              <a:t>D’autres documents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16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34;p5">
            <a:extLst>
              <a:ext uri="{FF2B5EF4-FFF2-40B4-BE49-F238E27FC236}">
                <a16:creationId xmlns:a16="http://schemas.microsoft.com/office/drawing/2014/main" id="{58338DD7-242D-9C4C-A0B8-FFD1AF09D5AF}"/>
              </a:ext>
            </a:extLst>
          </p:cNvPr>
          <p:cNvSpPr/>
          <p:nvPr/>
        </p:nvSpPr>
        <p:spPr>
          <a:xfrm>
            <a:off x="593888" y="4242826"/>
            <a:ext cx="10219592" cy="8467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4;p5">
            <a:extLst>
              <a:ext uri="{FF2B5EF4-FFF2-40B4-BE49-F238E27FC236}">
                <a16:creationId xmlns:a16="http://schemas.microsoft.com/office/drawing/2014/main" id="{060914E0-4BA3-C84B-8D79-5C835BC68C6D}"/>
              </a:ext>
            </a:extLst>
          </p:cNvPr>
          <p:cNvSpPr/>
          <p:nvPr/>
        </p:nvSpPr>
        <p:spPr>
          <a:xfrm>
            <a:off x="593888" y="1504999"/>
            <a:ext cx="10219591" cy="27446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/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7BB3CFAE-F1E4-F686-12A9-F81763D46E5C}"/>
              </a:ext>
            </a:extLst>
          </p:cNvPr>
          <p:cNvSpPr/>
          <p:nvPr/>
        </p:nvSpPr>
        <p:spPr>
          <a:xfrm>
            <a:off x="3838666" y="3917917"/>
            <a:ext cx="3813900" cy="685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Activité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Objectifs</a:t>
            </a:r>
            <a:r>
              <a:rPr lang="fr-FR" sz="20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 </a:t>
            </a:r>
            <a:endParaRPr sz="1600" dirty="0"/>
          </a:p>
        </p:txBody>
      </p:sp>
      <p:cxnSp>
        <p:nvCxnSpPr>
          <p:cNvPr id="16" name="Google Shape;140;p5">
            <a:extLst>
              <a:ext uri="{FF2B5EF4-FFF2-40B4-BE49-F238E27FC236}">
                <a16:creationId xmlns:a16="http://schemas.microsoft.com/office/drawing/2014/main" id="{EEA58096-360F-7260-E20E-6DF70EB8FF5C}"/>
              </a:ext>
            </a:extLst>
          </p:cNvPr>
          <p:cNvCxnSpPr>
            <a:cxnSpLocks/>
            <a:stCxn id="14" idx="0"/>
            <a:endCxn id="15" idx="0"/>
          </p:cNvCxnSpPr>
          <p:nvPr/>
        </p:nvCxnSpPr>
        <p:spPr>
          <a:xfrm>
            <a:off x="5703684" y="1504999"/>
            <a:ext cx="41932" cy="24129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37;p5">
            <a:extLst>
              <a:ext uri="{FF2B5EF4-FFF2-40B4-BE49-F238E27FC236}">
                <a16:creationId xmlns:a16="http://schemas.microsoft.com/office/drawing/2014/main" id="{D3449622-3768-C787-4D35-2E4A898758A6}"/>
              </a:ext>
            </a:extLst>
          </p:cNvPr>
          <p:cNvSpPr txBox="1"/>
          <p:nvPr/>
        </p:nvSpPr>
        <p:spPr>
          <a:xfrm>
            <a:off x="593888" y="5183638"/>
            <a:ext cx="22574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Version Moodle </a:t>
            </a:r>
            <a:r>
              <a:rPr lang="fr-FR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dirty="0"/>
          </a:p>
        </p:txBody>
      </p:sp>
      <p:sp>
        <p:nvSpPr>
          <p:cNvPr id="21" name="Google Shape;135;p5">
            <a:extLst>
              <a:ext uri="{FF2B5EF4-FFF2-40B4-BE49-F238E27FC236}">
                <a16:creationId xmlns:a16="http://schemas.microsoft.com/office/drawing/2014/main" id="{B4BDBB66-A720-C556-5D48-E97B205C89B1}"/>
              </a:ext>
            </a:extLst>
          </p:cNvPr>
          <p:cNvSpPr txBox="1"/>
          <p:nvPr/>
        </p:nvSpPr>
        <p:spPr>
          <a:xfrm>
            <a:off x="593887" y="721394"/>
            <a:ext cx="68814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Intitulé de l’enseignement: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Auteur 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Contexte : </a:t>
            </a:r>
            <a:endParaRPr sz="1600" b="1" dirty="0"/>
          </a:p>
        </p:txBody>
      </p:sp>
      <p:sp>
        <p:nvSpPr>
          <p:cNvPr id="34" name="Google Shape;137;p5">
            <a:extLst>
              <a:ext uri="{FF2B5EF4-FFF2-40B4-BE49-F238E27FC236}">
                <a16:creationId xmlns:a16="http://schemas.microsoft.com/office/drawing/2014/main" id="{878B3292-CDA1-3B9A-1D26-6C2939676481}"/>
              </a:ext>
            </a:extLst>
          </p:cNvPr>
          <p:cNvSpPr txBox="1"/>
          <p:nvPr/>
        </p:nvSpPr>
        <p:spPr>
          <a:xfrm>
            <a:off x="635821" y="1545654"/>
            <a:ext cx="43819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Ressources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Contenus et accompagnement</a:t>
            </a:r>
          </a:p>
        </p:txBody>
      </p:sp>
      <p:sp>
        <p:nvSpPr>
          <p:cNvPr id="35" name="Google Shape;137;p5">
            <a:extLst>
              <a:ext uri="{FF2B5EF4-FFF2-40B4-BE49-F238E27FC236}">
                <a16:creationId xmlns:a16="http://schemas.microsoft.com/office/drawing/2014/main" id="{D5349EAF-94A6-F063-27F9-EF1BA9B6234B}"/>
              </a:ext>
            </a:extLst>
          </p:cNvPr>
          <p:cNvSpPr txBox="1"/>
          <p:nvPr/>
        </p:nvSpPr>
        <p:spPr>
          <a:xfrm>
            <a:off x="5862882" y="1612993"/>
            <a:ext cx="167241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Choix</a:t>
            </a:r>
            <a:endParaRPr lang="fr-FR" sz="1800" b="1" i="1" dirty="0"/>
          </a:p>
        </p:txBody>
      </p:sp>
      <p:sp>
        <p:nvSpPr>
          <p:cNvPr id="36" name="Google Shape;137;p5">
            <a:extLst>
              <a:ext uri="{FF2B5EF4-FFF2-40B4-BE49-F238E27FC236}">
                <a16:creationId xmlns:a16="http://schemas.microsoft.com/office/drawing/2014/main" id="{52C2FA88-C906-335D-F33F-EAED05AEE766}"/>
              </a:ext>
            </a:extLst>
          </p:cNvPr>
          <p:cNvSpPr txBox="1"/>
          <p:nvPr/>
        </p:nvSpPr>
        <p:spPr>
          <a:xfrm>
            <a:off x="5862882" y="2162817"/>
            <a:ext cx="167241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Autonomie</a:t>
            </a:r>
            <a:endParaRPr lang="fr-FR" sz="1800" b="1" i="1" dirty="0"/>
          </a:p>
        </p:txBody>
      </p:sp>
      <p:sp>
        <p:nvSpPr>
          <p:cNvPr id="37" name="Google Shape;137;p5">
            <a:extLst>
              <a:ext uri="{FF2B5EF4-FFF2-40B4-BE49-F238E27FC236}">
                <a16:creationId xmlns:a16="http://schemas.microsoft.com/office/drawing/2014/main" id="{285064B2-A0A3-605A-1D15-C733CEECBDFF}"/>
              </a:ext>
            </a:extLst>
          </p:cNvPr>
          <p:cNvSpPr txBox="1"/>
          <p:nvPr/>
        </p:nvSpPr>
        <p:spPr>
          <a:xfrm>
            <a:off x="5823886" y="3387592"/>
            <a:ext cx="20863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Obstacle(s)</a:t>
            </a:r>
            <a:endParaRPr lang="fr-FR" sz="1800" b="1" i="1" dirty="0"/>
          </a:p>
        </p:txBody>
      </p:sp>
      <p:sp>
        <p:nvSpPr>
          <p:cNvPr id="38" name="Google Shape;137;p5">
            <a:extLst>
              <a:ext uri="{FF2B5EF4-FFF2-40B4-BE49-F238E27FC236}">
                <a16:creationId xmlns:a16="http://schemas.microsoft.com/office/drawing/2014/main" id="{A9D17D52-E06B-FCFF-4EA4-B01A34380AC9}"/>
              </a:ext>
            </a:extLst>
          </p:cNvPr>
          <p:cNvSpPr txBox="1"/>
          <p:nvPr/>
        </p:nvSpPr>
        <p:spPr>
          <a:xfrm>
            <a:off x="5862882" y="2785724"/>
            <a:ext cx="20863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Engagement</a:t>
            </a:r>
            <a:endParaRPr lang="fr-FR" sz="1800" b="1" i="1" dirty="0"/>
          </a:p>
        </p:txBody>
      </p:sp>
      <p:sp>
        <p:nvSpPr>
          <p:cNvPr id="39" name="Google Shape;137;p5">
            <a:extLst>
              <a:ext uri="{FF2B5EF4-FFF2-40B4-BE49-F238E27FC236}">
                <a16:creationId xmlns:a16="http://schemas.microsoft.com/office/drawing/2014/main" id="{81F9AD06-81AD-B087-9E6E-552288B1E3F4}"/>
              </a:ext>
            </a:extLst>
          </p:cNvPr>
          <p:cNvSpPr txBox="1"/>
          <p:nvPr/>
        </p:nvSpPr>
        <p:spPr>
          <a:xfrm>
            <a:off x="593887" y="4280986"/>
            <a:ext cx="401240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Paramètres de l’activité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Cohérence </a:t>
            </a:r>
            <a:r>
              <a:rPr lang="fr-FR" sz="18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technopédagogique</a:t>
            </a:r>
            <a:endParaRPr lang="fr-FR" sz="18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C37D18-026E-446C-38FC-F052DFA1B76D}"/>
              </a:ext>
            </a:extLst>
          </p:cNvPr>
          <p:cNvSpPr/>
          <p:nvPr/>
        </p:nvSpPr>
        <p:spPr>
          <a:xfrm>
            <a:off x="140970" y="758379"/>
            <a:ext cx="11201400" cy="50823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86BD0BEC-2A88-014A-0170-890AD8D3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807"/>
            <a:ext cx="10191750" cy="778933"/>
          </a:xfrm>
        </p:spPr>
        <p:txBody>
          <a:bodyPr>
            <a:normAutofit/>
          </a:bodyPr>
          <a:lstStyle/>
          <a:p>
            <a:r>
              <a:rPr lang="fr-FR" sz="2400" dirty="0"/>
              <a:t>Un cadre pour penser des activités Moodle </a:t>
            </a:r>
            <a:r>
              <a:rPr lang="fr-FR" sz="2400" dirty="0" err="1"/>
              <a:t>capacitantes</a:t>
            </a:r>
            <a:r>
              <a:rPr lang="fr-FR" sz="2400" dirty="0"/>
              <a:t> : grille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F2BE0A-5E46-4C09-A7D0-A5CADD5F48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21552" r="27328"/>
          <a:stretch/>
        </p:blipFill>
        <p:spPr>
          <a:xfrm>
            <a:off x="3838666" y="1330712"/>
            <a:ext cx="3813900" cy="41965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THÈME OFFICE" val="UFkNs8Ef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1154</Words>
  <Application>Microsoft Office PowerPoint</Application>
  <PresentationFormat>Grand écran</PresentationFormat>
  <Paragraphs>153</Paragraphs>
  <Slides>19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Thème Office</vt:lpstr>
      <vt:lpstr>Carte après carte, imaginer un Moodle inclusif où chacun trouve sa place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cadre pour penser des activités Moodle capacitantes : grille</vt:lpstr>
      <vt:lpstr>Présentation PowerPoint</vt:lpstr>
      <vt:lpstr>Présentation PowerPoint</vt:lpstr>
      <vt:lpstr>🔁 Avant la mise en activité</vt:lpstr>
      <vt:lpstr>📍 Contexte de départ</vt:lpstr>
      <vt:lpstr>🛠️ 🔁 Mise en activité en groupes -⏱️30 minutes</vt:lpstr>
      <vt:lpstr>🔀 Mise en commun - ⏱️5 minutes par groupe</vt:lpstr>
      <vt:lpstr>⏭️ Et après ? </vt:lpstr>
      <vt:lpstr>💬 Un retour sur l’atelier ?  ✅ Qu’avez-vous retenu d’essentiel aujourd’hui ?  📚 Quelle ressource de l’atelier pensez-vous réutiliser ?  ❓ Quelle ressource vous a manqué, selon vous ? </vt:lpstr>
      <vt:lpstr>📚 Bibliographie et liens utiles</vt:lpstr>
      <vt:lpstr>Pour nous contacter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Promenade dans Moodle pour apprendre autrement</dc:title>
  <dc:creator>MoodleMoot Paris 2025</dc:creator>
  <cp:lastModifiedBy>BENKOUAR Benyoucef</cp:lastModifiedBy>
  <cp:revision>85</cp:revision>
  <dcterms:created xsi:type="dcterms:W3CDTF">2025-01-27T14:26:24Z</dcterms:created>
  <dcterms:modified xsi:type="dcterms:W3CDTF">2025-07-03T08:56:29Z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D9674E3B-BA8F-47C7-8DD9-CDCE7E0F39D4</vt:lpwstr>
  </property>
  <property fmtid="{D5CDD505-2E9C-101B-9397-08002B2CF9AE}" pid="3" name="ArticulatePath">
    <vt:lpwstr>Présentation2</vt:lpwstr>
  </property>
</Properties>
</file>