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59" r:id="rId4"/>
    <p:sldId id="260" r:id="rId5"/>
    <p:sldId id="266" r:id="rId6"/>
    <p:sldId id="267" r:id="rId7"/>
    <p:sldId id="270" r:id="rId8"/>
    <p:sldId id="268" r:id="rId9"/>
    <p:sldId id="269" r:id="rId10"/>
    <p:sldId id="273" r:id="rId11"/>
    <p:sldId id="272" r:id="rId12"/>
    <p:sldId id="271" r:id="rId13"/>
    <p:sldId id="274" r:id="rId14"/>
    <p:sldId id="263" r:id="rId15"/>
    <p:sldId id="265" r:id="rId16"/>
  </p:sldIdLst>
  <p:sldSz cx="12192000" cy="6858000"/>
  <p:notesSz cx="6858000" cy="9144000"/>
  <p:custDataLst>
    <p:tags r:id="rId19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C3B"/>
    <a:srgbClr val="FBE5D6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>
      <p:cViewPr varScale="1">
        <p:scale>
          <a:sx n="78" d="100"/>
          <a:sy n="78" d="100"/>
        </p:scale>
        <p:origin x="7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dinal\Documents\MoodleMoot25\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Nombre de consultations uniques</c:v>
                </c:pt>
              </c:strCache>
            </c:strRef>
          </c:tx>
          <c:spPr>
            <a:solidFill>
              <a:srgbClr val="95BC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2022-2023 (intranet)</c:v>
                </c:pt>
                <c:pt idx="1">
                  <c:v>2023-2024 (moodle)</c:v>
                </c:pt>
                <c:pt idx="2">
                  <c:v>2024-2025 (moodle)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347</c:v>
                </c:pt>
                <c:pt idx="1">
                  <c:v>672</c:v>
                </c:pt>
                <c:pt idx="2">
                  <c:v>931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9-4351-82C7-320BBD0AA7B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Nombre de personnes ayant consulté au moins un tutoriel</c:v>
                </c:pt>
              </c:strCache>
            </c:strRef>
          </c:tx>
          <c:spPr>
            <a:solidFill>
              <a:srgbClr val="F4A36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8.6642588331727152E-2"/>
                  <c:y val="6.9565201514275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79-4351-82C7-320BBD0AA7B0}"/>
                </c:ext>
              </c:extLst>
            </c:dLbl>
            <c:dLbl>
              <c:idx val="2"/>
              <c:layout>
                <c:manualLayout>
                  <c:x val="-8.9851573084754083E-2"/>
                  <c:y val="0.1130434524606978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79-4351-82C7-320BBD0AA7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2022-2023 (intranet)</c:v>
                </c:pt>
                <c:pt idx="1">
                  <c:v>2023-2024 (moodle)</c:v>
                </c:pt>
                <c:pt idx="2">
                  <c:v>2024-2025 (moodle)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1">
                  <c:v>101</c:v>
                </c:pt>
                <c:pt idx="2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79-4351-82C7-320BBD0AA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83987519"/>
        <c:axId val="883983775"/>
      </c:barChart>
      <c:catAx>
        <c:axId val="883987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fr-FR"/>
          </a:p>
        </c:txPr>
        <c:crossAx val="883983775"/>
        <c:crosses val="autoZero"/>
        <c:auto val="1"/>
        <c:lblAlgn val="ctr"/>
        <c:lblOffset val="100"/>
        <c:noMultiLvlLbl val="0"/>
      </c:catAx>
      <c:valAx>
        <c:axId val="883983775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fr-FR"/>
          </a:p>
        </c:txPr>
        <c:crossAx val="883987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7FC0488-DC66-448D-9F80-DCF77086C7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EE54D2-00B8-4C32-A0D2-74FD907A56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A80C1-8901-4B7B-8F53-BF7360BFC7CD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AB2DD3-10D5-40AE-90B6-25C91B82DB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BBC4AF-F4CC-4373-A842-A63E5046B7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4531A-E1F3-4A90-98A6-A19677E76C8A}" type="slidenum">
              <a:rPr lang="fr-FR" smtClean="0"/>
              <a:t>‹N°›</a:t>
            </a:fld>
            <a:endParaRPr lang="fr-FR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66002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D1595-F876-42AF-A474-53B0F13F1B9E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839BA-C997-488E-B657-A15839E507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41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UGA : 57500 étudiants + </a:t>
            </a:r>
            <a:r>
              <a:rPr lang="fr-FR" b="1" dirty="0"/>
              <a:t>10 500 </a:t>
            </a:r>
            <a:r>
              <a:rPr lang="fr-FR" dirty="0"/>
              <a:t>personnels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839BA-C997-488E-B657-A15839E5071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83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~5000 enseignants + personnels sur les plateformes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4839BA-C997-488E-B657-A15839E5071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20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8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8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8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8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8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 v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20547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Introduction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88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duct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introduct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Introduction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817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textuel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21" descr="Zone de texte à modifier.">
            <a:extLst>
              <a:ext uri="{FF2B5EF4-FFF2-40B4-BE49-F238E27FC236}">
                <a16:creationId xmlns:a16="http://schemas.microsoft.com/office/drawing/2014/main" id="{6A0E3EC7-7E14-4500-BA0B-DA33845DBD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  <a:p>
            <a:pPr lvl="0"/>
            <a:endParaRPr lang="fr-FR" dirty="0"/>
          </a:p>
          <a:p>
            <a:pPr lvl="0"/>
            <a:endParaRPr lang="fr-FR" dirty="0"/>
          </a:p>
        </p:txBody>
      </p:sp>
      <p:sp>
        <p:nvSpPr>
          <p:cNvPr id="8" name="Titre 10" descr="Titre de la page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3" name="Espace réservé du texte 2" descr="Titre secondaire de la page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257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textuel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C824B180-37A1-43D1-B06D-17B0DC6B1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493818"/>
            <a:ext cx="9719738" cy="339263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  <p:sp>
        <p:nvSpPr>
          <p:cNvPr id="10" name="Titre 10" descr="Titre de la page.">
            <a:extLst>
              <a:ext uri="{FF2B5EF4-FFF2-40B4-BE49-F238E27FC236}">
                <a16:creationId xmlns:a16="http://schemas.microsoft.com/office/drawing/2014/main" id="{5E0E468E-4602-4403-91D1-6DB9317CF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593044" cy="778933"/>
          </a:xfrm>
        </p:spPr>
        <p:txBody>
          <a:bodyPr>
            <a:norm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1" name="Espace réservé du texte 2" descr="Titre secondaire de la page.">
            <a:extLst>
              <a:ext uri="{FF2B5EF4-FFF2-40B4-BE49-F238E27FC236}">
                <a16:creationId xmlns:a16="http://schemas.microsoft.com/office/drawing/2014/main" id="{CAB6202B-5C86-4F36-AC73-1BD410EE0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663" y="1695450"/>
            <a:ext cx="3160712" cy="407988"/>
          </a:xfrm>
        </p:spPr>
        <p:txBody>
          <a:bodyPr anchor="ctr" anchorCtr="0"/>
          <a:lstStyle>
            <a:lvl1pPr marL="0" indent="0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7042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61867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exte vierg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88927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0" descr="Titre de la page ou de la photo.">
            <a:extLst>
              <a:ext uri="{FF2B5EF4-FFF2-40B4-BE49-F238E27FC236}">
                <a16:creationId xmlns:a16="http://schemas.microsoft.com/office/drawing/2014/main" id="{49FC6B52-6B94-48AF-AF0A-BB80B08EB4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3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7E560355-AA98-47B7-8F2F-9735014FBB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3BC1D9EC-91DD-4633-B1AA-920C8A610A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1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581FD3D1-FDD5-420A-9813-5B087E19E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6A41C971-FEE6-45F1-92E6-099CA992403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28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entré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0" descr="Titre de la page ou de la photo.">
            <a:extLst>
              <a:ext uri="{FF2B5EF4-FFF2-40B4-BE49-F238E27FC236}">
                <a16:creationId xmlns:a16="http://schemas.microsoft.com/office/drawing/2014/main" id="{64C6E1B9-ED30-475E-A0C0-8981CFA56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9" name="Espace réservé du texte 2" descr="Titre secondaire de la page ou de la photo.">
            <a:extLst>
              <a:ext uri="{FF2B5EF4-FFF2-40B4-BE49-F238E27FC236}">
                <a16:creationId xmlns:a16="http://schemas.microsoft.com/office/drawing/2014/main" id="{CCB74E7C-50C0-4CA7-B221-D56CDAFA09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86906" y="1746725"/>
            <a:ext cx="5818187" cy="407988"/>
          </a:xfrm>
        </p:spPr>
        <p:txBody>
          <a:bodyPr anchor="ctr" anchorCtr="0"/>
          <a:lstStyle>
            <a:lvl1pPr marL="0" indent="0" algn="ctr">
              <a:buNone/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14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7B4DFAD-E16B-464A-AF2E-C37CCD772B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6906" y="2427315"/>
            <a:ext cx="5818187" cy="340091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6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A5A5133-AE81-4A44-86BE-013A78108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6905" y="6002310"/>
            <a:ext cx="5818187" cy="407988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5FF9A457-240D-49EE-BFD5-2A00C67F43F7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078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gauch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4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212E54D-4E0B-4DEF-B52F-4176B69525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8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9" name="Espace réservé du texte 21" descr="Zone de texte à modifier.">
            <a:extLst>
              <a:ext uri="{FF2B5EF4-FFF2-40B4-BE49-F238E27FC236}">
                <a16:creationId xmlns:a16="http://schemas.microsoft.com/office/drawing/2014/main" id="{5FF5DE8D-1CF9-4297-ABF5-56EE773804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29848" y="2103546"/>
            <a:ext cx="5000239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A3DE9E22-5E89-48EA-BE82-CDD43B12A6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9848" y="5549078"/>
            <a:ext cx="5000240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86A0FFAE-AFC5-4CAF-B383-FF6A877C842A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32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à gauch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 descr="Titre de la page ou de la photo.">
            <a:extLst>
              <a:ext uri="{FF2B5EF4-FFF2-40B4-BE49-F238E27FC236}">
                <a16:creationId xmlns:a16="http://schemas.microsoft.com/office/drawing/2014/main" id="{0F23E985-709A-4A83-9654-8A15A43A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3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D6A609FA-6D0F-4679-9FC8-208A322991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6130" y="5549078"/>
            <a:ext cx="4993958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0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C06DB747-94CF-4327-B8C3-50B33BC348E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36130" y="2103546"/>
            <a:ext cx="4993958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3359D162-3494-47FA-A80F-99FEC4664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0779" y="2103546"/>
            <a:ext cx="4185090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8" name="Espace réservé du texte 21" descr="Zone de texte à modifier.">
            <a:extLst>
              <a:ext uri="{FF2B5EF4-FFF2-40B4-BE49-F238E27FC236}">
                <a16:creationId xmlns:a16="http://schemas.microsoft.com/office/drawing/2014/main" id="{029EBEA1-74AC-4CE5-BB75-97CC0ECFEF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778" y="2863516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9" name="Rectangle 8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CB72164B-5CD2-4859-AAA1-D0A6A8A0D5FC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89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vide_stream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35526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5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5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28" y="2103546"/>
            <a:ext cx="4185093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795042"/>
            <a:ext cx="4185092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9EF2F24-658E-4B29-9535-112AA358CB67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15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à droite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0" descr="Titre de la page ou de la photo.">
            <a:extLst>
              <a:ext uri="{FF2B5EF4-FFF2-40B4-BE49-F238E27FC236}">
                <a16:creationId xmlns:a16="http://schemas.microsoft.com/office/drawing/2014/main" id="{EAD6CDF2-69D3-4717-900D-E1DDF664C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906" y="855690"/>
            <a:ext cx="5818187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15" name="Espace réservé du texte 2" descr="Zone de texte pour la légende de la photo. Par défaut, il est écrit en italique &quot;Image par Siva prasad de Pixabay &quot;.">
            <a:extLst>
              <a:ext uri="{FF2B5EF4-FFF2-40B4-BE49-F238E27FC236}">
                <a16:creationId xmlns:a16="http://schemas.microsoft.com/office/drawing/2014/main" id="{06B00B38-71BC-4EC4-BAC8-21A218F72E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1912" y="5480604"/>
            <a:ext cx="4993957" cy="337372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200" i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Image par Siva </a:t>
            </a:r>
            <a:r>
              <a:rPr lang="fr-FR" dirty="0" err="1"/>
              <a:t>prasad</a:t>
            </a:r>
            <a:r>
              <a:rPr lang="fr-FR" dirty="0"/>
              <a:t> de </a:t>
            </a:r>
            <a:r>
              <a:rPr lang="fr-FR" dirty="0" err="1"/>
              <a:t>Pixabay</a:t>
            </a:r>
            <a:r>
              <a:rPr lang="fr-FR" dirty="0"/>
              <a:t> </a:t>
            </a:r>
          </a:p>
        </p:txBody>
      </p:sp>
      <p:sp>
        <p:nvSpPr>
          <p:cNvPr id="16" name="Espace réservé pour une image  3" descr="Zone pour ajouter une photo Par défaut, il y a la photo d'un poisson rouge dans un bocal.">
            <a:extLst>
              <a:ext uri="{FF2B5EF4-FFF2-40B4-BE49-F238E27FC236}">
                <a16:creationId xmlns:a16="http://schemas.microsoft.com/office/drawing/2014/main" id="{48172304-B488-4C70-A4B8-D1AAECC0F46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61912" y="2103546"/>
            <a:ext cx="4993957" cy="3249504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Cliquez sur l’icône pour ajouter une image</a:t>
            </a:r>
          </a:p>
        </p:txBody>
      </p:sp>
      <p:sp>
        <p:nvSpPr>
          <p:cNvPr id="17" name="Espace réservé du texte 1" descr="Titre secondaire de la page ou de la photo.">
            <a:extLst>
              <a:ext uri="{FF2B5EF4-FFF2-40B4-BE49-F238E27FC236}">
                <a16:creationId xmlns:a16="http://schemas.microsoft.com/office/drawing/2014/main" id="{BFA274C6-2477-43D7-9B33-AC9B0B823C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0" y="2103546"/>
            <a:ext cx="4185091" cy="54299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fr-FR" dirty="0"/>
              <a:t>Lorem ipsum</a:t>
            </a:r>
          </a:p>
        </p:txBody>
      </p:sp>
      <p:sp>
        <p:nvSpPr>
          <p:cNvPr id="20" name="Espace réservé du texte 21" descr="Zone de texte à modifier.">
            <a:extLst>
              <a:ext uri="{FF2B5EF4-FFF2-40B4-BE49-F238E27FC236}">
                <a16:creationId xmlns:a16="http://schemas.microsoft.com/office/drawing/2014/main" id="{00F16D84-5C7C-4200-B4DE-A8C991D28D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2863516"/>
            <a:ext cx="4185091" cy="302293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Nunc viverra imperdiet enim. Fusce est. Vivamus a </a:t>
            </a:r>
            <a:r>
              <a:rPr lang="fr-FR" dirty="0" err="1"/>
              <a:t>tellus</a:t>
            </a:r>
            <a:r>
              <a:rPr lang="fr-FR" dirty="0"/>
              <a:t>.</a:t>
            </a:r>
          </a:p>
          <a:p>
            <a:pPr lvl="0"/>
            <a:endParaRPr lang="fr-FR" dirty="0"/>
          </a:p>
        </p:txBody>
      </p:sp>
      <p:sp>
        <p:nvSpPr>
          <p:cNvPr id="7" name="Rectangle 6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2AF1CF53-E65A-4C5E-B2E9-A2BBDA860B6A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4487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8" name="Espace réservé du texte 21" descr="Zone de texte à modifier.">
            <a:extLst>
              <a:ext uri="{FF2B5EF4-FFF2-40B4-BE49-F238E27FC236}">
                <a16:creationId xmlns:a16="http://schemas.microsoft.com/office/drawing/2014/main" id="{8A586BD8-521B-4123-9018-9255A5738F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16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0" descr="Zone de texte avec le titre conclusion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3393019" cy="778933"/>
          </a:xfrm>
        </p:spPr>
        <p:txBody>
          <a:bodyPr>
            <a:noAutofit/>
          </a:bodyPr>
          <a:lstStyle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Conclusion</a:t>
            </a:r>
          </a:p>
        </p:txBody>
      </p:sp>
      <p:sp>
        <p:nvSpPr>
          <p:cNvPr id="16" name="Espace réservé du texte 21" descr="Zone de texte à modifier.">
            <a:extLst>
              <a:ext uri="{FF2B5EF4-FFF2-40B4-BE49-F238E27FC236}">
                <a16:creationId xmlns:a16="http://schemas.microsoft.com/office/drawing/2014/main" id="{36844E10-E745-4E06-9F25-D0124F3157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6131" y="1933575"/>
            <a:ext cx="9719738" cy="395287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  <a:r>
              <a:rPr lang="fr-FR" dirty="0" err="1"/>
              <a:t>congue</a:t>
            </a:r>
            <a:r>
              <a:rPr lang="fr-FR" dirty="0"/>
              <a:t> massa. </a:t>
            </a:r>
            <a:r>
              <a:rPr lang="fr-FR" dirty="0" err="1"/>
              <a:t>Fusce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, magna </a:t>
            </a:r>
            <a:r>
              <a:rPr lang="fr-FR" dirty="0" err="1"/>
              <a:t>sed</a:t>
            </a:r>
            <a:r>
              <a:rPr lang="fr-FR" dirty="0"/>
              <a:t> pulvinar </a:t>
            </a:r>
            <a:r>
              <a:rPr lang="fr-FR" dirty="0" err="1"/>
              <a:t>ultricies</a:t>
            </a:r>
            <a:r>
              <a:rPr lang="fr-FR" dirty="0"/>
              <a:t>, </a:t>
            </a:r>
            <a:r>
              <a:rPr lang="fr-FR" dirty="0" err="1"/>
              <a:t>purus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malesuada</a:t>
            </a:r>
            <a:r>
              <a:rPr lang="fr-FR" dirty="0"/>
              <a:t> libero,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commodo magna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Nunc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imperdiet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. </a:t>
            </a:r>
            <a:r>
              <a:rPr lang="fr-FR" dirty="0" err="1"/>
              <a:t>Fusce</a:t>
            </a:r>
            <a:r>
              <a:rPr lang="fr-FR" dirty="0"/>
              <a:t> est. </a:t>
            </a:r>
            <a:r>
              <a:rPr lang="fr-FR" dirty="0" err="1"/>
              <a:t>Vivamus</a:t>
            </a:r>
            <a:r>
              <a:rPr lang="fr-FR" dirty="0"/>
              <a:t> a </a:t>
            </a:r>
            <a:r>
              <a:rPr lang="fr-FR" dirty="0" err="1"/>
              <a:t>tellus</a:t>
            </a:r>
            <a:r>
              <a:rPr lang="fr-FR" dirty="0"/>
              <a:t>. </a:t>
            </a:r>
            <a:r>
              <a:rPr lang="fr-FR" dirty="0" err="1"/>
              <a:t>Pellentesque</a:t>
            </a:r>
            <a:r>
              <a:rPr lang="fr-FR" dirty="0"/>
              <a:t> habitant morbi tristique </a:t>
            </a:r>
            <a:r>
              <a:rPr lang="fr-FR" dirty="0" err="1"/>
              <a:t>senectus</a:t>
            </a:r>
            <a:r>
              <a:rPr lang="fr-FR" dirty="0"/>
              <a:t> et </a:t>
            </a:r>
            <a:r>
              <a:rPr lang="fr-FR" dirty="0" err="1"/>
              <a:t>netus</a:t>
            </a:r>
            <a:r>
              <a:rPr lang="fr-FR" dirty="0"/>
              <a:t> et </a:t>
            </a:r>
            <a:r>
              <a:rPr lang="fr-FR" dirty="0" err="1"/>
              <a:t>malesuada</a:t>
            </a:r>
            <a:r>
              <a:rPr lang="fr-FR" dirty="0"/>
              <a:t> </a:t>
            </a:r>
            <a:r>
              <a:rPr lang="fr-FR" dirty="0" err="1"/>
              <a:t>fames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nonummy</a:t>
            </a:r>
            <a:r>
              <a:rPr lang="fr-FR" dirty="0"/>
              <a:t> </a:t>
            </a:r>
            <a:r>
              <a:rPr lang="fr-FR" dirty="0" err="1"/>
              <a:t>pede</a:t>
            </a:r>
            <a:r>
              <a:rPr lang="fr-FR" dirty="0"/>
              <a:t>. </a:t>
            </a:r>
            <a:r>
              <a:rPr lang="fr-FR" dirty="0" err="1"/>
              <a:t>Mauris</a:t>
            </a:r>
            <a:r>
              <a:rPr lang="fr-FR" dirty="0"/>
              <a:t> et </a:t>
            </a:r>
            <a:r>
              <a:rPr lang="fr-FR" dirty="0" err="1"/>
              <a:t>orci</a:t>
            </a:r>
            <a:r>
              <a:rPr lang="fr-FR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9974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biographie_fond blanc_nai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B6627CEE-5640-4DF5-806B-B53E25E968F2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53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biographie_fond blanc_Par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" descr="Zone de texte à modifier.">
            <a:extLst>
              <a:ext uri="{FF2B5EF4-FFF2-40B4-BE49-F238E27FC236}">
                <a16:creationId xmlns:a16="http://schemas.microsoft.com/office/drawing/2014/main" id="{0E32BC24-84C2-4BAC-8B36-51E0B8A305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6" name="Titre 10" descr="Zone de texte avec le titre Bibliographie.">
            <a:extLst>
              <a:ext uri="{FF2B5EF4-FFF2-40B4-BE49-F238E27FC236}">
                <a16:creationId xmlns:a16="http://schemas.microsoft.com/office/drawing/2014/main" id="{FB173604-FADC-4C17-8D61-ACB14B152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4" name="Rectangle 3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9B2C762D-A482-4075-A827-C7D24F50A541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9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graphie_fond ver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 descr="Zone de texte à modifier.">
            <a:extLst>
              <a:ext uri="{FF2B5EF4-FFF2-40B4-BE49-F238E27FC236}">
                <a16:creationId xmlns:a16="http://schemas.microsoft.com/office/drawing/2014/main" id="{F2A13117-23DD-4C45-AD83-8E914D89D5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1" y="1953491"/>
            <a:ext cx="9719738" cy="40070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Jeunet, J.-P. (2001). </a:t>
            </a:r>
            <a:r>
              <a:rPr lang="fr-FR" i="1" dirty="0"/>
              <a:t>Le Fabuleux Destin d’Amélie Poulain : étude comparative des nains de jardin dans le cinéma français</a:t>
            </a:r>
            <a:r>
              <a:rPr lang="fr-FR" dirty="0"/>
              <a:t>. Paris : Éditions Montmartre Imaginaire.​</a:t>
            </a:r>
          </a:p>
        </p:txBody>
      </p:sp>
      <p:sp>
        <p:nvSpPr>
          <p:cNvPr id="4" name="Titre 10" descr="Zone de texte avec le titre Bibliographie.">
            <a:extLst>
              <a:ext uri="{FF2B5EF4-FFF2-40B4-BE49-F238E27FC236}">
                <a16:creationId xmlns:a16="http://schemas.microsoft.com/office/drawing/2014/main" id="{12240B0E-C453-4074-95D6-753D21B7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1" y="824191"/>
            <a:ext cx="9719738" cy="778933"/>
          </a:xfrm>
        </p:spPr>
        <p:txBody>
          <a:bodyPr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Bibliographie</a:t>
            </a:r>
          </a:p>
        </p:txBody>
      </p:sp>
      <p:sp>
        <p:nvSpPr>
          <p:cNvPr id="5" name="Rectangle 4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E38234A5-3799-41E2-B0A1-B378A0D50F7C}"/>
              </a:ext>
            </a:extLst>
          </p:cNvPr>
          <p:cNvSpPr/>
          <p:nvPr userDrawn="1"/>
        </p:nvSpPr>
        <p:spPr>
          <a:xfrm>
            <a:off x="910243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0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xit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 descr="Zone de texte à modifier. Par défaut, le texte est &quot;Des questions? Des remarques?&quot;.">
            <a:extLst>
              <a:ext uri="{FF2B5EF4-FFF2-40B4-BE49-F238E27FC236}">
                <a16:creationId xmlns:a16="http://schemas.microsoft.com/office/drawing/2014/main" id="{216C18B8-FC1F-4EA3-94DE-858285430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130" y="392568"/>
            <a:ext cx="9719739" cy="1098775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Des questions ? Des remarques ?</a:t>
            </a:r>
          </a:p>
        </p:txBody>
      </p:sp>
      <p:sp>
        <p:nvSpPr>
          <p:cNvPr id="5" name="Espace réservé du texte 4" descr="Zone de texte à modifier. Par défaut, le texte est &quot;Retrouvez nous sur notre espace de cours!&quot;.">
            <a:extLst>
              <a:ext uri="{FF2B5EF4-FFF2-40B4-BE49-F238E27FC236}">
                <a16:creationId xmlns:a16="http://schemas.microsoft.com/office/drawing/2014/main" id="{2E985107-353E-4DCF-A424-0C90BC511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6130" y="1992313"/>
            <a:ext cx="9719740" cy="569912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 dirty="0"/>
              <a:t>Retrouvez nous sur notre espace de cours !</a:t>
            </a:r>
          </a:p>
        </p:txBody>
      </p:sp>
      <p:sp>
        <p:nvSpPr>
          <p:cNvPr id="7" name="Espace réservé du texte 4" descr="Zone de texte à modifier en ajoutant les contacts.">
            <a:extLst>
              <a:ext uri="{FF2B5EF4-FFF2-40B4-BE49-F238E27FC236}">
                <a16:creationId xmlns:a16="http://schemas.microsoft.com/office/drawing/2014/main" id="{7D22BDC0-E048-4C8A-AF37-BFD6FE77AD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6131" y="3163824"/>
            <a:ext cx="9719738" cy="1503426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 dirty="0"/>
              <a:t>Contacts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1819C0-FA9E-4632-AED0-B0158ABF41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689" y="2797203"/>
            <a:ext cx="366621" cy="3666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42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fond vert_vierge_st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3114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ond vert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8C58DB5-5C7D-44F5-8825-F9BCC840AE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78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présentati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descr="Zone de texte pour le titre de la présentation.">
            <a:extLst>
              <a:ext uri="{FF2B5EF4-FFF2-40B4-BE49-F238E27FC236}">
                <a16:creationId xmlns:a16="http://schemas.microsoft.com/office/drawing/2014/main" id="{CEB06307-DDAC-4219-9BA0-A151E1249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9849" y="1709739"/>
            <a:ext cx="9726020" cy="1947862"/>
          </a:xfrm>
        </p:spPr>
        <p:txBody>
          <a:bodyPr anchor="ctr" anchorCtr="1"/>
          <a:lstStyle>
            <a:lvl1pPr algn="ctr">
              <a:defRPr sz="60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3" name="Espace réservé du texte 2" descr="Zone de texte pour le titre secondaire.">
            <a:extLst>
              <a:ext uri="{FF2B5EF4-FFF2-40B4-BE49-F238E27FC236}">
                <a16:creationId xmlns:a16="http://schemas.microsoft.com/office/drawing/2014/main" id="{18F1EC9F-75AD-49E7-8B46-C10B33FC5F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9849" y="3931920"/>
            <a:ext cx="9726020" cy="781396"/>
          </a:xfrm>
        </p:spPr>
        <p:txBody>
          <a:bodyPr anchor="ctr" anchorCtr="1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1EF4869-AB72-44C7-9022-530DA001AA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4094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 descr="Diapositive casting : diapositive de présentation du contributeur.">
            <a:extLst>
              <a:ext uri="{FF2B5EF4-FFF2-40B4-BE49-F238E27FC236}">
                <a16:creationId xmlns:a16="http://schemas.microsoft.com/office/drawing/2014/main" id="{FBB68355-0F59-460C-A5C6-8A8483D9E0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F80042ED-3C8C-4C89-A77E-9D3B89ED3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F36050F-F283-42FF-A66A-86E226D198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319870">
            <a:off x="4107631" y="2072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D5B707A5-DA29-4CEA-9094-F2EFA8B76EB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DD937A5F-4919-4A31-A158-AFE1D655A71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123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ntributeu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053CE470-5CD4-4897-9666-76ACB70929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349">
            <a:off x="4083529" y="2095107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u contributeur.">
            <a:extLst>
              <a:ext uri="{FF2B5EF4-FFF2-40B4-BE49-F238E27FC236}">
                <a16:creationId xmlns:a16="http://schemas.microsoft.com/office/drawing/2014/main" id="{99DA8F4D-C6BF-47E1-AEC9-DE88F6849A4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7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697933-4515-40A3-86D0-1E197A7AEC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1281250">
            <a:off x="4045935" y="4840456"/>
            <a:ext cx="2722819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6" name="Rectangle 5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5F464D9F-3B82-4F7E-864E-18EA2CB32CB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0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8286CAC4-8FD0-40AA-8469-72484D8478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345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 descr="Diapositive casting : diapositive de présentation des deux contributeurs.">
            <a:extLst>
              <a:ext uri="{FF2B5EF4-FFF2-40B4-BE49-F238E27FC236}">
                <a16:creationId xmlns:a16="http://schemas.microsoft.com/office/drawing/2014/main" id="{7FA1992A-2961-4D23-8186-C4AEF5E7B61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6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138B0AC5-D226-4800-B615-FD780FCED0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8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96C8606-C5D6-400E-88F2-5BEE563F2A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300163">
            <a:off x="3219358" y="2028768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9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C6872E4D-11B4-4110-B387-87A01C808D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037547">
            <a:off x="8041857" y="1956456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23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C2231AEC-2229-4C0F-8A7D-D476047165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8" name="Rectangle 7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E91800DE-0C6E-4C31-99C4-C9DA6DD151E0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9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BE0A1A1E-9A78-4E2C-82E8-EB0DD070A45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27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153DCF16-0B61-4448-91F0-C530E1506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15">
            <a:off x="8020330" y="1909899"/>
            <a:ext cx="2230903" cy="2230903"/>
          </a:xfrm>
          <a:prstGeom prst="rect">
            <a:avLst/>
          </a:prstGeom>
        </p:spPr>
      </p:pic>
      <p:pic>
        <p:nvPicPr>
          <p:cNvPr id="12" name="Image 11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7BF19158-9D7D-4B7D-BAE6-8BC9F33FA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214">
            <a:off x="3152067" y="2015212"/>
            <a:ext cx="2230903" cy="2230903"/>
          </a:xfrm>
          <a:prstGeom prst="rect">
            <a:avLst/>
          </a:prstGeom>
        </p:spPr>
      </p:pic>
      <p:sp>
        <p:nvSpPr>
          <p:cNvPr id="16" name="ZoneTexte 15" descr="Diapositive casting : diapositive de présentation des deux contributeurs.">
            <a:extLst>
              <a:ext uri="{FF2B5EF4-FFF2-40B4-BE49-F238E27FC236}">
                <a16:creationId xmlns:a16="http://schemas.microsoft.com/office/drawing/2014/main" id="{EE5ABAC4-DFB0-4A0A-AAFC-CCBA3699FF68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8" name="Espace réservé du texte 2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423CA673-6E3F-4549-9BE3-2CE70BFBE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81738">
            <a:off x="2882316" y="4828123"/>
            <a:ext cx="2416258" cy="5810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9" name="Espace réservé du texte 2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A422131D-B698-4F50-AB7D-7EE512541E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031957">
            <a:off x="8085734" y="4699155"/>
            <a:ext cx="2806933" cy="5810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8" name="Rectangle 7" descr="Zone de streaming représentée par un rectangle noir. Il ne faut saisir aucun élément dans cette zone.">
            <a:extLst>
              <a:ext uri="{FF2B5EF4-FFF2-40B4-BE49-F238E27FC236}">
                <a16:creationId xmlns:a16="http://schemas.microsoft.com/office/drawing/2014/main" id="{711E5596-216E-4A3A-998A-D98863129DF8}"/>
              </a:ext>
            </a:extLst>
          </p:cNvPr>
          <p:cNvSpPr/>
          <p:nvPr userDrawn="1"/>
        </p:nvSpPr>
        <p:spPr>
          <a:xfrm>
            <a:off x="9121486" y="5148261"/>
            <a:ext cx="3089564" cy="1709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Zone de streaming</a:t>
            </a:r>
          </a:p>
        </p:txBody>
      </p:sp>
      <p:sp>
        <p:nvSpPr>
          <p:cNvPr id="11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E10DC428-DB7E-4DAB-983E-EE30E276DC2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358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AD1DD352-F5D7-4EF6-BAB3-780B495363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23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65BB3C05-4093-4B3E-8D70-129AF3783A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24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B0EE97FC-48F7-4CE6-BAFA-094FDA58328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Nino Diné</a:t>
            </a:r>
          </a:p>
        </p:txBody>
      </p:sp>
      <p:sp>
        <p:nvSpPr>
          <p:cNvPr id="11" name="ZoneTexte 10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965A2B80-F2C7-4580-81F0-5CCB30E2993E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3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E7B31B48-341F-4FE1-A9CC-F13366EF612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1039998">
            <a:off x="1525054" y="2218559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4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86B39B07-F58B-4BED-B794-3F4D289AFFC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rot="185126">
            <a:off x="5168159" y="2174311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5" name="Espace réservé pour une image  7" descr="Zone pour ajouter une photo du contributeur. Par défaut, il y a la photo du main du MM25">
            <a:extLst>
              <a:ext uri="{FF2B5EF4-FFF2-40B4-BE49-F238E27FC236}">
                <a16:creationId xmlns:a16="http://schemas.microsoft.com/office/drawing/2014/main" id="{A03846E1-625A-47F7-AA3A-DD0EF09EEE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517250">
            <a:off x="8762067" y="2197527"/>
            <a:ext cx="2178670" cy="2122002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 dirty="0"/>
              <a:t>Cliquez sur l’icône pour ajouter votre photo</a:t>
            </a:r>
          </a:p>
        </p:txBody>
      </p:sp>
      <p:sp>
        <p:nvSpPr>
          <p:cNvPr id="16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10EC8552-407D-420A-82EE-02EBC8CA09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83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ributeurs_bis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BA4E44B3-1B71-4452-A002-6DCB90CE2F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17">
            <a:off x="1518650" y="2178194"/>
            <a:ext cx="2179542" cy="2179542"/>
          </a:xfrm>
          <a:prstGeom prst="rect">
            <a:avLst/>
          </a:prstGeom>
        </p:spPr>
      </p:pic>
      <p:pic>
        <p:nvPicPr>
          <p:cNvPr id="14" name="Image 13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37AC7958-37B8-4759-BC94-8A0F94C65C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610">
            <a:off x="8749997" y="2170767"/>
            <a:ext cx="2188728" cy="2188728"/>
          </a:xfrm>
          <a:prstGeom prst="rect">
            <a:avLst/>
          </a:prstGeom>
        </p:spPr>
      </p:pic>
      <p:pic>
        <p:nvPicPr>
          <p:cNvPr id="16" name="Image 15" descr="Par défaut, il y a la photo du main du MM25 pour le contributeur qui ne souhaite pas ajouter une photo.">
            <a:extLst>
              <a:ext uri="{FF2B5EF4-FFF2-40B4-BE49-F238E27FC236}">
                <a16:creationId xmlns:a16="http://schemas.microsoft.com/office/drawing/2014/main" id="{D1F2A970-907E-4159-A96F-C1EF95348A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42">
            <a:off x="5147035" y="2132143"/>
            <a:ext cx="2212838" cy="2212838"/>
          </a:xfrm>
          <a:prstGeom prst="rect">
            <a:avLst/>
          </a:prstGeom>
        </p:spPr>
      </p:pic>
      <p:sp>
        <p:nvSpPr>
          <p:cNvPr id="13" name="Espace réservé du texte 21" descr="Zone pour ajouter les prénom et nom du  premier contributeur. Par défaut, il est écrit Jean LeNain.">
            <a:extLst>
              <a:ext uri="{FF2B5EF4-FFF2-40B4-BE49-F238E27FC236}">
                <a16:creationId xmlns:a16="http://schemas.microsoft.com/office/drawing/2014/main" id="{6ECE2387-3E50-4ADB-B807-40BE7DCEB8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071184">
            <a:off x="1724420" y="4907729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Jean </a:t>
            </a:r>
            <a:r>
              <a:rPr lang="fr-FR" dirty="0" err="1"/>
              <a:t>LeNain</a:t>
            </a:r>
            <a:endParaRPr lang="fr-FR" dirty="0"/>
          </a:p>
        </p:txBody>
      </p:sp>
      <p:sp>
        <p:nvSpPr>
          <p:cNvPr id="17" name="Espace réservé du texte 21" descr="Zone pour ajouter les prénom et nom du  troisième contributeur. Par défaut, il est écrit Nino Diné.">
            <a:extLst>
              <a:ext uri="{FF2B5EF4-FFF2-40B4-BE49-F238E27FC236}">
                <a16:creationId xmlns:a16="http://schemas.microsoft.com/office/drawing/2014/main" id="{EA4D56EB-BBD7-4CCB-9C50-D051484410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 rot="437257">
            <a:off x="8365483" y="4907728"/>
            <a:ext cx="2422370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Nino Diné</a:t>
            </a:r>
          </a:p>
        </p:txBody>
      </p:sp>
      <p:sp>
        <p:nvSpPr>
          <p:cNvPr id="19" name="ZoneTexte 18" descr="Diapositive casting : diapositive de présentation des trois contributeurs.">
            <a:extLst>
              <a:ext uri="{FF2B5EF4-FFF2-40B4-BE49-F238E27FC236}">
                <a16:creationId xmlns:a16="http://schemas.microsoft.com/office/drawing/2014/main" id="{CEAC2ED6-181B-4FB1-AE6A-DE55BF9835DD}"/>
              </a:ext>
            </a:extLst>
          </p:cNvPr>
          <p:cNvSpPr txBox="1"/>
          <p:nvPr userDrawn="1"/>
        </p:nvSpPr>
        <p:spPr>
          <a:xfrm>
            <a:off x="4514849" y="427769"/>
            <a:ext cx="316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Verdana" panose="020B0604030504040204" pitchFamily="34" charset="0"/>
                <a:ea typeface="Verdana" panose="020B0604030504040204" pitchFamily="34" charset="0"/>
              </a:rPr>
              <a:t>Casting</a:t>
            </a:r>
          </a:p>
        </p:txBody>
      </p:sp>
      <p:sp>
        <p:nvSpPr>
          <p:cNvPr id="11" name="Espace réservé du texte 21" descr="Zone pour ajouter les prénom et nom du  second contributeur. Par défaut, il est écrit Amélie Sorbon.">
            <a:extLst>
              <a:ext uri="{FF2B5EF4-FFF2-40B4-BE49-F238E27FC236}">
                <a16:creationId xmlns:a16="http://schemas.microsoft.com/office/drawing/2014/main" id="{00F76D68-D24B-4619-B2DE-91E3C7D00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8505">
            <a:off x="4781826" y="4907728"/>
            <a:ext cx="2800827" cy="54927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6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fr-FR" dirty="0"/>
              <a:t>Amélie Sorbon</a:t>
            </a:r>
          </a:p>
        </p:txBody>
      </p:sp>
      <p:sp>
        <p:nvSpPr>
          <p:cNvPr id="15" name="Espace réservé du texte 2" descr="Zone de texte pour le nom de l'établissement ou de la structure.">
            <a:extLst>
              <a:ext uri="{FF2B5EF4-FFF2-40B4-BE49-F238E27FC236}">
                <a16:creationId xmlns:a16="http://schemas.microsoft.com/office/drawing/2014/main" id="{0635CABC-B40B-40DD-96CD-226DDD12AF7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29849" y="6011452"/>
            <a:ext cx="9726020" cy="56613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40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Établissement : Université des Petits Bonheurs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512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FEFD65-DC15-4763-8A1D-AD0CAEEE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6FE8D1-5A44-4FF5-B8BF-1D19EE314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6A87A-F186-4C0D-ABD2-DC320575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BBF1C6-0834-4A27-9B81-F41CED284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FE48A6-56AA-4969-AEF4-6321B4FC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B2B0F-4331-4122-A959-AFC9D043544F}" type="slidenum">
              <a:rPr lang="fr-FR" smtClean="0"/>
              <a:t>‹N°›</a:t>
            </a:fld>
            <a:endParaRPr lang="fr-FR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290571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49" r:id="rId2"/>
    <p:sldLayoutId id="2147483673" r:id="rId3"/>
    <p:sldLayoutId id="2147483663" r:id="rId4"/>
    <p:sldLayoutId id="2147483671" r:id="rId5"/>
    <p:sldLayoutId id="2147483662" r:id="rId6"/>
    <p:sldLayoutId id="2147483670" r:id="rId7"/>
    <p:sldLayoutId id="2147483661" r:id="rId8"/>
    <p:sldLayoutId id="2147483669" r:id="rId9"/>
    <p:sldLayoutId id="2147483672" r:id="rId10"/>
    <p:sldLayoutId id="2147483690" r:id="rId11"/>
    <p:sldLayoutId id="2147483681" r:id="rId12"/>
    <p:sldLayoutId id="2147483682" r:id="rId13"/>
    <p:sldLayoutId id="2147483660" r:id="rId14"/>
    <p:sldLayoutId id="2147483650" r:id="rId15"/>
    <p:sldLayoutId id="2147483683" r:id="rId16"/>
    <p:sldLayoutId id="2147483684" r:id="rId17"/>
    <p:sldLayoutId id="2147483686" r:id="rId18"/>
    <p:sldLayoutId id="2147483691" r:id="rId19"/>
    <p:sldLayoutId id="2147483688" r:id="rId20"/>
    <p:sldLayoutId id="2147483692" r:id="rId21"/>
    <p:sldLayoutId id="2147483693" r:id="rId22"/>
    <p:sldLayoutId id="2147483694" r:id="rId23"/>
    <p:sldLayoutId id="2147483678" r:id="rId24"/>
    <p:sldLayoutId id="2147483695" r:id="rId25"/>
    <p:sldLayoutId id="2147483665" r:id="rId26"/>
    <p:sldLayoutId id="2147483666" r:id="rId27"/>
    <p:sldLayoutId id="2147483697" r:id="rId28"/>
    <p:sldLayoutId id="214748367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2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2025.moodlemoot.fr/course/view.php?id=136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7.xml"/><Relationship Id="rId5" Type="http://schemas.openxmlformats.org/officeDocument/2006/relationships/hyperlink" Target="mailto:timothee.liotard@univ-grenoble-alpes.fr" TargetMode="External"/><Relationship Id="rId4" Type="http://schemas.openxmlformats.org/officeDocument/2006/relationships/hyperlink" Target="mailto:loic.medina@univ-grenoble-alpes.f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D849F-400A-4B00-9882-C67F506FE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Chroniques de tutoriels qui ne voulaient plus être oubliés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9CBF9D-C734-4E53-86B8-34341A0E8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B3342D-69DD-490B-9C2E-98E93E5A745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74643" y="6011452"/>
            <a:ext cx="9581226" cy="566131"/>
          </a:xfrm>
        </p:spPr>
        <p:txBody>
          <a:bodyPr/>
          <a:lstStyle/>
          <a:p>
            <a:r>
              <a:rPr lang="fr-FR" dirty="0"/>
              <a:t>Université Grenoble Alpes (UGA)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20CD18-A7F3-4D9C-BB17-71263F452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541" y="5934102"/>
            <a:ext cx="1077102" cy="720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71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8869335" cy="778933"/>
          </a:xfrm>
        </p:spPr>
        <p:txBody>
          <a:bodyPr>
            <a:normAutofit/>
          </a:bodyPr>
          <a:lstStyle/>
          <a:p>
            <a:r>
              <a:rPr lang="fr-FR" dirty="0"/>
              <a:t>Aperçu</a:t>
            </a:r>
          </a:p>
        </p:txBody>
      </p:sp>
      <p:pic>
        <p:nvPicPr>
          <p:cNvPr id="2" name="apercu_tutoriels">
            <a:hlinkClick r:id="" action="ppaction://media"/>
            <a:extLst>
              <a:ext uri="{FF2B5EF4-FFF2-40B4-BE49-F238E27FC236}">
                <a16:creationId xmlns:a16="http://schemas.microsoft.com/office/drawing/2014/main" id="{CED6E74D-CD00-4344-8082-7A260FF46BF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877" y="1583035"/>
            <a:ext cx="8058183" cy="4911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6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DE7FE42-6C15-45D3-83B5-B07B93F7B9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2379509"/>
            <a:ext cx="10698134" cy="381957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/>
              <a:t>L’ensemble des tutoriels nécessitait une mise à jour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/>
              <a:t>Test du nouveau processus par les équipes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/>
              <a:t>Une aide est fournie pour l’installation et le paramétrage de Visual Studio Code et de l’espace partagé (environ 30 minutes par agent)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8869335" cy="778933"/>
          </a:xfrm>
        </p:spPr>
        <p:txBody>
          <a:bodyPr>
            <a:normAutofit/>
          </a:bodyPr>
          <a:lstStyle/>
          <a:p>
            <a:r>
              <a:rPr lang="fr-FR" dirty="0"/>
              <a:t>Mise à jour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3D19C4-9869-4B55-B2AE-17CE953A17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6662" y="1695450"/>
            <a:ext cx="6692313" cy="40798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Suite au passage de Moodle en 4.1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60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9761722" cy="778933"/>
          </a:xfrm>
        </p:spPr>
        <p:txBody>
          <a:bodyPr>
            <a:normAutofit fontScale="90000"/>
          </a:bodyPr>
          <a:lstStyle/>
          <a:p>
            <a:r>
              <a:rPr lang="fr-FR" dirty="0"/>
              <a:t>Une augmentation des consultations ?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3D19C4-9869-4B55-B2AE-17CE953A17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6662" y="1695450"/>
            <a:ext cx="5026352" cy="40798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Quelques statistiques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E7F6E3B-6F8C-4DA5-A030-3AC3FF408E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462535"/>
              </p:ext>
            </p:extLst>
          </p:nvPr>
        </p:nvGraphicFramePr>
        <p:xfrm>
          <a:off x="657616" y="2103438"/>
          <a:ext cx="8493791" cy="4381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8EF58FAF-70F8-4B95-80DE-139901558671}"/>
              </a:ext>
            </a:extLst>
          </p:cNvPr>
          <p:cNvSpPr txBox="1"/>
          <p:nvPr/>
        </p:nvSpPr>
        <p:spPr>
          <a:xfrm>
            <a:off x="9151407" y="2248422"/>
            <a:ext cx="2942471" cy="646331"/>
          </a:xfrm>
          <a:prstGeom prst="rect">
            <a:avLst/>
          </a:prstGeom>
          <a:noFill/>
          <a:ln>
            <a:solidFill>
              <a:srgbClr val="95BC3B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Environ 5 000 enseignants et personnels utilisent Moodle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879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DE7FE42-6C15-45D3-83B5-B07B93F7B9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0" y="1853416"/>
            <a:ext cx="10698134" cy="381957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/>
              <a:t>Utilisation d’un git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/>
              <a:t>Alimentation de l’espace Moodle directement depuis git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/>
              <a:t>Déploiement parallèle sur le site web du service avec les tutoriels ne concernant pas Moodle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/>
              <a:t>Elargir le public concerné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8869335" cy="778933"/>
          </a:xfrm>
        </p:spPr>
        <p:txBody>
          <a:bodyPr>
            <a:normAutofit/>
          </a:bodyPr>
          <a:lstStyle/>
          <a:p>
            <a:r>
              <a:rPr lang="fr-FR" dirty="0"/>
              <a:t>Evolutions envisagées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942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33A04-7B27-461F-8E16-77283F6F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B84769-DF11-477D-9AA7-0D6503BF85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1603125"/>
            <a:ext cx="9719738" cy="32507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fr-FR" dirty="0"/>
              <a:t>Repenser l’environnement dans lequel nous mettons à disposition les ressources produites a permis d’apporter les bénéfices suivants :</a:t>
            </a:r>
          </a:p>
          <a:p>
            <a:pPr marL="1028700" lvl="1" indent="-342900">
              <a:lnSpc>
                <a:spcPct val="160000"/>
              </a:lnSpc>
            </a:pPr>
            <a:r>
              <a:rPr lang="fr-FR" sz="2000" dirty="0"/>
              <a:t>Mise à jour simplifiée</a:t>
            </a:r>
          </a:p>
          <a:p>
            <a:pPr marL="1028700" lvl="1" indent="-342900">
              <a:lnSpc>
                <a:spcPct val="160000"/>
              </a:lnSpc>
            </a:pPr>
            <a:r>
              <a:rPr lang="fr-FR" sz="2000" dirty="0"/>
              <a:t>Navigation plus efficace dans les tutoriels</a:t>
            </a:r>
          </a:p>
          <a:p>
            <a:pPr marL="1028700" lvl="1" indent="-342900">
              <a:lnSpc>
                <a:spcPct val="160000"/>
              </a:lnSpc>
            </a:pPr>
            <a:r>
              <a:rPr lang="fr-FR" sz="2000" dirty="0"/>
              <a:t>Accessibilité améliorée</a:t>
            </a:r>
          </a:p>
          <a:p>
            <a:pPr marL="1028700" lvl="1" indent="-342900">
              <a:lnSpc>
                <a:spcPct val="160000"/>
              </a:lnSpc>
            </a:pPr>
            <a:r>
              <a:rPr lang="fr-FR" sz="2000" dirty="0"/>
              <a:t>Visibilité accrue</a:t>
            </a:r>
          </a:p>
          <a:p>
            <a:pPr marL="1028700" lvl="1" indent="-342900">
              <a:lnSpc>
                <a:spcPct val="160000"/>
              </a:lnSpc>
            </a:pPr>
            <a:r>
              <a:rPr lang="fr-FR" sz="2000" dirty="0"/>
              <a:t>Extraction de statistiques plus détaillées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6DF65416-9914-436B-9AC7-AB715547926B}"/>
              </a:ext>
            </a:extLst>
          </p:cNvPr>
          <p:cNvSpPr txBox="1">
            <a:spLocks/>
          </p:cNvSpPr>
          <p:nvPr/>
        </p:nvSpPr>
        <p:spPr>
          <a:xfrm>
            <a:off x="1236131" y="4935254"/>
            <a:ext cx="7187622" cy="16221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b="1" dirty="0"/>
              <a:t>Une ressource n’est pas autonome, l’écosystème dans lequel elle va exister doit être anticipé afin qu’elle puisse exprimer sa valeur.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034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004FE-498D-41FE-98DE-41053EDF9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questions ? Des remarques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2EB3DF-98A6-40CD-A3C9-6D3C571EAD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Retrouvez les différentes ressources sur </a:t>
            </a:r>
            <a:r>
              <a:rPr lang="fr-FR" dirty="0">
                <a:hlinkClick r:id="rId3"/>
              </a:rPr>
              <a:t>l’espace de cours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3A36FC-7EBA-4A7A-B817-49D279F6C8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>
                <a:hlinkClick r:id="rId4"/>
              </a:rPr>
              <a:t>loic.medina@univ-grenoble-alpes.fr</a:t>
            </a:r>
            <a:endParaRPr lang="fr-FR" dirty="0"/>
          </a:p>
          <a:p>
            <a:r>
              <a:rPr lang="fr-FR" dirty="0">
                <a:hlinkClick r:id="rId5"/>
              </a:rPr>
              <a:t>timothee.liotard@univ-grenoble-alpes.fr</a:t>
            </a:r>
            <a:endParaRPr lang="fr-FR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700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5563781F-3DB5-4D81-82B4-154EA8338E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21071184">
            <a:off x="1619680" y="4305895"/>
            <a:ext cx="2422370" cy="549275"/>
          </a:xfrm>
        </p:spPr>
        <p:txBody>
          <a:bodyPr>
            <a:normAutofit fontScale="55000" lnSpcReduction="20000"/>
          </a:bodyPr>
          <a:lstStyle/>
          <a:p>
            <a:r>
              <a:rPr lang="fr-FR" dirty="0"/>
              <a:t>Timothée Liotard</a:t>
            </a:r>
          </a:p>
          <a:p>
            <a:r>
              <a:rPr lang="fr-FR" dirty="0"/>
              <a:t>Ingénieur pédagogique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A6AC8CFB-D734-40D0-926F-C06AADDACA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78505">
            <a:off x="4761223" y="4280843"/>
            <a:ext cx="2800827" cy="549275"/>
          </a:xfrm>
        </p:spPr>
        <p:txBody>
          <a:bodyPr>
            <a:normAutofit fontScale="55000" lnSpcReduction="20000"/>
          </a:bodyPr>
          <a:lstStyle/>
          <a:p>
            <a:r>
              <a:rPr lang="fr-FR" dirty="0"/>
              <a:t>Loïc Medina</a:t>
            </a:r>
          </a:p>
          <a:p>
            <a:r>
              <a:rPr lang="fr-FR" dirty="0"/>
              <a:t>Ingénieur pédagogique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D9CC13A-5AB4-4790-A9DD-3AAAE12041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rot="478108">
            <a:off x="7705839" y="4213583"/>
            <a:ext cx="3901103" cy="683793"/>
          </a:xfrm>
        </p:spPr>
        <p:txBody>
          <a:bodyPr>
            <a:normAutofit/>
          </a:bodyPr>
          <a:lstStyle/>
          <a:p>
            <a:r>
              <a:rPr lang="fr-FR" sz="1400" dirty="0"/>
              <a:t>Maelle Planche</a:t>
            </a:r>
          </a:p>
          <a:p>
            <a:r>
              <a:rPr lang="fr-FR" sz="1050" dirty="0"/>
              <a:t>Ingénieure en analyse de données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5D1E8D46-FCE1-4C64-8C72-55FC794441F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2" t="136" r="28514" b="-136"/>
          <a:stretch/>
        </p:blipFill>
        <p:spPr>
          <a:xfrm rot="21039998">
            <a:off x="1525054" y="2218559"/>
            <a:ext cx="2178670" cy="2122002"/>
          </a:xfrm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BB95791A-8845-4C37-AC5E-9A393F5A916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t="-166" r="-194" b="20620"/>
          <a:stretch/>
        </p:blipFill>
        <p:spPr>
          <a:xfrm rot="185126">
            <a:off x="5168159" y="2168048"/>
            <a:ext cx="2178670" cy="2122002"/>
          </a:xfr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4D5FE971-EC56-4A8F-A28A-837DAC20368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740" r="-1273" b="541"/>
          <a:stretch/>
        </p:blipFill>
        <p:spPr>
          <a:xfrm rot="517250">
            <a:off x="8763572" y="2201206"/>
            <a:ext cx="2178670" cy="2094792"/>
          </a:xfrm>
        </p:spPr>
      </p:pic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48B834F3-96B6-4348-AFF9-A93A27C27B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67403" y="6011452"/>
            <a:ext cx="9588466" cy="566131"/>
          </a:xfrm>
        </p:spPr>
        <p:txBody>
          <a:bodyPr/>
          <a:lstStyle/>
          <a:p>
            <a:r>
              <a:rPr lang="fr-FR" dirty="0"/>
              <a:t>Université Grenoble Alpes (UGA)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76B9E1-BBCE-4740-9524-64A20E404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541" y="5934102"/>
            <a:ext cx="1077102" cy="720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361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B8B3B-8F57-4835-85CF-E5A33E7A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ADE04-D0DF-4744-AA1D-A65128FC1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Constat initial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Réponse apportée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Déploiement sur Moodle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Aperçu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Statistiques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Pistes d’améliorations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797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DE7FE42-6C15-45D3-83B5-B07B93F7B9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53446" y="2265402"/>
            <a:ext cx="8638554" cy="377545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Mise à jour complexe (nombreux intermédiaires)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Problèmes d’accessibilité et non adaptés à une consultation en ligne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Accès peu intuitif donc nécessité importante de communication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Toutes les personnes pouvant bénéficier de ces tutoriels n’ont pas accès à cet intranet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790970" cy="778933"/>
          </a:xfrm>
        </p:spPr>
        <p:txBody>
          <a:bodyPr>
            <a:normAutofit/>
          </a:bodyPr>
          <a:lstStyle/>
          <a:p>
            <a:r>
              <a:rPr lang="fr-FR" dirty="0"/>
              <a:t>Constat initial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47B19D-E016-4D8F-BEEF-367022322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6662" y="1695450"/>
            <a:ext cx="7769551" cy="407988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Des tutoriels sous forme de PDF dans un intranet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6EB1C1-3F54-4FF1-9149-9FB45FE8D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61" y="2375189"/>
            <a:ext cx="3100787" cy="3555886"/>
          </a:xfrm>
          <a:prstGeom prst="rect">
            <a:avLst/>
          </a:prstGeom>
          <a:ln>
            <a:solidFill>
              <a:srgbClr val="95BC3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465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DE7FE42-6C15-45D3-83B5-B07B93F7B9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0" y="2205720"/>
            <a:ext cx="10256499" cy="33926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1800" b="1" dirty="0"/>
              <a:t>Format web : </a:t>
            </a:r>
            <a:r>
              <a:rPr lang="fr-FR" sz="1800" dirty="0"/>
              <a:t>favoriser la navigation et l’accessibilité</a:t>
            </a:r>
          </a:p>
          <a:p>
            <a:pPr>
              <a:lnSpc>
                <a:spcPct val="150000"/>
              </a:lnSpc>
            </a:pPr>
            <a:r>
              <a:rPr lang="fr-FR" sz="1800" b="1" dirty="0"/>
              <a:t>Markdown : </a:t>
            </a:r>
            <a:r>
              <a:rPr lang="fr-FR" sz="1800" dirty="0"/>
              <a:t>acceptation du nouveau format par les auteurs des tutoriels et pérennité </a:t>
            </a:r>
            <a:r>
              <a:rPr lang="fr-FR" sz="1800" dirty="0">
                <a:sym typeface="Wingdings" panose="05000000000000000000" pitchFamily="2" charset="2"/>
              </a:rPr>
              <a:t></a:t>
            </a:r>
            <a:r>
              <a:rPr lang="fr-FR" sz="1800" dirty="0"/>
              <a:t> pas de compétences particulières en développement web nécessaires</a:t>
            </a:r>
          </a:p>
          <a:p>
            <a:pPr>
              <a:lnSpc>
                <a:spcPct val="150000"/>
              </a:lnSpc>
            </a:pPr>
            <a:r>
              <a:rPr lang="fr-FR" sz="1800" b="1" dirty="0"/>
              <a:t>Espace de stockage partagé : </a:t>
            </a:r>
            <a:r>
              <a:rPr lang="fr-FR" sz="1800" dirty="0"/>
              <a:t>auteurs multiples, nécessité de collaborer</a:t>
            </a:r>
          </a:p>
          <a:p>
            <a:endParaRPr lang="fr-FR" sz="18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5790970" cy="778933"/>
          </a:xfrm>
        </p:spPr>
        <p:txBody>
          <a:bodyPr>
            <a:normAutofit/>
          </a:bodyPr>
          <a:lstStyle/>
          <a:p>
            <a:r>
              <a:rPr lang="fr-FR" dirty="0"/>
              <a:t>Réponse initiale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47B19D-E016-4D8F-BEEF-3670223223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6662" y="1695450"/>
            <a:ext cx="9416724" cy="40798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Des tutoriels en markdown pour un déploiement web</a:t>
            </a:r>
          </a:p>
        </p:txBody>
      </p:sp>
      <p:pic>
        <p:nvPicPr>
          <p:cNvPr id="6" name="Image 5" descr="Exemple de syntaxe markdown :&#10;##Créer un groupe&#10;Se rendre dans le cours, cliquer sur l'onglet &quot;Participants dans le bandeau supérieur.&#10;![](lien vers l'image)&#10;">
            <a:extLst>
              <a:ext uri="{FF2B5EF4-FFF2-40B4-BE49-F238E27FC236}">
                <a16:creationId xmlns:a16="http://schemas.microsoft.com/office/drawing/2014/main" id="{1A99E64B-7A8D-4BFF-8888-62DCA6604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0" r="60805" b="13459"/>
          <a:stretch/>
        </p:blipFill>
        <p:spPr>
          <a:xfrm>
            <a:off x="1236130" y="4403073"/>
            <a:ext cx="4778679" cy="8517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ABE275-A701-4FA1-865F-1BDAD8EE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7" t="48121" r="7893" b="2539"/>
          <a:stretch/>
        </p:blipFill>
        <p:spPr>
          <a:xfrm>
            <a:off x="4131616" y="5305984"/>
            <a:ext cx="4832959" cy="1171275"/>
          </a:xfrm>
          <a:prstGeom prst="rect">
            <a:avLst/>
          </a:prstGeom>
        </p:spPr>
      </p:pic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EB9765DE-9067-4155-9616-5E18C733B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2"/>
            <a:endCxn id="7" idx="1"/>
          </p:cNvCxnSpPr>
          <p:nvPr/>
        </p:nvCxnSpPr>
        <p:spPr>
          <a:xfrm rot="16200000" flipH="1">
            <a:off x="3560154" y="5320159"/>
            <a:ext cx="636779" cy="506146"/>
          </a:xfrm>
          <a:prstGeom prst="bentConnector2">
            <a:avLst/>
          </a:prstGeom>
          <a:ln w="28575">
            <a:solidFill>
              <a:srgbClr val="95BC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4980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DE7FE42-6C15-45D3-83B5-B07B93F7B9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1" y="2299664"/>
            <a:ext cx="9719738" cy="426332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Choix de l’outil d’édition : Visual studio code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Conversion des tutoriels existants au format markdown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Amélioration de l’accessibilité : r</a:t>
            </a:r>
            <a:r>
              <a:rPr lang="fr-FR" sz="2000" dirty="0"/>
              <a:t>éorganisation de l’architecture, 	sommaire interactif, description d’images 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Simplification du processus : d</a:t>
            </a:r>
            <a:r>
              <a:rPr lang="fr-FR" sz="2000" dirty="0"/>
              <a:t>ocument de prise en main,     	extensions, macros 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1" y="824191"/>
            <a:ext cx="10212658" cy="1360956"/>
          </a:xfrm>
        </p:spPr>
        <p:txBody>
          <a:bodyPr>
            <a:normAutofit/>
          </a:bodyPr>
          <a:lstStyle/>
          <a:p>
            <a:r>
              <a:rPr lang="fr-FR" dirty="0"/>
              <a:t>Les différentes étapes du changement de format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846D4B-6DB2-4E77-924E-9F2D6C1F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254" y="2366375"/>
            <a:ext cx="477033" cy="477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292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8869335" cy="778933"/>
          </a:xfrm>
        </p:spPr>
        <p:txBody>
          <a:bodyPr>
            <a:normAutofit/>
          </a:bodyPr>
          <a:lstStyle/>
          <a:p>
            <a:r>
              <a:rPr lang="fr-FR" dirty="0"/>
              <a:t>L’environnement Moodle à l’UGA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3D19C4-9869-4B55-B2AE-17CE953A17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2 plateformes</a:t>
            </a:r>
          </a:p>
        </p:txBody>
      </p:sp>
      <p:sp>
        <p:nvSpPr>
          <p:cNvPr id="7" name="Google Shape;207;p23">
            <a:extLst>
              <a:ext uri="{FF2B5EF4-FFF2-40B4-BE49-F238E27FC236}">
                <a16:creationId xmlns:a16="http://schemas.microsoft.com/office/drawing/2014/main" id="{954848F0-9792-406D-A4D1-03F74AED47EF}"/>
              </a:ext>
            </a:extLst>
          </p:cNvPr>
          <p:cNvSpPr/>
          <p:nvPr/>
        </p:nvSpPr>
        <p:spPr bwMode="auto">
          <a:xfrm>
            <a:off x="5682337" y="2232666"/>
            <a:ext cx="3198800" cy="3198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defRPr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Quattrocento Sans"/>
              </a:rPr>
              <a:t>Moodle </a:t>
            </a:r>
          </a:p>
          <a:p>
            <a:pPr lvl="0" algn="ctr">
              <a:defRPr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Quattrocento Sans"/>
              </a:rPr>
              <a:t>E-formation</a:t>
            </a:r>
          </a:p>
          <a:p>
            <a:pPr lvl="0" algn="ctr">
              <a:defRPr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  <a:cs typeface="Quattrocento Sans"/>
            </a:endParaRPr>
          </a:p>
          <a:p>
            <a:pPr lvl="0" algn="ctr">
              <a:defRPr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Quattrocento Sans"/>
              </a:rPr>
              <a:t>~13 600</a:t>
            </a:r>
          </a:p>
          <a:p>
            <a:pPr algn="ctr">
              <a:defRPr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Quattrocento Sans"/>
              </a:rPr>
              <a:t>utilisateurs 24/25</a:t>
            </a:r>
          </a:p>
        </p:txBody>
      </p:sp>
      <p:sp>
        <p:nvSpPr>
          <p:cNvPr id="8" name="Google Shape;208;p23">
            <a:extLst>
              <a:ext uri="{FF2B5EF4-FFF2-40B4-BE49-F238E27FC236}">
                <a16:creationId xmlns:a16="http://schemas.microsoft.com/office/drawing/2014/main" id="{817C3122-A6A6-46FD-BBE4-224D8826DAEA}"/>
              </a:ext>
            </a:extLst>
          </p:cNvPr>
          <p:cNvSpPr/>
          <p:nvPr/>
        </p:nvSpPr>
        <p:spPr bwMode="auto">
          <a:xfrm>
            <a:off x="3164396" y="2232666"/>
            <a:ext cx="3198800" cy="3198800"/>
          </a:xfrm>
          <a:prstGeom prst="ellipse">
            <a:avLst/>
          </a:prstGeom>
          <a:solidFill>
            <a:srgbClr val="000000">
              <a:alpha val="73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defRPr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Quattrocento Sans"/>
              </a:rPr>
              <a:t>Moodle</a:t>
            </a:r>
          </a:p>
          <a:p>
            <a:pPr lvl="0" algn="ctr">
              <a:defRPr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Quattrocento Sans"/>
              </a:rPr>
              <a:t>UGA</a:t>
            </a:r>
          </a:p>
          <a:p>
            <a:pPr lvl="0" algn="ctr">
              <a:defRPr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  <a:cs typeface="Quattrocento Sans"/>
            </a:endParaRPr>
          </a:p>
          <a:p>
            <a:pPr lvl="0" algn="ctr">
              <a:defRPr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Quattrocento Sans"/>
              </a:rPr>
              <a:t>~36 300</a:t>
            </a:r>
          </a:p>
          <a:p>
            <a:pPr lvl="0" algn="ctr">
              <a:defRPr/>
            </a:pPr>
            <a:r>
              <a:rPr lang="fr-FR" sz="2400" dirty="0">
                <a:latin typeface="Verdana" panose="020B0604030504040204" pitchFamily="34" charset="0"/>
                <a:ea typeface="Verdana" panose="020B0604030504040204" pitchFamily="34" charset="0"/>
                <a:cs typeface="Quattrocento Sans"/>
              </a:rPr>
              <a:t>utilisateurs 24/25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13FBAB-D5DD-4EC8-AA7E-5C6A2340D4BE}"/>
              </a:ext>
            </a:extLst>
          </p:cNvPr>
          <p:cNvSpPr txBox="1"/>
          <p:nvPr/>
        </p:nvSpPr>
        <p:spPr>
          <a:xfrm>
            <a:off x="601247" y="3508899"/>
            <a:ext cx="243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Connexion uniquement via des identifiants UGA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183F722-B9E3-4D8F-958E-8D2175BEFF74}"/>
              </a:ext>
            </a:extLst>
          </p:cNvPr>
          <p:cNvSpPr txBox="1"/>
          <p:nvPr/>
        </p:nvSpPr>
        <p:spPr>
          <a:xfrm>
            <a:off x="9006606" y="3508899"/>
            <a:ext cx="243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Connexion via </a:t>
            </a:r>
            <a:r>
              <a:rPr lang="fr-FR" dirty="0" err="1"/>
              <a:t>Renater</a:t>
            </a:r>
            <a:r>
              <a:rPr lang="fr-FR" dirty="0"/>
              <a:t> ou création de compte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9D8DEE5-CD5F-437C-9FDF-E6E3F445A87C}"/>
              </a:ext>
            </a:extLst>
          </p:cNvPr>
          <p:cNvCxnSpPr>
            <a:stCxn id="9" idx="3"/>
            <a:endCxn id="8" idx="2"/>
          </p:cNvCxnSpPr>
          <p:nvPr/>
        </p:nvCxnSpPr>
        <p:spPr>
          <a:xfrm>
            <a:off x="3037560" y="3832065"/>
            <a:ext cx="126836" cy="1"/>
          </a:xfrm>
          <a:prstGeom prst="line">
            <a:avLst/>
          </a:prstGeom>
          <a:ln w="38100">
            <a:solidFill>
              <a:srgbClr val="ECEC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CE1450B-718D-444E-BE21-EB7C07F96BF5}"/>
              </a:ext>
            </a:extLst>
          </p:cNvPr>
          <p:cNvCxnSpPr>
            <a:cxnSpLocks/>
            <a:stCxn id="10" idx="1"/>
            <a:endCxn id="7" idx="6"/>
          </p:cNvCxnSpPr>
          <p:nvPr/>
        </p:nvCxnSpPr>
        <p:spPr>
          <a:xfrm flipH="1">
            <a:off x="8881137" y="3832065"/>
            <a:ext cx="125469" cy="1"/>
          </a:xfrm>
          <a:prstGeom prst="line">
            <a:avLst/>
          </a:prstGeom>
          <a:ln w="38100">
            <a:solidFill>
              <a:srgbClr val="FBE5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75275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DE7FE42-6C15-45D3-83B5-B07B93F7B9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0" y="2493818"/>
            <a:ext cx="10879669" cy="3392632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Chaque tutoriel correspond à une activité "Page"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Téléchargement en </a:t>
            </a:r>
            <a:r>
              <a:rPr lang="fr-FR" dirty="0" err="1"/>
              <a:t>pdf</a:t>
            </a:r>
            <a:r>
              <a:rPr lang="fr-FR" dirty="0"/>
              <a:t> possible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Format de cours "Tuiles" afin de bénéficier de l’affichage en pop-up des pages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Achèvement automatique d’activité afin de pouvoir générer des statistiques d’usage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Navigation par activité ou par recherche via le nom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Cours accessible via un lien "Aide" visible en permanence   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8869335" cy="778933"/>
          </a:xfrm>
        </p:spPr>
        <p:txBody>
          <a:bodyPr>
            <a:normAutofit/>
          </a:bodyPr>
          <a:lstStyle/>
          <a:p>
            <a:r>
              <a:rPr lang="fr-FR" dirty="0"/>
              <a:t>Déploiement sur Moodle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3D19C4-9869-4B55-B2AE-17CE953A17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Résultat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C450D1-2761-41B2-9F62-BA9F89D18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"/>
          <a:stretch/>
        </p:blipFill>
        <p:spPr>
          <a:xfrm>
            <a:off x="8267713" y="963404"/>
            <a:ext cx="3775713" cy="21701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7201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DE7FE42-6C15-45D3-83B5-B07B93F7B9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36130" y="2214232"/>
            <a:ext cx="10851485" cy="381957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sz="1800" dirty="0"/>
              <a:t>Format HTML car le format Markdown est trop limitant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sz="1800" dirty="0"/>
              <a:t>Conversion automatique du markdown en html et en </a:t>
            </a:r>
            <a:r>
              <a:rPr lang="fr-FR" sz="1800" dirty="0" err="1"/>
              <a:t>pdf</a:t>
            </a:r>
            <a:endParaRPr lang="fr-FR" sz="1800" dirty="0"/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sz="1800" dirty="0"/>
              <a:t>Une macro réalise la mise en forme du html : liens d’images, classes </a:t>
            </a:r>
            <a:r>
              <a:rPr lang="fr-FR" sz="1800" dirty="0" err="1"/>
              <a:t>css</a:t>
            </a:r>
            <a:r>
              <a:rPr lang="fr-FR" sz="1800" dirty="0"/>
              <a:t>, téléchargement en </a:t>
            </a:r>
            <a:r>
              <a:rPr lang="fr-FR" sz="1800" dirty="0" err="1"/>
              <a:t>pdf</a:t>
            </a:r>
            <a:r>
              <a:rPr lang="fr-FR" sz="1800" dirty="0"/>
              <a:t>, </a:t>
            </a:r>
            <a:r>
              <a:rPr lang="fr-FR" sz="1800" dirty="0" err="1"/>
              <a:t>footer</a:t>
            </a:r>
            <a:endParaRPr lang="fr-FR" sz="18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BF400B3-E7B9-40EA-A25C-AF0461DA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0" y="824191"/>
            <a:ext cx="8869335" cy="778933"/>
          </a:xfrm>
        </p:spPr>
        <p:txBody>
          <a:bodyPr>
            <a:normAutofit/>
          </a:bodyPr>
          <a:lstStyle/>
          <a:p>
            <a:r>
              <a:rPr lang="fr-FR" dirty="0"/>
              <a:t>Déploiement sur Moodle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3D19C4-9869-4B55-B2AE-17CE953A17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6662" y="1695450"/>
            <a:ext cx="4700213" cy="407988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Processus technique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5DC4BC-02D2-449A-BD78-9CE071BBD349}"/>
              </a:ext>
            </a:extLst>
          </p:cNvPr>
          <p:cNvSpPr txBox="1"/>
          <p:nvPr/>
        </p:nvSpPr>
        <p:spPr>
          <a:xfrm>
            <a:off x="1236131" y="4313340"/>
            <a:ext cx="7757558" cy="2245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Utilisation de deux dossiers « non visibles sur la page de cours » pour les images et documents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pdf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afin de conserver les chemins d’accès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Ajout des images et du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pdf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dans les dossiers, copie du html dans une page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2887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HÈME OFFICE" val="YIxg3KWH"/>
  <p:tag name="ARTICULATE_PROJECT_OPEN" val="0"/>
  <p:tag name="ARTICULATE_SLIDE_COUNT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584</Words>
  <Application>Microsoft Office PowerPoint</Application>
  <PresentationFormat>Grand écran</PresentationFormat>
  <Paragraphs>91</Paragraphs>
  <Slides>15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Thème Office</vt:lpstr>
      <vt:lpstr>Chroniques de tutoriels qui ne voulaient plus être oubliés</vt:lpstr>
      <vt:lpstr>Présentation PowerPoint</vt:lpstr>
      <vt:lpstr>Sommaire</vt:lpstr>
      <vt:lpstr>Constat initial</vt:lpstr>
      <vt:lpstr>Réponse initiale</vt:lpstr>
      <vt:lpstr>Les différentes étapes du changement de format</vt:lpstr>
      <vt:lpstr>L’environnement Moodle à l’UGA</vt:lpstr>
      <vt:lpstr>Déploiement sur Moodle</vt:lpstr>
      <vt:lpstr>Déploiement sur Moodle</vt:lpstr>
      <vt:lpstr>Aperçu</vt:lpstr>
      <vt:lpstr>Mise à jour</vt:lpstr>
      <vt:lpstr>Une augmentation des consultations ?</vt:lpstr>
      <vt:lpstr>Evolutions envisagées</vt:lpstr>
      <vt:lpstr>Conclusion</vt:lpstr>
      <vt:lpstr>Des questions ? Des remarques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MoodleMoot Paris 2025</dc:creator>
  <cp:keywords>Template;présentation;MM25</cp:keywords>
  <cp:lastModifiedBy>LOIC MEDINA</cp:lastModifiedBy>
  <cp:revision>182</cp:revision>
  <dcterms:created xsi:type="dcterms:W3CDTF">2025-01-27T14:26:24Z</dcterms:created>
  <dcterms:modified xsi:type="dcterms:W3CDTF">2025-07-02T05:24:09Z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D9674E3B-BA8F-47C7-8DD9-CDCE7E0F39D4</vt:lpwstr>
  </property>
  <property fmtid="{D5CDD505-2E9C-101B-9397-08002B2CF9AE}" pid="3" name="ArticulatePath">
    <vt:lpwstr>Présentation2</vt:lpwstr>
  </property>
</Properties>
</file>