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59" r:id="rId4"/>
    <p:sldId id="260" r:id="rId5"/>
    <p:sldId id="266" r:id="rId6"/>
    <p:sldId id="267" r:id="rId7"/>
    <p:sldId id="270" r:id="rId8"/>
    <p:sldId id="268" r:id="rId9"/>
    <p:sldId id="269" r:id="rId10"/>
    <p:sldId id="273" r:id="rId11"/>
    <p:sldId id="272" r:id="rId12"/>
    <p:sldId id="271" r:id="rId13"/>
    <p:sldId id="274" r:id="rId14"/>
    <p:sldId id="263" r:id="rId15"/>
    <p:sldId id="265" r:id="rId16"/>
  </p:sldIdLst>
  <p:sldSz cx="12192000" cy="6858000"/>
  <p:notesSz cx="6858000" cy="9144000"/>
  <p:custDataLst>
    <p:tags r:id="rId19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C3B"/>
    <a:srgbClr val="FBE5D6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57" autoAdjust="0"/>
  </p:normalViewPr>
  <p:slideViewPr>
    <p:cSldViewPr snapToGrid="0">
      <p:cViewPr varScale="1">
        <p:scale>
          <a:sx n="78" d="100"/>
          <a:sy n="78" d="100"/>
        </p:scale>
        <p:origin x="7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dinal\Documents\MoodleMoot25\gra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Nombre de consultations uniques</c:v>
                </c:pt>
              </c:strCache>
            </c:strRef>
          </c:tx>
          <c:spPr>
            <a:solidFill>
              <a:srgbClr val="95BC3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2022-2023 (intranet)</c:v>
                </c:pt>
                <c:pt idx="1">
                  <c:v>2023-2024 (moodle)</c:v>
                </c:pt>
                <c:pt idx="2">
                  <c:v>2024-2025 (moodle)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347</c:v>
                </c:pt>
                <c:pt idx="1">
                  <c:v>672</c:v>
                </c:pt>
                <c:pt idx="2">
                  <c:v>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79-4351-82C7-320BBD0AA7B0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Nombre de personnes ayant consulté au moins un tutoriel</c:v>
                </c:pt>
              </c:strCache>
            </c:strRef>
          </c:tx>
          <c:spPr>
            <a:solidFill>
              <a:srgbClr val="F4A36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8.6642588331727152E-2"/>
                  <c:y val="6.95652015142756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79-4351-82C7-320BBD0AA7B0}"/>
                </c:ext>
              </c:extLst>
            </c:dLbl>
            <c:dLbl>
              <c:idx val="2"/>
              <c:layout>
                <c:manualLayout>
                  <c:x val="-8.9851573084754083E-2"/>
                  <c:y val="0.1130434524606978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779-4351-82C7-320BBD0AA7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2022-2023 (intranet)</c:v>
                </c:pt>
                <c:pt idx="1">
                  <c:v>2023-2024 (moodle)</c:v>
                </c:pt>
                <c:pt idx="2">
                  <c:v>2024-2025 (moodle)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1">
                  <c:v>101</c:v>
                </c:pt>
                <c:pt idx="2">
                  <c:v>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79-4351-82C7-320BBD0AA7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83987519"/>
        <c:axId val="883983775"/>
      </c:barChart>
      <c:catAx>
        <c:axId val="883987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fr-FR"/>
          </a:p>
        </c:txPr>
        <c:crossAx val="883983775"/>
        <c:crosses val="autoZero"/>
        <c:auto val="1"/>
        <c:lblAlgn val="ctr"/>
        <c:lblOffset val="100"/>
        <c:noMultiLvlLbl val="0"/>
      </c:catAx>
      <c:valAx>
        <c:axId val="883983775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fr-FR"/>
          </a:p>
        </c:txPr>
        <c:crossAx val="883987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02/07/2025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D1595-F876-42AF-A474-53B0F13F1B9E}" type="datetimeFigureOut">
              <a:rPr lang="fr-FR" smtClean="0"/>
              <a:t>02/07/2025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839BA-C997-488E-B657-A15839E50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418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UGA : 57500 étudiants + </a:t>
            </a:r>
            <a:r>
              <a:rPr lang="fr-FR" b="1" dirty="0"/>
              <a:t>10 500 </a:t>
            </a:r>
            <a:r>
              <a:rPr lang="fr-FR" dirty="0"/>
              <a:t>personnels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4839BA-C997-488E-B657-A15839E5071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836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~5000 enseignants + personnels sur les plateformes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4839BA-C997-488E-B657-A15839E5071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20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2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2025.moodlemoot.fr/course/view.php?id=136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7.xml"/><Relationship Id="rId5" Type="http://schemas.openxmlformats.org/officeDocument/2006/relationships/hyperlink" Target="mailto:timothee.liotard@univ-grenoble-alpes.fr" TargetMode="External"/><Relationship Id="rId4" Type="http://schemas.openxmlformats.org/officeDocument/2006/relationships/hyperlink" Target="mailto:loic.medina@univ-grenoble-alpes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4.xml"/><Relationship Id="rId6" Type="http://schemas.openxmlformats.org/officeDocument/2006/relationships/image" Target="../media/image12.pn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Chroniques de tutoriels qui ne voulaient plus être oubliés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9CBF9D-C734-4E53-86B8-34341A0E8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374643" y="6011452"/>
            <a:ext cx="9581226" cy="566131"/>
          </a:xfrm>
        </p:spPr>
        <p:txBody>
          <a:bodyPr/>
          <a:lstStyle/>
          <a:p>
            <a:r>
              <a:rPr lang="fr-FR" dirty="0"/>
              <a:t>Université Grenoble Alpes (UGA)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20CD18-A7F3-4D9C-BB17-71263F452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541" y="5934102"/>
            <a:ext cx="1077102" cy="7208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8869335" cy="778933"/>
          </a:xfrm>
        </p:spPr>
        <p:txBody>
          <a:bodyPr>
            <a:normAutofit/>
          </a:bodyPr>
          <a:lstStyle/>
          <a:p>
            <a:r>
              <a:rPr lang="fr-FR" dirty="0"/>
              <a:t>Aperçu</a:t>
            </a:r>
          </a:p>
        </p:txBody>
      </p:sp>
      <p:pic>
        <p:nvPicPr>
          <p:cNvPr id="2" name="apercu_tutoriels">
            <a:hlinkClick r:id="" action="ppaction://media"/>
            <a:extLst>
              <a:ext uri="{FF2B5EF4-FFF2-40B4-BE49-F238E27FC236}">
                <a16:creationId xmlns:a16="http://schemas.microsoft.com/office/drawing/2014/main" id="{CED6E74D-CD00-4344-8082-7A260FF46BF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877" y="1583035"/>
            <a:ext cx="8058183" cy="49113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67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DE7FE42-6C15-45D3-83B5-B07B93F7B9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2379509"/>
            <a:ext cx="10698134" cy="381957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/>
              <a:t>L’ensemble des tutoriels nécessitait une mise à jour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/>
              <a:t>Test du nouveau processus par les équipes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/>
              <a:t>Une aide est fournie pour l’installation et le paramétrage de Visual Studio Code et de l’espace partagé (environ 30 minutes par agent)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8869335" cy="778933"/>
          </a:xfrm>
        </p:spPr>
        <p:txBody>
          <a:bodyPr>
            <a:normAutofit/>
          </a:bodyPr>
          <a:lstStyle/>
          <a:p>
            <a:r>
              <a:rPr lang="fr-FR" dirty="0"/>
              <a:t>Mise à jour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C3D19C4-9869-4B55-B2AE-17CE953A17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2" y="1695450"/>
            <a:ext cx="6692313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Suite au passage de Moodle en 4.1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0606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9761722" cy="778933"/>
          </a:xfrm>
        </p:spPr>
        <p:txBody>
          <a:bodyPr>
            <a:normAutofit fontScale="90000"/>
          </a:bodyPr>
          <a:lstStyle/>
          <a:p>
            <a:r>
              <a:rPr lang="fr-FR" dirty="0"/>
              <a:t>Une augmentation des consultations ?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C3D19C4-9869-4B55-B2AE-17CE953A17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2" y="1695450"/>
            <a:ext cx="5026352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Quelques statistiques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0E7F6E3B-6F8C-4DA5-A030-3AC3FF408E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462535"/>
              </p:ext>
            </p:extLst>
          </p:nvPr>
        </p:nvGraphicFramePr>
        <p:xfrm>
          <a:off x="657616" y="2103438"/>
          <a:ext cx="8493791" cy="4381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8EF58FAF-70F8-4B95-80DE-139901558671}"/>
              </a:ext>
            </a:extLst>
          </p:cNvPr>
          <p:cNvSpPr txBox="1"/>
          <p:nvPr/>
        </p:nvSpPr>
        <p:spPr>
          <a:xfrm>
            <a:off x="9151407" y="2248422"/>
            <a:ext cx="2942471" cy="646331"/>
          </a:xfrm>
          <a:prstGeom prst="rect">
            <a:avLst/>
          </a:prstGeom>
          <a:noFill/>
          <a:ln>
            <a:solidFill>
              <a:srgbClr val="95BC3B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Environ 5 000 enseignants et personnels utilisent Moodle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7879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DE7FE42-6C15-45D3-83B5-B07B93F7B9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0" y="1853416"/>
            <a:ext cx="10698134" cy="381957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/>
              <a:t>Utilisation d’un git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/>
              <a:t>Alimentation de l’espace Moodle directement depuis git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/>
              <a:t>Déploiement parallèle sur le site web du service avec les tutoriels ne concernant pas Moodle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/>
              <a:t>Elargir le public concerné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8869335" cy="778933"/>
          </a:xfrm>
        </p:spPr>
        <p:txBody>
          <a:bodyPr>
            <a:normAutofit/>
          </a:bodyPr>
          <a:lstStyle/>
          <a:p>
            <a:r>
              <a:rPr lang="fr-FR" dirty="0"/>
              <a:t>Evolutions envisagées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4942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433A04-7B27-461F-8E16-77283F6FE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B84769-DF11-477D-9AA7-0D6503BF85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603125"/>
            <a:ext cx="9719738" cy="325071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fr-FR" dirty="0"/>
              <a:t>Repenser l’environnement dans lequel nous mettons à disposition les ressources produites a permis d’apporter les bénéfices suivants :</a:t>
            </a:r>
          </a:p>
          <a:p>
            <a:pPr marL="1028700" lvl="1" indent="-342900">
              <a:lnSpc>
                <a:spcPct val="160000"/>
              </a:lnSpc>
            </a:pPr>
            <a:r>
              <a:rPr lang="fr-FR" sz="2000" dirty="0"/>
              <a:t>Mise à jour simplifiée</a:t>
            </a:r>
          </a:p>
          <a:p>
            <a:pPr marL="1028700" lvl="1" indent="-342900">
              <a:lnSpc>
                <a:spcPct val="160000"/>
              </a:lnSpc>
            </a:pPr>
            <a:r>
              <a:rPr lang="fr-FR" sz="2000" dirty="0"/>
              <a:t>Navigation plus efficace dans les tutoriels</a:t>
            </a:r>
          </a:p>
          <a:p>
            <a:pPr marL="1028700" lvl="1" indent="-342900">
              <a:lnSpc>
                <a:spcPct val="160000"/>
              </a:lnSpc>
            </a:pPr>
            <a:r>
              <a:rPr lang="fr-FR" sz="2000" dirty="0"/>
              <a:t>Accessibilité améliorée</a:t>
            </a:r>
          </a:p>
          <a:p>
            <a:pPr marL="1028700" lvl="1" indent="-342900">
              <a:lnSpc>
                <a:spcPct val="160000"/>
              </a:lnSpc>
            </a:pPr>
            <a:r>
              <a:rPr lang="fr-FR" sz="2000" dirty="0"/>
              <a:t>Visibilité accrue</a:t>
            </a:r>
          </a:p>
          <a:p>
            <a:pPr marL="1028700" lvl="1" indent="-342900">
              <a:lnSpc>
                <a:spcPct val="160000"/>
              </a:lnSpc>
            </a:pPr>
            <a:r>
              <a:rPr lang="fr-FR" sz="2000" dirty="0"/>
              <a:t>Extraction de statistiques plus détaillées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6DF65416-9914-436B-9AC7-AB715547926B}"/>
              </a:ext>
            </a:extLst>
          </p:cNvPr>
          <p:cNvSpPr txBox="1">
            <a:spLocks/>
          </p:cNvSpPr>
          <p:nvPr/>
        </p:nvSpPr>
        <p:spPr>
          <a:xfrm>
            <a:off x="1236131" y="4935254"/>
            <a:ext cx="7187622" cy="16221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b="1" dirty="0"/>
              <a:t>Une ressource n’est pas autonome, l’écosystème dans lequel elle va exister doit être anticipé afin qu’elle puisse exprimer sa valeur.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9034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 ? Des remarques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Retrouvez les différentes ressources sur </a:t>
            </a:r>
            <a:r>
              <a:rPr lang="fr-FR" dirty="0">
                <a:hlinkClick r:id="rId3"/>
              </a:rPr>
              <a:t>l’espace de cours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3A36FC-7EBA-4A7A-B817-49D279F6C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>
                <a:hlinkClick r:id="rId4"/>
              </a:rPr>
              <a:t>loic.medina@univ-grenoble-alpes.fr</a:t>
            </a:r>
            <a:endParaRPr lang="fr-FR" dirty="0"/>
          </a:p>
          <a:p>
            <a:r>
              <a:rPr lang="fr-FR" dirty="0">
                <a:hlinkClick r:id="rId5"/>
              </a:rPr>
              <a:t>timothee.liotard@univ-grenoble-alpes.fr</a:t>
            </a:r>
            <a:endParaRPr lang="fr-FR" dirty="0"/>
          </a:p>
          <a:p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5563781F-3DB5-4D81-82B4-154EA8338E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21071184">
            <a:off x="1619680" y="4305895"/>
            <a:ext cx="2422370" cy="549275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Timothée Liotard</a:t>
            </a:r>
          </a:p>
          <a:p>
            <a:r>
              <a:rPr lang="fr-FR" dirty="0"/>
              <a:t>Ingénieur pédagogique</a:t>
            </a:r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A6AC8CFB-D734-40D0-926F-C06AADDACA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78505">
            <a:off x="4761223" y="4280843"/>
            <a:ext cx="2800827" cy="549275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Loïc Medina</a:t>
            </a:r>
          </a:p>
          <a:p>
            <a:r>
              <a:rPr lang="fr-FR" dirty="0"/>
              <a:t>Ingénieur pédagogique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D9CC13A-5AB4-4790-A9DD-3AAAE12041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rot="478108">
            <a:off x="7705839" y="4213583"/>
            <a:ext cx="3901103" cy="683793"/>
          </a:xfrm>
        </p:spPr>
        <p:txBody>
          <a:bodyPr>
            <a:normAutofit/>
          </a:bodyPr>
          <a:lstStyle/>
          <a:p>
            <a:r>
              <a:rPr lang="fr-FR" sz="1400" dirty="0"/>
              <a:t>Maelle Planche</a:t>
            </a:r>
          </a:p>
          <a:p>
            <a:r>
              <a:rPr lang="fr-FR" sz="1050" dirty="0"/>
              <a:t>Ingénieure en analyse de données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5D1E8D46-FCE1-4C64-8C72-55FC794441F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2" t="136" r="28514" b="-136"/>
          <a:stretch/>
        </p:blipFill>
        <p:spPr>
          <a:xfrm rot="21039998">
            <a:off x="1525054" y="2218559"/>
            <a:ext cx="2178670" cy="2122002"/>
          </a:xfrm>
        </p:spPr>
      </p:pic>
      <p:pic>
        <p:nvPicPr>
          <p:cNvPr id="27" name="Espace réservé pour une image  26">
            <a:extLst>
              <a:ext uri="{FF2B5EF4-FFF2-40B4-BE49-F238E27FC236}">
                <a16:creationId xmlns:a16="http://schemas.microsoft.com/office/drawing/2014/main" id="{BB95791A-8845-4C37-AC5E-9A393F5A9162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" t="-166" r="-194" b="20620"/>
          <a:stretch/>
        </p:blipFill>
        <p:spPr>
          <a:xfrm rot="185126">
            <a:off x="5168159" y="2168048"/>
            <a:ext cx="2178670" cy="2122002"/>
          </a:xfrm>
        </p:spPr>
      </p:pic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4D5FE971-EC56-4A8F-A28A-837DAC20368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1" t="740" r="-1273" b="541"/>
          <a:stretch/>
        </p:blipFill>
        <p:spPr>
          <a:xfrm rot="517250">
            <a:off x="8763572" y="2201206"/>
            <a:ext cx="2178670" cy="2094792"/>
          </a:xfrm>
        </p:spPr>
      </p:pic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48B834F3-96B6-4348-AFF9-A93A27C27B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367403" y="6011452"/>
            <a:ext cx="9588466" cy="566131"/>
          </a:xfrm>
        </p:spPr>
        <p:txBody>
          <a:bodyPr/>
          <a:lstStyle/>
          <a:p>
            <a:r>
              <a:rPr lang="fr-FR" dirty="0"/>
              <a:t>Université Grenoble Alpes (UGA)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76B9E1-BBCE-4740-9524-64A20E404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541" y="5934102"/>
            <a:ext cx="1077102" cy="7208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636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Constat initial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Réponse apportée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Déploiement sur Moodle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Aperçu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Statistiques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Pistes d’améliorations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DE7FE42-6C15-45D3-83B5-B07B93F7B9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553446" y="2265402"/>
            <a:ext cx="8638554" cy="377545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Mise à jour complexe (nombreux intermédiaires)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Problèmes d’accessibilité et non adaptés à une consultation en ligne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Accès peu intuitif donc nécessité importante de communication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Toutes les personnes pouvant bénéficier de ces tutoriels n’ont pas accès à cet intranet</a:t>
            </a: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790970" cy="778933"/>
          </a:xfrm>
        </p:spPr>
        <p:txBody>
          <a:bodyPr>
            <a:normAutofit/>
          </a:bodyPr>
          <a:lstStyle/>
          <a:p>
            <a:r>
              <a:rPr lang="fr-FR" dirty="0"/>
              <a:t>Constat initial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47B19D-E016-4D8F-BEEF-3670223223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2" y="1695450"/>
            <a:ext cx="7769551" cy="407988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Des tutoriels sous forme de PDF dans un intranet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6EB1C1-3F54-4FF1-9149-9FB45FE8D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61" y="2375189"/>
            <a:ext cx="3100787" cy="3555886"/>
          </a:xfrm>
          <a:prstGeom prst="rect">
            <a:avLst/>
          </a:prstGeom>
          <a:ln>
            <a:solidFill>
              <a:srgbClr val="95BC3B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4465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DE7FE42-6C15-45D3-83B5-B07B93F7B9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0" y="2205720"/>
            <a:ext cx="10256499" cy="3392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800" b="1" dirty="0"/>
              <a:t>Format web : </a:t>
            </a:r>
            <a:r>
              <a:rPr lang="fr-FR" sz="1800" dirty="0"/>
              <a:t>favoriser la navigation et l’accessibilité</a:t>
            </a:r>
          </a:p>
          <a:p>
            <a:pPr>
              <a:lnSpc>
                <a:spcPct val="150000"/>
              </a:lnSpc>
            </a:pPr>
            <a:r>
              <a:rPr lang="fr-FR" sz="1800" b="1" dirty="0"/>
              <a:t>Markdown : </a:t>
            </a:r>
            <a:r>
              <a:rPr lang="fr-FR" sz="1800" dirty="0"/>
              <a:t>acceptation du nouveau format par les auteurs des tutoriels et pérennité </a:t>
            </a:r>
            <a:r>
              <a:rPr lang="fr-FR" sz="1800" dirty="0">
                <a:sym typeface="Wingdings" panose="05000000000000000000" pitchFamily="2" charset="2"/>
              </a:rPr>
              <a:t></a:t>
            </a:r>
            <a:r>
              <a:rPr lang="fr-FR" sz="1800" dirty="0"/>
              <a:t> pas de compétences particulières en développement web nécessaires</a:t>
            </a:r>
          </a:p>
          <a:p>
            <a:pPr>
              <a:lnSpc>
                <a:spcPct val="150000"/>
              </a:lnSpc>
            </a:pPr>
            <a:r>
              <a:rPr lang="fr-FR" sz="1800" b="1" dirty="0"/>
              <a:t>Espace de stockage partagé : </a:t>
            </a:r>
            <a:r>
              <a:rPr lang="fr-FR" sz="1800" dirty="0"/>
              <a:t>auteurs multiples, nécessité de collaborer</a:t>
            </a:r>
          </a:p>
          <a:p>
            <a:endParaRPr lang="fr-FR" sz="1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5790970" cy="778933"/>
          </a:xfrm>
        </p:spPr>
        <p:txBody>
          <a:bodyPr>
            <a:normAutofit/>
          </a:bodyPr>
          <a:lstStyle/>
          <a:p>
            <a:r>
              <a:rPr lang="fr-FR" dirty="0"/>
              <a:t>Réponse initiale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47B19D-E016-4D8F-BEEF-3670223223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2" y="1695450"/>
            <a:ext cx="9416724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Des tutoriels en markdown pour un déploiement web</a:t>
            </a:r>
          </a:p>
        </p:txBody>
      </p:sp>
      <p:pic>
        <p:nvPicPr>
          <p:cNvPr id="6" name="Image 5" descr="Exemple de syntaxe markdown :&#10;##Créer un groupe&#10;Se rendre dans le cours, cliquer sur l'onglet &quot;Participants dans le bandeau supérieur.&#10;![](lien vers l'image)&#10;">
            <a:extLst>
              <a:ext uri="{FF2B5EF4-FFF2-40B4-BE49-F238E27FC236}">
                <a16:creationId xmlns:a16="http://schemas.microsoft.com/office/drawing/2014/main" id="{1A99E64B-7A8D-4BFF-8888-62DCA66041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60" r="60805" b="13459"/>
          <a:stretch/>
        </p:blipFill>
        <p:spPr>
          <a:xfrm>
            <a:off x="1236130" y="4403073"/>
            <a:ext cx="4778679" cy="8517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ABE275-A701-4FA1-865F-1BDAD8EE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7" t="48121" r="7893" b="2539"/>
          <a:stretch/>
        </p:blipFill>
        <p:spPr>
          <a:xfrm>
            <a:off x="4131616" y="5305984"/>
            <a:ext cx="4832959" cy="1171275"/>
          </a:xfrm>
          <a:prstGeom prst="rect">
            <a:avLst/>
          </a:prstGeom>
        </p:spPr>
      </p:pic>
      <p:cxnSp>
        <p:nvCxnSpPr>
          <p:cNvPr id="9" name="Connecteur : en angle 8">
            <a:extLst>
              <a:ext uri="{FF2B5EF4-FFF2-40B4-BE49-F238E27FC236}">
                <a16:creationId xmlns:a16="http://schemas.microsoft.com/office/drawing/2014/main" id="{EB9765DE-9067-4155-9616-5E18C733B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2"/>
            <a:endCxn id="7" idx="1"/>
          </p:cNvCxnSpPr>
          <p:nvPr/>
        </p:nvCxnSpPr>
        <p:spPr>
          <a:xfrm rot="16200000" flipH="1">
            <a:off x="3560154" y="5320159"/>
            <a:ext cx="636779" cy="506146"/>
          </a:xfrm>
          <a:prstGeom prst="bentConnector2">
            <a:avLst/>
          </a:prstGeom>
          <a:ln w="28575">
            <a:solidFill>
              <a:srgbClr val="95BC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4980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DE7FE42-6C15-45D3-83B5-B07B93F7B9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2299664"/>
            <a:ext cx="9719738" cy="426332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Choix de l’outil d’édition : Visual studio code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Conversion des tutoriels existants au format markdown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Amélioration de l’accessibilité : r</a:t>
            </a:r>
            <a:r>
              <a:rPr lang="fr-FR" sz="2000" dirty="0"/>
              <a:t>éorganisation de l’architecture, 	sommaire interactif, description d’images …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Simplification du processus : d</a:t>
            </a:r>
            <a:r>
              <a:rPr lang="fr-FR" sz="2000" dirty="0"/>
              <a:t>ocument de prise en main,     	extensions, macros …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10212658" cy="1360956"/>
          </a:xfrm>
        </p:spPr>
        <p:txBody>
          <a:bodyPr>
            <a:normAutofit/>
          </a:bodyPr>
          <a:lstStyle/>
          <a:p>
            <a:r>
              <a:rPr lang="fr-FR" dirty="0"/>
              <a:t>Les différentes étapes du changement de format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846D4B-6DB2-4E77-924E-9F2D6C1FE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54" y="2366375"/>
            <a:ext cx="477033" cy="4770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629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8869335" cy="778933"/>
          </a:xfrm>
        </p:spPr>
        <p:txBody>
          <a:bodyPr>
            <a:normAutofit/>
          </a:bodyPr>
          <a:lstStyle/>
          <a:p>
            <a:r>
              <a:rPr lang="fr-FR" dirty="0"/>
              <a:t>L’environnement Moodle à l’UGA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C3D19C4-9869-4B55-B2AE-17CE953A17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2 plateformes</a:t>
            </a:r>
          </a:p>
        </p:txBody>
      </p:sp>
      <p:sp>
        <p:nvSpPr>
          <p:cNvPr id="7" name="Google Shape;207;p23">
            <a:extLst>
              <a:ext uri="{FF2B5EF4-FFF2-40B4-BE49-F238E27FC236}">
                <a16:creationId xmlns:a16="http://schemas.microsoft.com/office/drawing/2014/main" id="{954848F0-9792-406D-A4D1-03F74AED47EF}"/>
              </a:ext>
            </a:extLst>
          </p:cNvPr>
          <p:cNvSpPr/>
          <p:nvPr/>
        </p:nvSpPr>
        <p:spPr bwMode="auto">
          <a:xfrm>
            <a:off x="5682337" y="2232666"/>
            <a:ext cx="3198800" cy="31988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>
              <a:defRPr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Quattrocento Sans"/>
              </a:rPr>
              <a:t>Moodle </a:t>
            </a:r>
          </a:p>
          <a:p>
            <a:pPr lvl="0" algn="ctr">
              <a:defRPr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Quattrocento Sans"/>
              </a:rPr>
              <a:t>E-formation</a:t>
            </a:r>
          </a:p>
          <a:p>
            <a:pPr lvl="0" algn="ctr">
              <a:defRPr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  <a:cs typeface="Quattrocento Sans"/>
            </a:endParaRPr>
          </a:p>
          <a:p>
            <a:pPr lvl="0" algn="ctr">
              <a:defRPr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Quattrocento Sans"/>
              </a:rPr>
              <a:t>~13 600</a:t>
            </a:r>
          </a:p>
          <a:p>
            <a:pPr algn="ctr">
              <a:defRPr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Quattrocento Sans"/>
              </a:rPr>
              <a:t>utilisateurs 24/25</a:t>
            </a:r>
          </a:p>
        </p:txBody>
      </p:sp>
      <p:sp>
        <p:nvSpPr>
          <p:cNvPr id="8" name="Google Shape;208;p23">
            <a:extLst>
              <a:ext uri="{FF2B5EF4-FFF2-40B4-BE49-F238E27FC236}">
                <a16:creationId xmlns:a16="http://schemas.microsoft.com/office/drawing/2014/main" id="{817C3122-A6A6-46FD-BBE4-224D8826DAEA}"/>
              </a:ext>
            </a:extLst>
          </p:cNvPr>
          <p:cNvSpPr/>
          <p:nvPr/>
        </p:nvSpPr>
        <p:spPr bwMode="auto">
          <a:xfrm>
            <a:off x="3164396" y="2232666"/>
            <a:ext cx="3198800" cy="3198800"/>
          </a:xfrm>
          <a:prstGeom prst="ellipse">
            <a:avLst/>
          </a:prstGeom>
          <a:solidFill>
            <a:srgbClr val="000000">
              <a:alpha val="73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>
              <a:defRPr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Quattrocento Sans"/>
              </a:rPr>
              <a:t>Moodle</a:t>
            </a:r>
          </a:p>
          <a:p>
            <a:pPr lvl="0" algn="ctr">
              <a:defRPr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Quattrocento Sans"/>
              </a:rPr>
              <a:t>UGA</a:t>
            </a:r>
          </a:p>
          <a:p>
            <a:pPr lvl="0" algn="ctr">
              <a:defRPr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  <a:cs typeface="Quattrocento Sans"/>
            </a:endParaRPr>
          </a:p>
          <a:p>
            <a:pPr lvl="0" algn="ctr">
              <a:defRPr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Quattrocento Sans"/>
              </a:rPr>
              <a:t>~36 300</a:t>
            </a:r>
          </a:p>
          <a:p>
            <a:pPr lvl="0" algn="ctr">
              <a:defRPr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Quattrocento Sans"/>
              </a:rPr>
              <a:t>utilisateurs 24/25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613FBAB-D5DD-4EC8-AA7E-5C6A2340D4BE}"/>
              </a:ext>
            </a:extLst>
          </p:cNvPr>
          <p:cNvSpPr txBox="1"/>
          <p:nvPr/>
        </p:nvSpPr>
        <p:spPr>
          <a:xfrm>
            <a:off x="601247" y="3508899"/>
            <a:ext cx="243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Connexion uniquement via des identifiants UGA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183F722-B9E3-4D8F-958E-8D2175BEFF74}"/>
              </a:ext>
            </a:extLst>
          </p:cNvPr>
          <p:cNvSpPr txBox="1"/>
          <p:nvPr/>
        </p:nvSpPr>
        <p:spPr>
          <a:xfrm>
            <a:off x="9006606" y="3508899"/>
            <a:ext cx="243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Connexion via </a:t>
            </a:r>
            <a:r>
              <a:rPr lang="fr-FR" dirty="0" err="1"/>
              <a:t>Renater</a:t>
            </a:r>
            <a:r>
              <a:rPr lang="fr-FR" dirty="0"/>
              <a:t> ou création de compte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9D8DEE5-CD5F-437C-9FDF-E6E3F445A87C}"/>
              </a:ext>
            </a:extLst>
          </p:cNvPr>
          <p:cNvCxnSpPr>
            <a:stCxn id="9" idx="3"/>
            <a:endCxn id="8" idx="2"/>
          </p:cNvCxnSpPr>
          <p:nvPr/>
        </p:nvCxnSpPr>
        <p:spPr>
          <a:xfrm>
            <a:off x="3037560" y="3832065"/>
            <a:ext cx="126836" cy="1"/>
          </a:xfrm>
          <a:prstGeom prst="line">
            <a:avLst/>
          </a:prstGeom>
          <a:ln w="38100">
            <a:solidFill>
              <a:srgbClr val="ECEC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CE1450B-718D-444E-BE21-EB7C07F96BF5}"/>
              </a:ext>
            </a:extLst>
          </p:cNvPr>
          <p:cNvCxnSpPr>
            <a:cxnSpLocks/>
            <a:stCxn id="10" idx="1"/>
            <a:endCxn id="7" idx="6"/>
          </p:cNvCxnSpPr>
          <p:nvPr/>
        </p:nvCxnSpPr>
        <p:spPr>
          <a:xfrm flipH="1">
            <a:off x="8881137" y="3832065"/>
            <a:ext cx="125469" cy="1"/>
          </a:xfrm>
          <a:prstGeom prst="line">
            <a:avLst/>
          </a:prstGeom>
          <a:ln w="38100">
            <a:solidFill>
              <a:srgbClr val="FBE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7527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DE7FE42-6C15-45D3-83B5-B07B93F7B9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0" y="2493818"/>
            <a:ext cx="10879669" cy="3392632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Chaque tutoriel correspond à une activité "Page"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Téléchargement en </a:t>
            </a:r>
            <a:r>
              <a:rPr lang="fr-FR" dirty="0" err="1"/>
              <a:t>pdf</a:t>
            </a:r>
            <a:r>
              <a:rPr lang="fr-FR" dirty="0"/>
              <a:t> possible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Format de cours "Tuiles" afin de bénéficier de l’affichage en pop-up des pages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Achèvement automatique d’activité afin de pouvoir générer des statistiques d’usage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Navigation par activité ou par recherche via le nom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Cours accessible via un lien "Aide" visible en permanence   </a:t>
            </a: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8869335" cy="778933"/>
          </a:xfrm>
        </p:spPr>
        <p:txBody>
          <a:bodyPr>
            <a:normAutofit/>
          </a:bodyPr>
          <a:lstStyle/>
          <a:p>
            <a:r>
              <a:rPr lang="fr-FR" dirty="0"/>
              <a:t>Déploiement sur Moodle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C3D19C4-9869-4B55-B2AE-17CE953A17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Résultat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C450D1-2761-41B2-9F62-BA9F89D18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"/>
          <a:stretch/>
        </p:blipFill>
        <p:spPr>
          <a:xfrm>
            <a:off x="8267713" y="963404"/>
            <a:ext cx="3775713" cy="21701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7201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DE7FE42-6C15-45D3-83B5-B07B93F7B9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0" y="2214232"/>
            <a:ext cx="10851485" cy="381957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sz="1800" dirty="0"/>
              <a:t>Format HTML car le format Markdown est trop limitant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sz="1800" dirty="0"/>
              <a:t>Conversion automatique du markdown en html et en </a:t>
            </a:r>
            <a:r>
              <a:rPr lang="fr-FR" sz="1800" dirty="0" err="1"/>
              <a:t>pdf</a:t>
            </a:r>
            <a:endParaRPr lang="fr-FR" sz="1800" dirty="0"/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sz="1800" dirty="0"/>
              <a:t>Une macro réalise la mise en forme du html : liens d’images, classes </a:t>
            </a:r>
            <a:r>
              <a:rPr lang="fr-FR" sz="1800" dirty="0" err="1"/>
              <a:t>css</a:t>
            </a:r>
            <a:r>
              <a:rPr lang="fr-FR" sz="1800" dirty="0"/>
              <a:t>, téléchargement en </a:t>
            </a:r>
            <a:r>
              <a:rPr lang="fr-FR" sz="1800" dirty="0" err="1"/>
              <a:t>pdf</a:t>
            </a:r>
            <a:r>
              <a:rPr lang="fr-FR" sz="1800" dirty="0"/>
              <a:t>, </a:t>
            </a:r>
            <a:r>
              <a:rPr lang="fr-FR" sz="1800" dirty="0" err="1"/>
              <a:t>footer</a:t>
            </a:r>
            <a:endParaRPr lang="fr-FR" sz="1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0" y="824191"/>
            <a:ext cx="8869335" cy="778933"/>
          </a:xfrm>
        </p:spPr>
        <p:txBody>
          <a:bodyPr>
            <a:normAutofit/>
          </a:bodyPr>
          <a:lstStyle/>
          <a:p>
            <a:r>
              <a:rPr lang="fr-FR" dirty="0"/>
              <a:t>Déploiement sur Moodle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C3D19C4-9869-4B55-B2AE-17CE953A17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662" y="1695450"/>
            <a:ext cx="4700213" cy="40798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Processus technique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5DC4BC-02D2-449A-BD78-9CE071BBD349}"/>
              </a:ext>
            </a:extLst>
          </p:cNvPr>
          <p:cNvSpPr txBox="1"/>
          <p:nvPr/>
        </p:nvSpPr>
        <p:spPr>
          <a:xfrm>
            <a:off x="1236131" y="4313340"/>
            <a:ext cx="7757558" cy="2245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Utilisation de deux dossiers « non visibles sur la page de cours » pour les images et documents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pdf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afin de conserver les chemins d’accès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Ajout des images et du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pdf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dans les dossiers, copie du html dans une page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32887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2946</TotalTime>
  <Words>584</Words>
  <Application>Microsoft Office PowerPoint</Application>
  <PresentationFormat>Grand écran</PresentationFormat>
  <Paragraphs>91</Paragraphs>
  <Slides>15</Slides>
  <Notes>2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Calibri</vt:lpstr>
      <vt:lpstr>Verdana</vt:lpstr>
      <vt:lpstr>Thème Office</vt:lpstr>
      <vt:lpstr>Chroniques de tutoriels qui ne voulaient plus être oubliés</vt:lpstr>
      <vt:lpstr>Présentation PowerPoint</vt:lpstr>
      <vt:lpstr>Sommaire</vt:lpstr>
      <vt:lpstr>Constat initial</vt:lpstr>
      <vt:lpstr>Réponse initiale</vt:lpstr>
      <vt:lpstr>Les différentes étapes du changement de format</vt:lpstr>
      <vt:lpstr>L’environnement Moodle à l’UGA</vt:lpstr>
      <vt:lpstr>Déploiement sur Moodle</vt:lpstr>
      <vt:lpstr>Déploiement sur Moodle</vt:lpstr>
      <vt:lpstr>Aperçu</vt:lpstr>
      <vt:lpstr>Mise à jour</vt:lpstr>
      <vt:lpstr>Une augmentation des consultations ?</vt:lpstr>
      <vt:lpstr>Evolutions envisagées</vt:lpstr>
      <vt:lpstr>Conclusion</vt:lpstr>
      <vt:lpstr>Des questions ? Des remarques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LOIC MEDINA</cp:lastModifiedBy>
  <cp:revision>182</cp:revision>
  <dcterms:created xsi:type="dcterms:W3CDTF">2025-01-27T14:26:24Z</dcterms:created>
  <dcterms:modified xsi:type="dcterms:W3CDTF">2025-07-02T05:24:09Z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