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notesSlides/notesSlide4.xml" ContentType="application/vnd.openxmlformats-officedocument.presentationml.notesSlide+xml"/>
  <Override PartName="/ppt/tags/tag38.xml" ContentType="application/vnd.openxmlformats-officedocument.presentationml.tags+xml"/>
  <Override PartName="/ppt/notesSlides/notesSlide5.xml" ContentType="application/vnd.openxmlformats-officedocument.presentationml.notesSlide+xml"/>
  <Override PartName="/ppt/tags/tag39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notesSlides/notesSlide8.xml" ContentType="application/vnd.openxmlformats-officedocument.presentationml.notesSlide+xml"/>
  <Override PartName="/ppt/tags/tag42.xml" ContentType="application/vnd.openxmlformats-officedocument.presentationml.tags+xml"/>
  <Override PartName="/ppt/notesSlides/notesSlide9.xml" ContentType="application/vnd.openxmlformats-officedocument.presentationml.notesSlide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44.xml" ContentType="application/vnd.openxmlformats-officedocument.presentationml.tags+xml"/>
  <Override PartName="/ppt/notesSlides/notesSlide11.xml" ContentType="application/vnd.openxmlformats-officedocument.presentationml.notesSlide+xml"/>
  <Override PartName="/ppt/tags/tag45.xml" ContentType="application/vnd.openxmlformats-officedocument.presentationml.tags+xml"/>
  <Override PartName="/ppt/notesSlides/notesSlide12.xml" ContentType="application/vnd.openxmlformats-officedocument.presentationml.notesSlide+xml"/>
  <Override PartName="/ppt/tags/tag46.xml" ContentType="application/vnd.openxmlformats-officedocument.presentationml.tags+xml"/>
  <Override PartName="/ppt/notesSlides/notesSlide13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59" r:id="rId4"/>
    <p:sldId id="260" r:id="rId5"/>
    <p:sldId id="266" r:id="rId6"/>
    <p:sldId id="261" r:id="rId7"/>
    <p:sldId id="262" r:id="rId8"/>
    <p:sldId id="267" r:id="rId9"/>
    <p:sldId id="269" r:id="rId10"/>
    <p:sldId id="271" r:id="rId11"/>
    <p:sldId id="272" r:id="rId12"/>
    <p:sldId id="273" r:id="rId13"/>
    <p:sldId id="274" r:id="rId14"/>
    <p:sldId id="263" r:id="rId15"/>
    <p:sldId id="265" r:id="rId16"/>
    <p:sldId id="275" r:id="rId17"/>
  </p:sldIdLst>
  <p:sldSz cx="12192000" cy="6858000"/>
  <p:notesSz cx="6858000" cy="9144000"/>
  <p:custDataLst>
    <p:tags r:id="rId2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905" autoAdjust="0"/>
  </p:normalViewPr>
  <p:slideViewPr>
    <p:cSldViewPr snapToGrid="0">
      <p:cViewPr varScale="1">
        <p:scale>
          <a:sx n="66" d="100"/>
          <a:sy n="66" d="100"/>
        </p:scale>
        <p:origin x="121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98276-1D02-4CB2-974B-264A69367E80}" type="datetimeFigureOut">
              <a:rPr lang="fr-FR" smtClean="0"/>
              <a:t>30/06/2025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6256B-A183-41AE-A9CC-620F6C1098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078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802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Trouver les 14 erreurs « 14 situations dangereuses » dans un dépôt logistique.</a:t>
            </a:r>
          </a:p>
          <a:p>
            <a:r>
              <a:rPr lang="fr-FR" dirty="0"/>
              <a:t>Cette activité débloque l’attribution d’un badge avec un indice de repérage en description.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160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Vocabulaire en lien avec la logistique.</a:t>
            </a:r>
          </a:p>
          <a:p>
            <a:r>
              <a:rPr lang="fr-FR" dirty="0"/>
              <a:t>Avec les lettres restantes, trouver un mot de 5 lettres en lien avec l’aéronautique.</a:t>
            </a:r>
          </a:p>
          <a:p>
            <a:r>
              <a:rPr lang="fr-FR" dirty="0"/>
              <a:t>L’avez-vous trouvé ??? « AVION »</a:t>
            </a:r>
          </a:p>
          <a:p>
            <a:r>
              <a:rPr lang="fr-FR" dirty="0"/>
              <a:t>Le joueur indique le mot trouvé à l’un des animateurs, si le mot est ok celui-ci lui fournit un indice supplémentaire.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437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Enigme finale:</a:t>
            </a:r>
          </a:p>
          <a:p>
            <a:r>
              <a:rPr lang="fr-FR" dirty="0"/>
              <a:t>Les joueurs disposent de tous les éléments pour chercher, dans le rayonnage localisé grâce aux indices, la pièce permettant de réparer l’avion. Activité QUIZ « glisser déposer » et une vidéo de fin pour symboliser la réussite de la mission.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260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Depuis l’escape </a:t>
            </a:r>
            <a:r>
              <a:rPr lang="fr-FR" dirty="0" err="1"/>
              <a:t>game</a:t>
            </a:r>
            <a:r>
              <a:rPr lang="fr-FR" dirty="0"/>
              <a:t> a été joué 4 fois de plus au profit d’une centaine de stagiaires.</a:t>
            </a:r>
          </a:p>
          <a:p>
            <a:r>
              <a:rPr lang="fr-FR" dirty="0"/>
              <a:t>Ce qui l’en ressort « on ne s’est pas ennuyé – c’est sympa et intéressant ».</a:t>
            </a:r>
          </a:p>
          <a:p>
            <a:r>
              <a:rPr lang="fr-FR" dirty="0"/>
              <a:t>Point négatif: Groupe de 6 à 7 stagiaires – difficile de maintenir l’attention sur la durée de l’ensemble des joueurs.</a:t>
            </a:r>
          </a:p>
          <a:p>
            <a:r>
              <a:rPr lang="fr-FR" dirty="0"/>
              <a:t>Observation: Participation active de 4 stagiaires, raison pour laquelle nous pensons que ce genre d’activité doit se limiter à 4 joueurs max.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860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EAJ </a:t>
            </a:r>
            <a:r>
              <a:rPr lang="fr-FR" dirty="0">
                <a:sym typeface="Wingdings" panose="05000000000000000000" pitchFamily="2" charset="2"/>
              </a:rPr>
              <a:t> Création en 2019, dispositif pour les passionnés de 12 à 25 ans (en 2025 36 jeunes sur le site de Rochefort). Le mercredi et/ou samedi ainsi que pendant les vacances scolaires.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Découvrir l'aéronautique (visites, aéromodélisme, drones...) 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Être initié à l'aéronautique (brevet d'initiation aéronautique, simulateurs de vols) 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Pratiquer le Sport et la cohésion (cross, course d'orientation, topographie..) 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Appréhender le Leadership (encadrement, projet d'équipe, smart challenge.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720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Trouver une activité pour les EAJ qui pourrait leur faire découvrir les métiers de l’armée de l’Air et de l’Espace.</a:t>
            </a:r>
          </a:p>
          <a:p>
            <a:r>
              <a:rPr lang="fr-FR" dirty="0"/>
              <a:t>L’ADJ Emilie a proposé d’utiliser Moodle au travers un escape </a:t>
            </a:r>
            <a:r>
              <a:rPr lang="fr-FR" dirty="0" err="1"/>
              <a:t>game</a:t>
            </a:r>
            <a:r>
              <a:rPr lang="fr-FR" dirty="0"/>
              <a:t> pour présenter le métier de logisticien.</a:t>
            </a:r>
          </a:p>
          <a:p>
            <a:r>
              <a:rPr lang="fr-FR" dirty="0"/>
              <a:t>Présentation du métier de logisticien : 20 minutes de présentation du métier en salle de cours.</a:t>
            </a:r>
          </a:p>
          <a:p>
            <a:r>
              <a:rPr lang="fr-FR" dirty="0"/>
              <a:t>Constitution de 4 groupes de 4 joueurs « travail en équipe »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268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Parcours linéaire avec un achèvement d’activité permettant le déblocage de l’énigme suivante.</a:t>
            </a:r>
          </a:p>
          <a:p>
            <a:r>
              <a:rPr lang="fr-FR" dirty="0"/>
              <a:t>Activités hybrides : casse-tête / recherche d’indice dans un local à ingrédients + activités sur MOODLE. </a:t>
            </a:r>
          </a:p>
          <a:p>
            <a:r>
              <a:rPr lang="fr-FR" dirty="0"/>
              <a:t>Une vidéo générée avec une IA indique la mission à effectuer par les stagiaires du jour.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902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L’escape-</a:t>
            </a:r>
            <a:r>
              <a:rPr lang="fr-FR" dirty="0" err="1"/>
              <a:t>game</a:t>
            </a:r>
            <a:r>
              <a:rPr lang="fr-FR" dirty="0"/>
              <a:t> se joue dans un mini hangar logistique dans lequel les joueurs retrouvent des casiers dans lesquels sont stockées de véritables pièces aéronautiques, et aussi une </a:t>
            </a:r>
            <a:r>
              <a:rPr lang="fr-FR" dirty="0" err="1"/>
              <a:t>soute</a:t>
            </a:r>
            <a:r>
              <a:rPr lang="fr-FR" dirty="0"/>
              <a:t> à ingrédients pétroliers dans laquelle sont entreposés des dizaines de bidons en-dessous desquels est caché la silhouette d’un avion rafale ou un A400M. Sur ce bidon apparaît un code produit à renseigner sur une des énigmes.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70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joueurs étant en phase découverte, nous avons donné la possibilité de vérifier les réponses directement sans devoir attendre la fin du QUIZ. (100% de réussite pour débloquer l’énigme suivante).</a:t>
            </a:r>
          </a:p>
          <a:p>
            <a:r>
              <a:rPr lang="fr-FR" dirty="0"/>
              <a:t>« Vérifier » permet de vérifier la réponse sans devoir attendre la fin du test- Feedback immédiat.</a:t>
            </a:r>
          </a:p>
          <a:p>
            <a:r>
              <a:rPr lang="fr-FR" dirty="0"/>
              <a:t>Si la réponse est fausse nous avons ajouté la possibilité de « recommencer ».</a:t>
            </a:r>
          </a:p>
          <a:p>
            <a:r>
              <a:rPr lang="fr-FR" dirty="0"/>
              <a:t>Ces fonctions sont paramétrables dans l’activité « Quiz ».</a:t>
            </a:r>
          </a:p>
          <a:p>
            <a:r>
              <a:rPr lang="fr-FR" dirty="0"/>
              <a:t>Questions à choix multiples et </a:t>
            </a:r>
            <a:r>
              <a:rPr lang="fr-FR" dirty="0" err="1"/>
              <a:t>fill</a:t>
            </a:r>
            <a:r>
              <a:rPr lang="fr-FR" dirty="0"/>
              <a:t> in the </a:t>
            </a:r>
            <a:r>
              <a:rPr lang="fr-FR" dirty="0" err="1"/>
              <a:t>blanks</a:t>
            </a:r>
            <a:r>
              <a:rPr lang="fr-FR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748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Dans ce cas, la vérification de la réponse est automatique. « Fill in the </a:t>
            </a:r>
            <a:r>
              <a:rPr lang="fr-FR" dirty="0" err="1"/>
              <a:t>blanks</a:t>
            </a:r>
            <a:r>
              <a:rPr lang="fr-FR" dirty="0"/>
              <a:t> », pas de bouton « vérifier » et « recommencer ».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926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Effectuer un calcul sans calculatrice dont le résultat permet d’ouvrir un cadenas donnant accès à l’espace conditionnement emballage du hangar. Les joueurs doivent trouver un indice caché dans un grand sac rempli de chips de calage.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918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Vidéo sur les produits dangereux avec des questions permettant de vérifier l’attention des joueurs.</a:t>
            </a:r>
          </a:p>
          <a:p>
            <a:r>
              <a:rPr lang="fr-FR" dirty="0"/>
              <a:t>Dans la </a:t>
            </a:r>
            <a:r>
              <a:rPr lang="fr-FR" dirty="0" err="1"/>
              <a:t>soute</a:t>
            </a:r>
            <a:r>
              <a:rPr lang="fr-FR" dirty="0"/>
              <a:t> à ingrédients les joueurs doivent trouver la silhouette d’un Rafale ou de l’AWACS et relever le code produit.</a:t>
            </a:r>
          </a:p>
          <a:p>
            <a:r>
              <a:rPr lang="fr-FR" dirty="0"/>
              <a:t>Dans la vidéo est expliquée la dangerosité des produits entreposés et dont le mélange peut être explosif (cas dans la vidéo, explosion et brûlures graves).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6256B-A183-41AE-A9CC-620F6C10982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16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28.pn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49.png"/><Relationship Id="rId2" Type="http://schemas.microsoft.com/office/2007/relationships/media" Target="../media/media2.mp4"/><Relationship Id="rId1" Type="http://schemas.openxmlformats.org/officeDocument/2006/relationships/tags" Target="../tags/tag45.xml"/><Relationship Id="rId6" Type="http://schemas.openxmlformats.org/officeDocument/2006/relationships/image" Target="../media/image48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7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4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video" Target="../media/media1.mp4"/><Relationship Id="rId7" Type="http://schemas.openxmlformats.org/officeDocument/2006/relationships/image" Target="../media/image22.jpeg"/><Relationship Id="rId2" Type="http://schemas.microsoft.com/office/2007/relationships/media" Target="../media/media1.mp4"/><Relationship Id="rId1" Type="http://schemas.openxmlformats.org/officeDocument/2006/relationships/tags" Target="../tags/tag37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jp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8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1.xml"/><Relationship Id="rId6" Type="http://schemas.openxmlformats.org/officeDocument/2006/relationships/image" Target="../media/image28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78" y="1952149"/>
            <a:ext cx="11516008" cy="1947862"/>
          </a:xfrm>
        </p:spPr>
        <p:txBody>
          <a:bodyPr>
            <a:normAutofit fontScale="90000"/>
          </a:bodyPr>
          <a:lstStyle/>
          <a:p>
            <a:r>
              <a:rPr lang="fr-FR" sz="4800" b="1" dirty="0"/>
              <a:t>La face cachée de la mission :</a:t>
            </a:r>
            <a:br>
              <a:rPr lang="fr-FR" sz="4800" b="1" dirty="0"/>
            </a:br>
            <a:r>
              <a:rPr lang="fr-FR" sz="4800" b="1" dirty="0"/>
              <a:t> </a:t>
            </a:r>
            <a:br>
              <a:rPr lang="fr-FR" sz="4800" b="1" dirty="0"/>
            </a:br>
            <a:r>
              <a:rPr lang="fr-FR" sz="4800" b="1" dirty="0"/>
              <a:t>enquête logistique à travers Moodle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34978" y="5821330"/>
            <a:ext cx="8774298" cy="851075"/>
          </a:xfrm>
        </p:spPr>
        <p:txBody>
          <a:bodyPr>
            <a:noAutofit/>
          </a:bodyPr>
          <a:lstStyle/>
          <a:p>
            <a:r>
              <a:rPr lang="fr-FR" sz="2200" b="1" dirty="0"/>
              <a:t>E</a:t>
            </a:r>
            <a:r>
              <a:rPr lang="fr-FR" sz="2200" dirty="0"/>
              <a:t>cole de </a:t>
            </a:r>
            <a:r>
              <a:rPr lang="fr-FR" sz="2200" b="1" dirty="0"/>
              <a:t>F</a:t>
            </a:r>
            <a:r>
              <a:rPr lang="fr-FR" sz="2200" dirty="0"/>
              <a:t>ormation des </a:t>
            </a:r>
            <a:r>
              <a:rPr lang="fr-FR" sz="2200" b="1" dirty="0"/>
              <a:t>S</a:t>
            </a:r>
            <a:r>
              <a:rPr lang="fr-FR" sz="2200" dirty="0"/>
              <a:t>ous-</a:t>
            </a:r>
            <a:r>
              <a:rPr lang="fr-FR" sz="2200" b="1" dirty="0"/>
              <a:t>O</a:t>
            </a:r>
            <a:r>
              <a:rPr lang="fr-FR" sz="2200" dirty="0"/>
              <a:t>fficiers de l’</a:t>
            </a:r>
            <a:r>
              <a:rPr lang="fr-FR" sz="2200" b="1" dirty="0"/>
              <a:t>a</a:t>
            </a:r>
            <a:r>
              <a:rPr lang="fr-FR" sz="2200" dirty="0"/>
              <a:t>rmée de l’</a:t>
            </a:r>
            <a:r>
              <a:rPr lang="fr-FR" sz="2200" b="1" dirty="0"/>
              <a:t>A</a:t>
            </a:r>
            <a:r>
              <a:rPr lang="fr-FR" sz="2200" dirty="0"/>
              <a:t>ir et</a:t>
            </a:r>
          </a:p>
          <a:p>
            <a:r>
              <a:rPr lang="fr-FR" sz="2200" dirty="0"/>
              <a:t>de l’</a:t>
            </a:r>
            <a:r>
              <a:rPr lang="fr-FR" sz="2200" b="1" dirty="0"/>
              <a:t>E</a:t>
            </a:r>
            <a:r>
              <a:rPr lang="fr-FR" sz="2200" dirty="0"/>
              <a:t>space (EFSOAAE)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54592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CC62F80-5807-462D-8E33-E615309E2A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/>
          <a:stretch/>
        </p:blipFill>
        <p:spPr>
          <a:xfrm>
            <a:off x="748770" y="1872191"/>
            <a:ext cx="7552267" cy="4248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414C7D3-C741-4826-9F55-F9192AE4A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138" y="2560108"/>
            <a:ext cx="1894739" cy="1419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9C8694A-A3C3-48B8-8D39-B51DCCFA4F84}"/>
              </a:ext>
            </a:extLst>
          </p:cNvPr>
          <p:cNvSpPr txBox="1"/>
          <p:nvPr/>
        </p:nvSpPr>
        <p:spPr>
          <a:xfrm>
            <a:off x="9760974" y="3996266"/>
            <a:ext cx="1927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Interactive </a:t>
            </a:r>
            <a:r>
              <a:rPr lang="fr-FR" sz="2000" dirty="0" err="1"/>
              <a:t>video</a:t>
            </a:r>
            <a:endParaRPr lang="fr-FR" sz="2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AEBAF4-07D6-4796-AEE5-31B6047A172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0000"/>
          <a:stretch/>
        </p:blipFill>
        <p:spPr>
          <a:xfrm>
            <a:off x="748771" y="1869833"/>
            <a:ext cx="7552266" cy="4248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A4FE8A7-24B7-4A02-9864-7AE679ACB4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570" y="2881033"/>
            <a:ext cx="3165648" cy="18521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C006E6-B26B-475E-8CE7-DAFF26E12E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668" y="1402723"/>
            <a:ext cx="2403001" cy="3204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451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54592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9C8694A-A3C3-48B8-8D39-B51DCCFA4F84}"/>
              </a:ext>
            </a:extLst>
          </p:cNvPr>
          <p:cNvSpPr txBox="1"/>
          <p:nvPr/>
        </p:nvSpPr>
        <p:spPr>
          <a:xfrm>
            <a:off x="9543492" y="3990130"/>
            <a:ext cx="2568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/>
              <a:t>Find</a:t>
            </a:r>
            <a:r>
              <a:rPr lang="fr-FR" sz="2000" dirty="0"/>
              <a:t> Multiple Hotspots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380C6A-E05F-44D0-A89A-9141C9DA8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498" y="2466449"/>
            <a:ext cx="1958320" cy="146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36EBD9-8038-4FCC-AD2C-B7353C5C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13" y="1422188"/>
            <a:ext cx="5734778" cy="4929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298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54592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9C8694A-A3C3-48B8-8D39-B51DCCFA4F84}"/>
              </a:ext>
            </a:extLst>
          </p:cNvPr>
          <p:cNvSpPr txBox="1"/>
          <p:nvPr/>
        </p:nvSpPr>
        <p:spPr>
          <a:xfrm>
            <a:off x="9960816" y="3932269"/>
            <a:ext cx="1733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/>
              <a:t>Find</a:t>
            </a:r>
            <a:r>
              <a:rPr lang="fr-FR" sz="2000" dirty="0"/>
              <a:t> the </a:t>
            </a:r>
            <a:r>
              <a:rPr lang="fr-FR" sz="2000" dirty="0" err="1"/>
              <a:t>words</a:t>
            </a:r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28E038-E88A-42E0-B473-FC7730610B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546" y="2464934"/>
            <a:ext cx="1810221" cy="1355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6644D5-79C0-45FE-8ACB-1D1323198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488" y="1402723"/>
            <a:ext cx="5760507" cy="4928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625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64" y="754592"/>
            <a:ext cx="3065636" cy="778933"/>
          </a:xfrm>
        </p:spPr>
        <p:txBody>
          <a:bodyPr>
            <a:normAutofit/>
          </a:bodyPr>
          <a:lstStyle/>
          <a:p>
            <a:r>
              <a:rPr lang="fr-FR" sz="3200" dirty="0"/>
              <a:t>Enigme finale</a:t>
            </a:r>
          </a:p>
        </p:txBody>
      </p:sp>
      <p:pic>
        <p:nvPicPr>
          <p:cNvPr id="3" name="escape">
            <a:hlinkClick r:id="" action="ppaction://media"/>
            <a:extLst>
              <a:ext uri="{FF2B5EF4-FFF2-40B4-BE49-F238E27FC236}">
                <a16:creationId xmlns:a16="http://schemas.microsoft.com/office/drawing/2014/main" id="{002EB757-EAC6-4377-AF8D-70A040B0DA6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6"/>
          <a:srcRect l="4751" t="20663" r="5582" b="4594"/>
          <a:stretch/>
        </p:blipFill>
        <p:spPr>
          <a:xfrm>
            <a:off x="497064" y="1622014"/>
            <a:ext cx="8514447" cy="3992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AA6E711-C64A-4EA1-8020-C9743FD2BE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0251" y="1622014"/>
            <a:ext cx="2204685" cy="33131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542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976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33A04-7B27-461F-8E16-77283F6F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59" y="824191"/>
            <a:ext cx="11503742" cy="778933"/>
          </a:xfrm>
        </p:spPr>
        <p:txBody>
          <a:bodyPr/>
          <a:lstStyle/>
          <a:p>
            <a:r>
              <a:rPr lang="fr-FR" dirty="0"/>
              <a:t>Conclusion : </a:t>
            </a:r>
            <a:r>
              <a:rPr lang="fr-FR" sz="2400" dirty="0"/>
              <a:t>Que nous a apporté l’utilisation de Moodle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B84769-DF11-477D-9AA7-0D6503BF85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0774" y="1603125"/>
            <a:ext cx="11041625" cy="428332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Plusieurs scenarios possibles (2 actuellement, Rafale et AWACS)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Gamifier un parcours pour présenter un métier (autre qu’une vidéo)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Permettre le passage de plusieurs groupes en simultané (4 groupes de 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Moodle permet de créer le fil conducteur et le support de l’escape-</a:t>
            </a:r>
            <a:r>
              <a:rPr lang="fr-FR" sz="2200" dirty="0" err="1"/>
              <a:t>game</a:t>
            </a:r>
            <a:endParaRPr lang="fr-F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Possibilité d’y ajouter diverses ressources (vidéos, énigmes 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Intérêt décuplé pour les stagiaires (souhaitent faire les 2 scénarios)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/>
              <a:t>Suite au succès de cet escape-</a:t>
            </a:r>
            <a:r>
              <a:rPr lang="fr-FR" sz="2200" dirty="0" err="1"/>
              <a:t>game</a:t>
            </a:r>
            <a:r>
              <a:rPr lang="fr-FR" sz="2200" dirty="0"/>
              <a:t>, nous souhaitons développer ce concept pour les salons, le recrutement, les stages de 3</a:t>
            </a:r>
            <a:r>
              <a:rPr lang="fr-FR" sz="2200" baseline="30000" dirty="0"/>
              <a:t>ème</a:t>
            </a:r>
            <a:r>
              <a:rPr lang="fr-FR" sz="2200" dirty="0"/>
              <a:t> et 2nde afin de faire connaître les métiers de l’armée de l’Air et de l’Espace. </a:t>
            </a:r>
          </a:p>
          <a:p>
            <a:pPr marL="342900" indent="-342900">
              <a:buFontTx/>
              <a:buChar char="-"/>
            </a:pPr>
            <a:endParaRPr lang="fr-FR" sz="2200" dirty="0"/>
          </a:p>
          <a:p>
            <a:pPr marL="342900" indent="-342900">
              <a:buFontTx/>
              <a:buChar char="-"/>
            </a:pPr>
            <a:endParaRPr lang="fr-FR" sz="2200" dirty="0"/>
          </a:p>
          <a:p>
            <a:pPr marL="342900" indent="-342900">
              <a:buFontTx/>
              <a:buChar char="-"/>
            </a:pPr>
            <a:endParaRPr lang="fr-FR" sz="2200" dirty="0"/>
          </a:p>
          <a:p>
            <a:pPr marL="342900" indent="-342900">
              <a:buFontTx/>
              <a:buChar char="-"/>
            </a:pPr>
            <a:endParaRPr lang="fr-FR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03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Avez-vous des questions 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F4F9A4-1DFD-4920-91A8-780E76FCB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561" y="1599498"/>
            <a:ext cx="4168875" cy="27786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CC0101-3D4E-43E1-8F69-0B38708CB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43" y="2470422"/>
            <a:ext cx="3672887" cy="24448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4B9559-7555-47B8-A549-D2BDFC0A8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770" y="2470422"/>
            <a:ext cx="3672887" cy="24480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de votre attention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D87C41-F087-459E-AA9C-B65FE2014D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77" y="1274215"/>
            <a:ext cx="8626457" cy="3449166"/>
          </a:xfrm>
          <a:prstGeom prst="rect">
            <a:avLst/>
          </a:prstGeom>
        </p:spPr>
      </p:pic>
      <p:pic>
        <p:nvPicPr>
          <p:cNvPr id="9" name="amelie">
            <a:hlinkClick r:id="" action="ppaction://media"/>
            <a:extLst>
              <a:ext uri="{FF2B5EF4-FFF2-40B4-BE49-F238E27FC236}">
                <a16:creationId xmlns:a16="http://schemas.microsoft.com/office/drawing/2014/main" id="{4578DCDB-9493-4151-A105-72CA8D3921D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3036" y="5792259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85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7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21281250">
            <a:off x="4112927" y="4189693"/>
            <a:ext cx="2433694" cy="581025"/>
          </a:xfrm>
        </p:spPr>
        <p:txBody>
          <a:bodyPr>
            <a:normAutofit/>
          </a:bodyPr>
          <a:lstStyle/>
          <a:p>
            <a:r>
              <a:rPr lang="fr-FR" sz="2000" dirty="0">
                <a:latin typeface="+mn-lt"/>
              </a:rPr>
              <a:t>BIARD Jean-François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0394FF-0203-4EF6-B18C-1213504AB0D2}"/>
              </a:ext>
            </a:extLst>
          </p:cNvPr>
          <p:cNvSpPr/>
          <p:nvPr/>
        </p:nvSpPr>
        <p:spPr>
          <a:xfrm rot="497597">
            <a:off x="6408667" y="1257389"/>
            <a:ext cx="2448067" cy="2810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F12FCC-69C2-466D-B5BD-6A5A612CEFE3}"/>
              </a:ext>
            </a:extLst>
          </p:cNvPr>
          <p:cNvSpPr/>
          <p:nvPr/>
        </p:nvSpPr>
        <p:spPr>
          <a:xfrm rot="538310">
            <a:off x="6621722" y="1456680"/>
            <a:ext cx="2148812" cy="2066615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1">
            <a:extLst>
              <a:ext uri="{FF2B5EF4-FFF2-40B4-BE49-F238E27FC236}">
                <a16:creationId xmlns:a16="http://schemas.microsoft.com/office/drawing/2014/main" id="{A35345F7-4D73-430A-B6A5-F6B64A1E036C}"/>
              </a:ext>
            </a:extLst>
          </p:cNvPr>
          <p:cNvSpPr txBox="1">
            <a:spLocks/>
          </p:cNvSpPr>
          <p:nvPr/>
        </p:nvSpPr>
        <p:spPr>
          <a:xfrm rot="522867">
            <a:off x="6339251" y="3446046"/>
            <a:ext cx="2433694" cy="5810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latin typeface="+mn-lt"/>
              </a:rPr>
              <a:t>BEDOUET Sébastien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054D24A-608A-4A18-B7EB-BF1E70C5C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9554">
            <a:off x="6957090" y="1539796"/>
            <a:ext cx="1478076" cy="19003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6E29B2-993E-4EE7-BE0A-6D5C730FE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2684">
            <a:off x="4485649" y="2182191"/>
            <a:ext cx="1429241" cy="1909021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D94E11A6-A7C7-4B75-9077-EF6F495EA0E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34978" y="5821330"/>
            <a:ext cx="8774298" cy="851075"/>
          </a:xfrm>
        </p:spPr>
        <p:txBody>
          <a:bodyPr>
            <a:noAutofit/>
          </a:bodyPr>
          <a:lstStyle/>
          <a:p>
            <a:r>
              <a:rPr lang="fr-FR" sz="2200" b="1" dirty="0"/>
              <a:t>E</a:t>
            </a:r>
            <a:r>
              <a:rPr lang="fr-FR" sz="2200" dirty="0"/>
              <a:t>cole de </a:t>
            </a:r>
            <a:r>
              <a:rPr lang="fr-FR" sz="2200" b="1" dirty="0"/>
              <a:t>F</a:t>
            </a:r>
            <a:r>
              <a:rPr lang="fr-FR" sz="2200" dirty="0"/>
              <a:t>ormation des </a:t>
            </a:r>
            <a:r>
              <a:rPr lang="fr-FR" sz="2200" b="1" dirty="0"/>
              <a:t>S</a:t>
            </a:r>
            <a:r>
              <a:rPr lang="fr-FR" sz="2200" dirty="0"/>
              <a:t>ous-</a:t>
            </a:r>
            <a:r>
              <a:rPr lang="fr-FR" sz="2200" b="1" dirty="0"/>
              <a:t>O</a:t>
            </a:r>
            <a:r>
              <a:rPr lang="fr-FR" sz="2200" dirty="0"/>
              <a:t>fficiers de l’</a:t>
            </a:r>
            <a:r>
              <a:rPr lang="fr-FR" sz="2200" b="1" dirty="0"/>
              <a:t>a</a:t>
            </a:r>
            <a:r>
              <a:rPr lang="fr-FR" sz="2200" dirty="0"/>
              <a:t>rmée de l’</a:t>
            </a:r>
            <a:r>
              <a:rPr lang="fr-FR" sz="2200" b="1" dirty="0"/>
              <a:t>A</a:t>
            </a:r>
            <a:r>
              <a:rPr lang="fr-FR" sz="2200" dirty="0"/>
              <a:t>ir et</a:t>
            </a:r>
          </a:p>
          <a:p>
            <a:r>
              <a:rPr lang="fr-FR" sz="2200" dirty="0"/>
              <a:t>de l’</a:t>
            </a:r>
            <a:r>
              <a:rPr lang="fr-FR" sz="2200" b="1" dirty="0"/>
              <a:t>E</a:t>
            </a:r>
            <a:r>
              <a:rPr lang="fr-FR" sz="2200" dirty="0"/>
              <a:t>space (EFSOAAE)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28" y="707304"/>
            <a:ext cx="11678972" cy="778933"/>
          </a:xfrm>
        </p:spPr>
        <p:txBody>
          <a:bodyPr/>
          <a:lstStyle/>
          <a:p>
            <a:r>
              <a:rPr lang="fr-FR" sz="2400" b="1" dirty="0"/>
              <a:t>E</a:t>
            </a:r>
            <a:r>
              <a:rPr lang="fr-FR" sz="2400" dirty="0"/>
              <a:t>cole de </a:t>
            </a:r>
            <a:r>
              <a:rPr lang="fr-FR" sz="2400" b="1" dirty="0"/>
              <a:t>F</a:t>
            </a:r>
            <a:r>
              <a:rPr lang="fr-FR" sz="2400" dirty="0"/>
              <a:t>ormation des </a:t>
            </a:r>
            <a:r>
              <a:rPr lang="fr-FR" sz="2400" b="1" dirty="0"/>
              <a:t>S</a:t>
            </a:r>
            <a:r>
              <a:rPr lang="fr-FR" sz="2400" dirty="0"/>
              <a:t>ous-</a:t>
            </a:r>
            <a:r>
              <a:rPr lang="fr-FR" sz="2400" b="1" dirty="0"/>
              <a:t>O</a:t>
            </a:r>
            <a:r>
              <a:rPr lang="fr-FR" sz="2400" dirty="0"/>
              <a:t>fficiers de l’</a:t>
            </a:r>
            <a:r>
              <a:rPr lang="fr-FR" sz="2400" b="1" dirty="0"/>
              <a:t>a</a:t>
            </a:r>
            <a:r>
              <a:rPr lang="fr-FR" sz="2400" dirty="0"/>
              <a:t>rmée de l’</a:t>
            </a:r>
            <a:r>
              <a:rPr lang="fr-FR" sz="2400" b="1" dirty="0"/>
              <a:t>A</a:t>
            </a:r>
            <a:r>
              <a:rPr lang="fr-FR" sz="2400" dirty="0"/>
              <a:t>ir et de l’</a:t>
            </a:r>
            <a:r>
              <a:rPr lang="fr-FR" sz="2400" b="1" dirty="0"/>
              <a:t>E</a:t>
            </a:r>
            <a:r>
              <a:rPr lang="fr-FR" sz="2400" dirty="0"/>
              <a:t>space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F2491DF-DFA9-4755-88D7-65F137362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419" y="5276539"/>
            <a:ext cx="1371951" cy="970631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361F4960-84C5-467E-86B8-851BFCA9D31C}"/>
              </a:ext>
            </a:extLst>
          </p:cNvPr>
          <p:cNvGrpSpPr/>
          <p:nvPr/>
        </p:nvGrpSpPr>
        <p:grpSpPr>
          <a:xfrm>
            <a:off x="0" y="1563635"/>
            <a:ext cx="5526750" cy="4438650"/>
            <a:chOff x="3058779" y="1209675"/>
            <a:chExt cx="5526750" cy="443865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58A7955-AEA1-4B31-ADBE-22B40287A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2"/>
            <a:stretch/>
          </p:blipFill>
          <p:spPr>
            <a:xfrm>
              <a:off x="3099854" y="1209675"/>
              <a:ext cx="5485675" cy="443865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5F787B-86DC-46F6-98BE-4617718876DA}"/>
                </a:ext>
              </a:extLst>
            </p:cNvPr>
            <p:cNvSpPr/>
            <p:nvPr/>
          </p:nvSpPr>
          <p:spPr>
            <a:xfrm>
              <a:off x="3058779" y="5057420"/>
              <a:ext cx="873760" cy="467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C104646-E0F0-4997-A7D3-C01EBD29E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01" y="1519063"/>
            <a:ext cx="2883047" cy="14415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71F0D3-F916-4668-B651-14C0D8A53C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69" y="3037372"/>
            <a:ext cx="2392579" cy="1595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7322E1-F7C6-4140-8916-5CF2A8B4AB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862" y="4709384"/>
            <a:ext cx="2392578" cy="159248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41CF8B-69F2-4C50-8111-6D8468711366}"/>
              </a:ext>
            </a:extLst>
          </p:cNvPr>
          <p:cNvSpPr txBox="1"/>
          <p:nvPr/>
        </p:nvSpPr>
        <p:spPr>
          <a:xfrm>
            <a:off x="7192742" y="1908617"/>
            <a:ext cx="48384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6000 élèves et stagiaires /an.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Formation militaire de 100% des sous-officiers de l’AAE.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10 métiers à dominante technique.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École interarmées.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Escadrille Air Jeunesse. </a:t>
            </a:r>
          </a:p>
          <a:p>
            <a:endParaRPr lang="fr-FR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BF400B3-E7B9-40EA-A25C-AF0461DA8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14" y="760817"/>
            <a:ext cx="11509970" cy="778933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chemeClr val="accent2"/>
                </a:solidFill>
              </a:rPr>
              <a:t>Moodle</a:t>
            </a:r>
            <a:r>
              <a:rPr lang="fr-FR" sz="2400" dirty="0"/>
              <a:t> pour découvrir le métier de logisticien dans l’armée de l’Air et de l’Espace.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47B19D-E016-4D8F-BEEF-3670223223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1014" y="1738305"/>
            <a:ext cx="10614855" cy="407988"/>
          </a:xfrm>
        </p:spPr>
        <p:txBody>
          <a:bodyPr>
            <a:noAutofit/>
          </a:bodyPr>
          <a:lstStyle/>
          <a:p>
            <a:r>
              <a:rPr lang="fr-FR" sz="2400" dirty="0"/>
              <a:t>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55C079-23E5-4095-8C37-D8457C9B8263}"/>
              </a:ext>
            </a:extLst>
          </p:cNvPr>
          <p:cNvSpPr txBox="1"/>
          <p:nvPr/>
        </p:nvSpPr>
        <p:spPr>
          <a:xfrm>
            <a:off x="5224070" y="1464386"/>
            <a:ext cx="68773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Présentation du métier de logisticien au sein de l’armée de l’Air et de l’Espace.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Les joueurs deviennent les logisticiens d’un jour.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Révéler certaines qualités des joueurs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Esprit d’équipe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Logique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Analyse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Écoute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Coordination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E13F569-D0E8-4FEF-BA79-DBB65CA87742}"/>
              </a:ext>
            </a:extLst>
          </p:cNvPr>
          <p:cNvGrpSpPr/>
          <p:nvPr/>
        </p:nvGrpSpPr>
        <p:grpSpPr>
          <a:xfrm>
            <a:off x="236026" y="1754759"/>
            <a:ext cx="5585405" cy="4432497"/>
            <a:chOff x="236026" y="1754759"/>
            <a:chExt cx="5585405" cy="44324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D7BB793-92C7-4F6B-BE4F-BDB5EDD69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014" y="1754759"/>
              <a:ext cx="4759153" cy="31721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259EC11-59F4-4B5F-9E75-A698981B8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06" r="20433"/>
            <a:stretch/>
          </p:blipFill>
          <p:spPr>
            <a:xfrm>
              <a:off x="4180549" y="3517176"/>
              <a:ext cx="1640882" cy="26700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C157B59A-7F58-4AF2-85F6-0CA4BC62A86C}"/>
                </a:ext>
              </a:extLst>
            </p:cNvPr>
            <p:cNvSpPr txBox="1"/>
            <p:nvPr/>
          </p:nvSpPr>
          <p:spPr>
            <a:xfrm>
              <a:off x="236026" y="4972296"/>
              <a:ext cx="39445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ADJ Émilie, maître instructeur et logisticienne à l’origine de cette activité.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7B6C46E-C8B4-4601-A262-82F4461806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9" t="35226" r="11485" b="10184"/>
          <a:stretch/>
        </p:blipFill>
        <p:spPr>
          <a:xfrm>
            <a:off x="4185496" y="733331"/>
            <a:ext cx="7504153" cy="25417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97511F0-A6D5-4CA4-B516-1E663273BC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36" y="943571"/>
            <a:ext cx="3497279" cy="4663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lote raf complet">
            <a:hlinkClick r:id="" action="ppaction://media"/>
            <a:extLst>
              <a:ext uri="{FF2B5EF4-FFF2-40B4-BE49-F238E27FC236}">
                <a16:creationId xmlns:a16="http://schemas.microsoft.com/office/drawing/2014/main" id="{8BC93DB6-81C8-46B9-BF56-7E8162C681B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46263" y="3696078"/>
            <a:ext cx="2428591" cy="24285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C95F60-6EAB-40E2-B437-BA4199A802AD}"/>
              </a:ext>
            </a:extLst>
          </p:cNvPr>
          <p:cNvSpPr txBox="1"/>
          <p:nvPr/>
        </p:nvSpPr>
        <p:spPr>
          <a:xfrm>
            <a:off x="5391767" y="3510954"/>
            <a:ext cx="65937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Format du cours : tuiles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9 énigmes à résoudre.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Parcours conditionné « Restriction d’accès 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Activités hybrides.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2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8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CD515-3A9A-4F80-9E38-0DD94489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227" y="683481"/>
            <a:ext cx="10510684" cy="1504977"/>
          </a:xfrm>
        </p:spPr>
        <p:txBody>
          <a:bodyPr>
            <a:noAutofit/>
          </a:bodyPr>
          <a:lstStyle/>
          <a:p>
            <a:pPr algn="just"/>
            <a:r>
              <a:rPr lang="fr-FR" sz="2400" b="1" u="sng" dirty="0"/>
              <a:t>Mission</a:t>
            </a:r>
            <a:r>
              <a:rPr lang="fr-FR" sz="2400" dirty="0"/>
              <a:t> : Un avion Rafale doit effectuer une mission pour l’OTAN, décollage prévu dans 1h30. Problème, cet avion est en panne, le logisticien doit trouver dans son hangar la pièce à fournir au mécanicien pour réparer l’avion.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FB00A4D-3D50-4EE9-B76F-55848906E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552" y="2223169"/>
            <a:ext cx="4061869" cy="30464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C08FD1A-BC22-4269-ACCB-8D20451AFB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727" y="2223167"/>
            <a:ext cx="1808750" cy="24116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D04BCC5-0879-4C0F-BE65-8CA430C4C016}"/>
              </a:ext>
            </a:extLst>
          </p:cNvPr>
          <p:cNvSpPr txBox="1"/>
          <p:nvPr/>
        </p:nvSpPr>
        <p:spPr>
          <a:xfrm>
            <a:off x="591827" y="5338988"/>
            <a:ext cx="844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Les indices récupérés au fil des énigmes permettent de déterminer le rayonnage, l’étage, la rangée et la position de la pièce à fournir au mécanicien.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F1F2E4E-AD33-4DE7-AB3C-8C3C6469C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7" y="2223167"/>
            <a:ext cx="4061870" cy="30464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A691988-1A70-4139-A99C-570A6FAEF2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97" y="2188458"/>
            <a:ext cx="7879129" cy="42827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741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3" y="717501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7F7F01-7D5D-48C3-9CDC-8A6A071AC3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819" y="2182787"/>
            <a:ext cx="2298314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CD42D13-2F51-488A-B1A2-B0F2005501F8}"/>
              </a:ext>
            </a:extLst>
          </p:cNvPr>
          <p:cNvSpPr txBox="1"/>
          <p:nvPr/>
        </p:nvSpPr>
        <p:spPr>
          <a:xfrm>
            <a:off x="9573503" y="3998866"/>
            <a:ext cx="2206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Quiz (Question Set)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48C1785-C3ED-420A-95F4-B207B5AC2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75" y="2875879"/>
            <a:ext cx="7656590" cy="326461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847EBB4-40A1-4197-AA04-28EE80B909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31" y="2875878"/>
            <a:ext cx="7656589" cy="326461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39FA43A-327E-42B3-A90D-4C57307C72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36" y="1402723"/>
            <a:ext cx="3900354" cy="2596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844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04228F75-27D4-4C3F-978D-79799E2BD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12" y="2554063"/>
            <a:ext cx="8084900" cy="3864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54592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7F7F01-7D5D-48C3-9CDC-8A6A071AC3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819" y="2182787"/>
            <a:ext cx="2298314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CD42D13-2F51-488A-B1A2-B0F2005501F8}"/>
              </a:ext>
            </a:extLst>
          </p:cNvPr>
          <p:cNvSpPr txBox="1"/>
          <p:nvPr/>
        </p:nvSpPr>
        <p:spPr>
          <a:xfrm>
            <a:off x="9629227" y="3925573"/>
            <a:ext cx="2206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Quiz (Question Set)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6F2764-2AFF-40F5-AB31-315B294A7B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585" y="1402723"/>
            <a:ext cx="2777879" cy="4173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018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12F84F8-FCF2-4682-9E60-E327D3BE3E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t="8972" r="6071" b="11285"/>
          <a:stretch/>
        </p:blipFill>
        <p:spPr>
          <a:xfrm>
            <a:off x="229022" y="2359940"/>
            <a:ext cx="8263099" cy="3451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2846B0-D6D0-4B45-A33D-6FF5D65F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4" y="754592"/>
            <a:ext cx="3770312" cy="778933"/>
          </a:xfrm>
        </p:spPr>
        <p:txBody>
          <a:bodyPr>
            <a:normAutofit/>
          </a:bodyPr>
          <a:lstStyle/>
          <a:p>
            <a:r>
              <a:rPr lang="fr-FR" sz="3200" dirty="0"/>
              <a:t>Activités utilisées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CD42D13-2F51-488A-B1A2-B0F2005501F8}"/>
              </a:ext>
            </a:extLst>
          </p:cNvPr>
          <p:cNvSpPr txBox="1"/>
          <p:nvPr/>
        </p:nvSpPr>
        <p:spPr>
          <a:xfrm>
            <a:off x="9573503" y="3921124"/>
            <a:ext cx="2206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Quiz (Question Set)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643F4AC-C271-432C-8ED8-363516C709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6"/>
          <a:stretch/>
        </p:blipFill>
        <p:spPr>
          <a:xfrm>
            <a:off x="5465492" y="1402723"/>
            <a:ext cx="2797229" cy="3122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D2431D3-CA2F-4CFB-A028-3BF974D142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951" y="1402723"/>
            <a:ext cx="1723736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7F7F01-7D5D-48C3-9CDC-8A6A071AC3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819" y="2182787"/>
            <a:ext cx="2298314" cy="1723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19A950-C77D-4752-BBE3-55ABEA53BF9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9359" r="7500" b="12072"/>
          <a:stretch/>
        </p:blipFill>
        <p:spPr>
          <a:xfrm>
            <a:off x="229022" y="2359940"/>
            <a:ext cx="8175044" cy="34519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B4416-7875-46D0-BBD3-5B053AAD34D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5" t="18333" r="17686" b="29722"/>
          <a:stretch/>
        </p:blipFill>
        <p:spPr>
          <a:xfrm>
            <a:off x="5465492" y="1402716"/>
            <a:ext cx="2834515" cy="3122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187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4166</TotalTime>
  <Words>1122</Words>
  <Application>Microsoft Office PowerPoint</Application>
  <PresentationFormat>Grand écran</PresentationFormat>
  <Paragraphs>105</Paragraphs>
  <Slides>16</Slides>
  <Notes>13</Notes>
  <HiddenSlides>0</HiddenSlides>
  <MMClips>3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Thème Office</vt:lpstr>
      <vt:lpstr>La face cachée de la mission :   enquête logistique à travers Moodle</vt:lpstr>
      <vt:lpstr>Présentation PowerPoint</vt:lpstr>
      <vt:lpstr>Ecole de Formation des Sous-Officiers de l’armée de l’Air et de l’Espace</vt:lpstr>
      <vt:lpstr>Moodle pour découvrir le métier de logisticien dans l’armée de l’Air et de l’Espace.</vt:lpstr>
      <vt:lpstr>Présentation PowerPoint</vt:lpstr>
      <vt:lpstr>Mission : Un avion Rafale doit effectuer une mission pour l’OTAN, décollage prévu dans 1h30. Problème, cet avion est en panne, le logisticien doit trouver dans son hangar la pièce à fournir au mécanicien pour réparer l’avion.</vt:lpstr>
      <vt:lpstr>Activités utilisées</vt:lpstr>
      <vt:lpstr>Activités utilisées</vt:lpstr>
      <vt:lpstr>Activités utilisées</vt:lpstr>
      <vt:lpstr>Activités utilisées</vt:lpstr>
      <vt:lpstr>Activités utilisées</vt:lpstr>
      <vt:lpstr>Activités utilisées</vt:lpstr>
      <vt:lpstr>Enigme finale</vt:lpstr>
      <vt:lpstr>Conclusion : Que nous a apporté l’utilisation de Moodle</vt:lpstr>
      <vt:lpstr>Avez-vous des questions ?</vt:lpstr>
      <vt:lpstr>Merci de votre attention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Jean-Francois BIARD</cp:lastModifiedBy>
  <cp:revision>277</cp:revision>
  <dcterms:created xsi:type="dcterms:W3CDTF">2025-01-27T14:26:24Z</dcterms:created>
  <dcterms:modified xsi:type="dcterms:W3CDTF">2025-06-30T07:27:06Z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