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801600" cy="9601200" type="A3"/>
  <p:notesSz cx="9929813" cy="6799263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87969" autoAdjust="0"/>
  </p:normalViewPr>
  <p:slideViewPr>
    <p:cSldViewPr snapToGrid="0">
      <p:cViewPr varScale="1">
        <p:scale>
          <a:sx n="62" d="100"/>
          <a:sy n="62" d="100"/>
        </p:scale>
        <p:origin x="12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846" cy="341322"/>
          </a:xfrm>
          <a:prstGeom prst="rect">
            <a:avLst/>
          </a:prstGeom>
        </p:spPr>
        <p:txBody>
          <a:bodyPr vert="horz" lIns="62984" tIns="31492" rIns="62984" bIns="31492" rtlCol="0"/>
          <a:lstStyle>
            <a:lvl1pPr algn="l">
              <a:defRPr sz="8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4772" y="0"/>
            <a:ext cx="4302845" cy="341322"/>
          </a:xfrm>
          <a:prstGeom prst="rect">
            <a:avLst/>
          </a:prstGeom>
        </p:spPr>
        <p:txBody>
          <a:bodyPr vert="horz" lIns="62984" tIns="31492" rIns="62984" bIns="31492" rtlCol="0"/>
          <a:lstStyle>
            <a:lvl1pPr algn="r">
              <a:defRPr sz="800"/>
            </a:lvl1pPr>
          </a:lstStyle>
          <a:p>
            <a:fld id="{89DC3ECD-257C-4735-A8A9-ADB260E56DA0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433763" y="849313"/>
            <a:ext cx="3062287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84" tIns="31492" rIns="62984" bIns="31492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542" y="3271908"/>
            <a:ext cx="7944729" cy="2677312"/>
          </a:xfrm>
          <a:prstGeom prst="rect">
            <a:avLst/>
          </a:prstGeom>
        </p:spPr>
        <p:txBody>
          <a:bodyPr vert="horz" lIns="62984" tIns="31492" rIns="62984" bIns="31492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7941"/>
            <a:ext cx="4302846" cy="341322"/>
          </a:xfrm>
          <a:prstGeom prst="rect">
            <a:avLst/>
          </a:prstGeom>
        </p:spPr>
        <p:txBody>
          <a:bodyPr vert="horz" lIns="62984" tIns="31492" rIns="62984" bIns="31492" rtlCol="0" anchor="b"/>
          <a:lstStyle>
            <a:lvl1pPr algn="l">
              <a:defRPr sz="8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4772" y="6457941"/>
            <a:ext cx="4302845" cy="341322"/>
          </a:xfrm>
          <a:prstGeom prst="rect">
            <a:avLst/>
          </a:prstGeom>
        </p:spPr>
        <p:txBody>
          <a:bodyPr vert="horz" lIns="62984" tIns="31492" rIns="62984" bIns="31492" rtlCol="0" anchor="b"/>
          <a:lstStyle>
            <a:lvl1pPr algn="r">
              <a:defRPr sz="800"/>
            </a:lvl1pPr>
          </a:lstStyle>
          <a:p>
            <a:fld id="{2A72BCD4-01B9-4FFC-9B76-4B69E51B2B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6389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10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72BCD4-01B9-4FFC-9B76-4B69E51B2B7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580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5003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088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2187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9848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6754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0824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3447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02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4865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2195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7382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705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5">
            <a:extLst>
              <a:ext uri="{FF2B5EF4-FFF2-40B4-BE49-F238E27FC236}">
                <a16:creationId xmlns:a16="http://schemas.microsoft.com/office/drawing/2014/main" id="{2BCDDE8A-AACE-4AF3-A8C6-5EAE375219BB}"/>
              </a:ext>
            </a:extLst>
          </p:cNvPr>
          <p:cNvSpPr/>
          <p:nvPr/>
        </p:nvSpPr>
        <p:spPr>
          <a:xfrm>
            <a:off x="326571" y="5767046"/>
            <a:ext cx="12137571" cy="295673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34;p5">
            <a:extLst>
              <a:ext uri="{FF2B5EF4-FFF2-40B4-BE49-F238E27FC236}">
                <a16:creationId xmlns:a16="http://schemas.microsoft.com/office/drawing/2014/main" id="{5955974B-44F3-409E-9AD9-10B99694EC69}"/>
              </a:ext>
            </a:extLst>
          </p:cNvPr>
          <p:cNvSpPr/>
          <p:nvPr/>
        </p:nvSpPr>
        <p:spPr>
          <a:xfrm>
            <a:off x="326571" y="1990228"/>
            <a:ext cx="12137571" cy="377769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sz="1800" dirty="0"/>
          </a:p>
        </p:txBody>
      </p:sp>
      <p:sp>
        <p:nvSpPr>
          <p:cNvPr id="6" name="Google Shape;139;p5">
            <a:extLst>
              <a:ext uri="{FF2B5EF4-FFF2-40B4-BE49-F238E27FC236}">
                <a16:creationId xmlns:a16="http://schemas.microsoft.com/office/drawing/2014/main" id="{4DADE86B-332E-4EA7-AE26-4C763A2F68DD}"/>
              </a:ext>
            </a:extLst>
          </p:cNvPr>
          <p:cNvSpPr/>
          <p:nvPr/>
        </p:nvSpPr>
        <p:spPr>
          <a:xfrm>
            <a:off x="4082143" y="5364154"/>
            <a:ext cx="4615544" cy="113873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b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Activité Devoir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Objectifs: Elaborer un réseau de lecture de littérature jeunesse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 </a:t>
            </a:r>
            <a:endParaRPr sz="1400" dirty="0"/>
          </a:p>
        </p:txBody>
      </p:sp>
      <p:cxnSp>
        <p:nvCxnSpPr>
          <p:cNvPr id="7" name="Google Shape;140;p5">
            <a:extLst>
              <a:ext uri="{FF2B5EF4-FFF2-40B4-BE49-F238E27FC236}">
                <a16:creationId xmlns:a16="http://schemas.microsoft.com/office/drawing/2014/main" id="{DE33D00E-EFD4-47BB-AA84-B26317313D48}"/>
              </a:ext>
            </a:extLst>
          </p:cNvPr>
          <p:cNvCxnSpPr>
            <a:cxnSpLocks/>
            <a:stCxn id="5" idx="0"/>
            <a:endCxn id="6" idx="0"/>
          </p:cNvCxnSpPr>
          <p:nvPr/>
        </p:nvCxnSpPr>
        <p:spPr>
          <a:xfrm flipH="1">
            <a:off x="6389915" y="1990228"/>
            <a:ext cx="5442" cy="3373926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" name="Google Shape;137;p5">
            <a:extLst>
              <a:ext uri="{FF2B5EF4-FFF2-40B4-BE49-F238E27FC236}">
                <a16:creationId xmlns:a16="http://schemas.microsoft.com/office/drawing/2014/main" id="{A93A7F24-BDBA-46B6-84F0-2A42164D4A59}"/>
              </a:ext>
            </a:extLst>
          </p:cNvPr>
          <p:cNvSpPr txBox="1"/>
          <p:nvPr/>
        </p:nvSpPr>
        <p:spPr>
          <a:xfrm>
            <a:off x="292539" y="8803712"/>
            <a:ext cx="2895504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Date : Juin 2025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Version Moodle : 4.4</a:t>
            </a:r>
            <a:endParaRPr sz="1600" b="1" dirty="0"/>
          </a:p>
        </p:txBody>
      </p:sp>
      <p:sp>
        <p:nvSpPr>
          <p:cNvPr id="9" name="Google Shape;135;p5">
            <a:extLst>
              <a:ext uri="{FF2B5EF4-FFF2-40B4-BE49-F238E27FC236}">
                <a16:creationId xmlns:a16="http://schemas.microsoft.com/office/drawing/2014/main" id="{A106579B-07E9-4957-92FA-8BF5ECD5A90E}"/>
              </a:ext>
            </a:extLst>
          </p:cNvPr>
          <p:cNvSpPr txBox="1"/>
          <p:nvPr/>
        </p:nvSpPr>
        <p:spPr>
          <a:xfrm>
            <a:off x="274096" y="818954"/>
            <a:ext cx="10303288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Intitulé de l’enseignement: Littérature de jeunesse et apprentissage à l’école primaire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Auteur : Axelle Chabaud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Contexte : Master 1 formation PE à distance- </a:t>
            </a:r>
            <a:r>
              <a:rPr lang="fr-FR" sz="1600" b="1" dirty="0" err="1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Inspé</a:t>
            </a:r>
            <a:r>
              <a:rPr lang="fr-FR" sz="1600" b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 AMU</a:t>
            </a:r>
            <a:endParaRPr sz="1600" b="1" dirty="0"/>
          </a:p>
        </p:txBody>
      </p:sp>
      <p:sp>
        <p:nvSpPr>
          <p:cNvPr id="10" name="Google Shape;137;p5">
            <a:extLst>
              <a:ext uri="{FF2B5EF4-FFF2-40B4-BE49-F238E27FC236}">
                <a16:creationId xmlns:a16="http://schemas.microsoft.com/office/drawing/2014/main" id="{5C307139-8D37-434C-B21F-0937EB06380D}"/>
              </a:ext>
            </a:extLst>
          </p:cNvPr>
          <p:cNvSpPr txBox="1"/>
          <p:nvPr/>
        </p:nvSpPr>
        <p:spPr>
          <a:xfrm>
            <a:off x="335961" y="1990228"/>
            <a:ext cx="5894613" cy="3724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Ressources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Contenus: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Consignes du devoir: fichiers texte/audio/vidéo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Clarté/explicite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Grille d’évaluation/ auto-évaluation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Guide de travail collectif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Modèle exemple de rendu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Documents utiles pour l’activité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i="1" dirty="0">
              <a:solidFill>
                <a:schemeClr val="dk1"/>
              </a:solidFill>
              <a:latin typeface="Verdana"/>
              <a:ea typeface="Verdana"/>
              <a:sym typeface="Verdana"/>
            </a:endParaRPr>
          </a:p>
          <a:p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Accompagnement: </a:t>
            </a:r>
          </a:p>
          <a:p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une régulation par feedback écrit ou audio pour permettre si besoin une amélioration du devoir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i="1" dirty="0">
              <a:solidFill>
                <a:schemeClr val="dk1"/>
              </a:solidFill>
              <a:latin typeface="Verdana"/>
              <a:ea typeface="Verdana"/>
              <a:sym typeface="Verdana"/>
            </a:endParaRPr>
          </a:p>
        </p:txBody>
      </p:sp>
      <p:sp>
        <p:nvSpPr>
          <p:cNvPr id="15" name="Google Shape;137;p5">
            <a:extLst>
              <a:ext uri="{FF2B5EF4-FFF2-40B4-BE49-F238E27FC236}">
                <a16:creationId xmlns:a16="http://schemas.microsoft.com/office/drawing/2014/main" id="{E7CC6EF2-77BF-40C6-A759-02AD57D03FDE}"/>
              </a:ext>
            </a:extLst>
          </p:cNvPr>
          <p:cNvSpPr txBox="1"/>
          <p:nvPr/>
        </p:nvSpPr>
        <p:spPr>
          <a:xfrm>
            <a:off x="326571" y="5979342"/>
            <a:ext cx="4012403" cy="1138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Paramètres de l’activité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Cohérence technopédagogique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sz="1200" b="1" i="1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95F939B-034B-4EB4-98EA-83D2BBF78716}"/>
              </a:ext>
            </a:extLst>
          </p:cNvPr>
          <p:cNvSpPr/>
          <p:nvPr/>
        </p:nvSpPr>
        <p:spPr>
          <a:xfrm>
            <a:off x="206829" y="816429"/>
            <a:ext cx="12431485" cy="86105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itre 9">
            <a:extLst>
              <a:ext uri="{FF2B5EF4-FFF2-40B4-BE49-F238E27FC236}">
                <a16:creationId xmlns:a16="http://schemas.microsoft.com/office/drawing/2014/main" id="{F14C48E4-9801-48ED-886A-AB15C4F1C58C}"/>
              </a:ext>
            </a:extLst>
          </p:cNvPr>
          <p:cNvSpPr txBox="1">
            <a:spLocks/>
          </p:cNvSpPr>
          <p:nvPr/>
        </p:nvSpPr>
        <p:spPr>
          <a:xfrm>
            <a:off x="591710" y="-60175"/>
            <a:ext cx="11201400" cy="77893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dirty="0">
                <a:latin typeface="Verdana" panose="020B0604030504040204" pitchFamily="34" charset="0"/>
                <a:ea typeface="Verdana" panose="020B0604030504040204" pitchFamily="34" charset="0"/>
              </a:rPr>
              <a:t>Penser des activités Moodle capacitantes</a:t>
            </a:r>
          </a:p>
        </p:txBody>
      </p:sp>
      <p:sp>
        <p:nvSpPr>
          <p:cNvPr id="18" name="Google Shape;137;p5">
            <a:extLst>
              <a:ext uri="{FF2B5EF4-FFF2-40B4-BE49-F238E27FC236}">
                <a16:creationId xmlns:a16="http://schemas.microsoft.com/office/drawing/2014/main" id="{3CD74207-0EA9-482E-9EEC-859FC0F1C0AB}"/>
              </a:ext>
            </a:extLst>
          </p:cNvPr>
          <p:cNvSpPr txBox="1"/>
          <p:nvPr/>
        </p:nvSpPr>
        <p:spPr>
          <a:xfrm>
            <a:off x="6515099" y="2072004"/>
            <a:ext cx="5725005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i="1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Choix	</a:t>
            </a:r>
            <a:r>
              <a:rPr lang="fr-FR" i="1" dirty="0">
                <a:latin typeface="Verdana" panose="020B0604030504040204" pitchFamily="34" charset="0"/>
                <a:ea typeface="Verdana" panose="020B0604030504040204" pitchFamily="34" charset="0"/>
              </a:rPr>
              <a:t>choix du format du rendu entre 			  	écrit/graphique/vidéo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i="1" dirty="0">
                <a:latin typeface="Verdana" panose="020B0604030504040204" pitchFamily="34" charset="0"/>
                <a:ea typeface="Verdana" panose="020B0604030504040204" pitchFamily="34" charset="0"/>
              </a:rPr>
              <a:t>		choix du sujet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i="1" dirty="0">
                <a:latin typeface="Verdana" panose="020B0604030504040204" pitchFamily="34" charset="0"/>
                <a:ea typeface="Verdana" panose="020B0604030504040204" pitchFamily="34" charset="0"/>
              </a:rPr>
              <a:t>		possibilité de faire le devoir en 2 temps</a:t>
            </a:r>
          </a:p>
        </p:txBody>
      </p:sp>
      <p:sp>
        <p:nvSpPr>
          <p:cNvPr id="19" name="Google Shape;137;p5">
            <a:extLst>
              <a:ext uri="{FF2B5EF4-FFF2-40B4-BE49-F238E27FC236}">
                <a16:creationId xmlns:a16="http://schemas.microsoft.com/office/drawing/2014/main" id="{A6578FDB-72A8-4B67-9082-BD420989C427}"/>
              </a:ext>
            </a:extLst>
          </p:cNvPr>
          <p:cNvSpPr txBox="1"/>
          <p:nvPr/>
        </p:nvSpPr>
        <p:spPr>
          <a:xfrm>
            <a:off x="6482066" y="3245330"/>
            <a:ext cx="4603483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Autonomie	</a:t>
            </a:r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grille d’auto 						évaluation/exemple</a:t>
            </a:r>
            <a:endParaRPr lang="fr-FR" b="1" i="1" dirty="0"/>
          </a:p>
        </p:txBody>
      </p:sp>
      <p:sp>
        <p:nvSpPr>
          <p:cNvPr id="20" name="Google Shape;137;p5">
            <a:extLst>
              <a:ext uri="{FF2B5EF4-FFF2-40B4-BE49-F238E27FC236}">
                <a16:creationId xmlns:a16="http://schemas.microsoft.com/office/drawing/2014/main" id="{DA7FA78F-F91E-4B04-88B3-5A2C6C4C9697}"/>
              </a:ext>
            </a:extLst>
          </p:cNvPr>
          <p:cNvSpPr txBox="1"/>
          <p:nvPr/>
        </p:nvSpPr>
        <p:spPr>
          <a:xfrm>
            <a:off x="6496266" y="3793313"/>
            <a:ext cx="596575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Engagement</a:t>
            </a:r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	un exemple choisi pour sa facilité 				choix de thèmes libres</a:t>
            </a:r>
            <a:endParaRPr lang="fr-FR" i="1" dirty="0"/>
          </a:p>
        </p:txBody>
      </p:sp>
      <p:sp>
        <p:nvSpPr>
          <p:cNvPr id="21" name="Google Shape;137;p5">
            <a:extLst>
              <a:ext uri="{FF2B5EF4-FFF2-40B4-BE49-F238E27FC236}">
                <a16:creationId xmlns:a16="http://schemas.microsoft.com/office/drawing/2014/main" id="{175240F8-D6B8-4C05-AF57-E65739F12820}"/>
              </a:ext>
            </a:extLst>
          </p:cNvPr>
          <p:cNvSpPr txBox="1"/>
          <p:nvPr/>
        </p:nvSpPr>
        <p:spPr>
          <a:xfrm>
            <a:off x="6515099" y="4399321"/>
            <a:ext cx="593816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Obstacle(s) 	</a:t>
            </a:r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une culture de littérature de j. 					naissante		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				comprendre la notion de réseau 					de lecture </a:t>
            </a:r>
            <a:endParaRPr lang="fr-FR" sz="1300" i="1" dirty="0"/>
          </a:p>
        </p:txBody>
      </p:sp>
      <p:sp>
        <p:nvSpPr>
          <p:cNvPr id="22" name="Google Shape;137;p5">
            <a:extLst>
              <a:ext uri="{FF2B5EF4-FFF2-40B4-BE49-F238E27FC236}">
                <a16:creationId xmlns:a16="http://schemas.microsoft.com/office/drawing/2014/main" id="{FCDCD84E-D60E-4869-8A80-2B67D24363C8}"/>
              </a:ext>
            </a:extLst>
          </p:cNvPr>
          <p:cNvSpPr txBox="1"/>
          <p:nvPr/>
        </p:nvSpPr>
        <p:spPr>
          <a:xfrm>
            <a:off x="335961" y="7130412"/>
            <a:ext cx="4830365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i="1" dirty="0">
                <a:latin typeface="Verdana" panose="020B0604030504040204" pitchFamily="34" charset="0"/>
                <a:ea typeface="Verdana" panose="020B0604030504040204" pitchFamily="34" charset="0"/>
              </a:rPr>
              <a:t>Généraux: 	</a:t>
            </a:r>
            <a:r>
              <a:rPr lang="fr-FR" i="1" dirty="0">
                <a:latin typeface="Verdana" panose="020B0604030504040204" pitchFamily="34" charset="0"/>
                <a:ea typeface="Verdana" panose="020B0604030504040204" pitchFamily="34" charset="0"/>
              </a:rPr>
              <a:t>Description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i="1" dirty="0">
                <a:latin typeface="Verdana" panose="020B0604030504040204" pitchFamily="34" charset="0"/>
                <a:ea typeface="Verdana" panose="020B0604030504040204" pitchFamily="34" charset="0"/>
              </a:rPr>
              <a:t>	   			Fichier supplémentaire</a:t>
            </a:r>
          </a:p>
        </p:txBody>
      </p:sp>
      <p:sp>
        <p:nvSpPr>
          <p:cNvPr id="23" name="Google Shape;137;p5">
            <a:extLst>
              <a:ext uri="{FF2B5EF4-FFF2-40B4-BE49-F238E27FC236}">
                <a16:creationId xmlns:a16="http://schemas.microsoft.com/office/drawing/2014/main" id="{47AD7EDB-F278-4966-B5DA-5139DC2698ED}"/>
              </a:ext>
            </a:extLst>
          </p:cNvPr>
          <p:cNvSpPr txBox="1"/>
          <p:nvPr/>
        </p:nvSpPr>
        <p:spPr>
          <a:xfrm>
            <a:off x="5497404" y="7118075"/>
            <a:ext cx="199772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i="1" dirty="0">
                <a:latin typeface="Verdana" panose="020B0604030504040204" pitchFamily="34" charset="0"/>
                <a:ea typeface="Verdana" panose="020B0604030504040204" pitchFamily="34" charset="0"/>
              </a:rPr>
              <a:t>Disponibilité</a:t>
            </a:r>
          </a:p>
        </p:txBody>
      </p:sp>
      <p:sp>
        <p:nvSpPr>
          <p:cNvPr id="24" name="Google Shape;137;p5">
            <a:extLst>
              <a:ext uri="{FF2B5EF4-FFF2-40B4-BE49-F238E27FC236}">
                <a16:creationId xmlns:a16="http://schemas.microsoft.com/office/drawing/2014/main" id="{7CBD7122-A7CF-4D47-AD98-645EAFADEC72}"/>
              </a:ext>
            </a:extLst>
          </p:cNvPr>
          <p:cNvSpPr txBox="1"/>
          <p:nvPr/>
        </p:nvSpPr>
        <p:spPr>
          <a:xfrm>
            <a:off x="7826206" y="7118075"/>
            <a:ext cx="22574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i="1" dirty="0">
                <a:latin typeface="Verdana" panose="020B0604030504040204" pitchFamily="34" charset="0"/>
                <a:ea typeface="Verdana" panose="020B0604030504040204" pitchFamily="34" charset="0"/>
              </a:rPr>
              <a:t>Type de remise</a:t>
            </a:r>
          </a:p>
        </p:txBody>
      </p:sp>
      <p:sp>
        <p:nvSpPr>
          <p:cNvPr id="25" name="Google Shape;137;p5">
            <a:extLst>
              <a:ext uri="{FF2B5EF4-FFF2-40B4-BE49-F238E27FC236}">
                <a16:creationId xmlns:a16="http://schemas.microsoft.com/office/drawing/2014/main" id="{AF80B4F9-CC11-43E8-9791-B0A49CAC7901}"/>
              </a:ext>
            </a:extLst>
          </p:cNvPr>
          <p:cNvSpPr txBox="1"/>
          <p:nvPr/>
        </p:nvSpPr>
        <p:spPr>
          <a:xfrm>
            <a:off x="10455535" y="7118074"/>
            <a:ext cx="199772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i="1" dirty="0">
                <a:latin typeface="Verdana" panose="020B0604030504040204" pitchFamily="34" charset="0"/>
                <a:ea typeface="Verdana" panose="020B0604030504040204" pitchFamily="34" charset="0"/>
              </a:rPr>
              <a:t>Achèvement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32264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223</Words>
  <Application>Microsoft Office PowerPoint</Application>
  <PresentationFormat>A3 (297 x 420 mm)</PresentationFormat>
  <Paragraphs>37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BENKOUAR Benyoucef</dc:creator>
  <cp:lastModifiedBy>BENKOUAR Benyoucef</cp:lastModifiedBy>
  <cp:revision>11</cp:revision>
  <cp:lastPrinted>2025-06-30T09:03:54Z</cp:lastPrinted>
  <dcterms:created xsi:type="dcterms:W3CDTF">2025-06-29T22:23:43Z</dcterms:created>
  <dcterms:modified xsi:type="dcterms:W3CDTF">2025-07-01T07:42:32Z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37C5951F-5C08-4880-A1C8-D815F18330B0</vt:lpwstr>
  </property>
  <property fmtid="{D5CDD505-2E9C-101B-9397-08002B2CF9AE}" pid="3" name="ArticulatePath">
    <vt:lpwstr>Présentation1</vt:lpwstr>
  </property>
</Properties>
</file>