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6" r:id="rId3"/>
    <p:sldId id="267" r:id="rId4"/>
    <p:sldId id="259" r:id="rId5"/>
    <p:sldId id="260" r:id="rId6"/>
    <p:sldId id="276" r:id="rId7"/>
    <p:sldId id="268" r:id="rId8"/>
    <p:sldId id="269" r:id="rId9"/>
    <p:sldId id="270" r:id="rId10"/>
    <p:sldId id="272" r:id="rId11"/>
    <p:sldId id="274" r:id="rId12"/>
    <p:sldId id="278" r:id="rId13"/>
    <p:sldId id="263" r:id="rId14"/>
    <p:sldId id="277" r:id="rId15"/>
    <p:sldId id="265" r:id="rId16"/>
  </p:sldIdLst>
  <p:sldSz cx="12192000" cy="6858000"/>
  <p:notesSz cx="6858000" cy="9144000"/>
  <p:custDataLst>
    <p:tags r:id="rId19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C3B"/>
    <a:srgbClr val="E6F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9" autoAdjust="0"/>
    <p:restoredTop sz="89023" autoAdjust="0"/>
  </p:normalViewPr>
  <p:slideViewPr>
    <p:cSldViewPr snapToGrid="0">
      <p:cViewPr varScale="1">
        <p:scale>
          <a:sx n="108" d="100"/>
          <a:sy n="108" d="100"/>
        </p:scale>
        <p:origin x="64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7FC0488-DC66-448D-9F80-DCF77086C7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EE54D2-00B8-4C32-A0D2-74FD907A56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A80C1-8901-4B7B-8F53-BF7360BFC7CD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AB2DD3-10D5-40AE-90B6-25C91B82DB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BBC4AF-F4CC-4373-A842-A63E5046B7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4531A-E1F3-4A90-98A6-A19677E76C8A}" type="slidenum">
              <a:rPr lang="fr-FR" smtClean="0"/>
              <a:t>‹N°›</a:t>
            </a:fld>
            <a:endParaRPr lang="fr-FR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66002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3D02D-3795-A647-B322-81AA132CC391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F7C63-382E-7C4B-9D8A-2AA03B4AB0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189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926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843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809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30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12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84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8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934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E40DB-711C-0326-00C6-E41D3914D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14D4F09-3D0E-62E5-2891-A4CC5B700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0A68F6-B8A8-47D2-66CF-CFB8877FB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6A094E-101A-B4F8-1626-890B5551B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608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DB95B-7D05-AEFA-019B-731781E35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660586-F9ED-322D-78FA-D31B5E611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948AF7-8B6B-5553-8120-F16FEDF1D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F26448-DCAB-59A3-F316-A98D85612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390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566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F7C63-382E-7C4B-9D8A-2AA03B4AB0F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04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8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8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8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8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8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v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0547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Introduction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FF3830BB-CB3D-4061-9C0C-1359CD041511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88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duct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Introduction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2B6FF702-0EAA-4EE2-A6B7-E102A796C9FB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17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textuel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1" descr="Zone de texte à modifier.">
            <a:extLst>
              <a:ext uri="{FF2B5EF4-FFF2-40B4-BE49-F238E27FC236}">
                <a16:creationId xmlns:a16="http://schemas.microsoft.com/office/drawing/2014/main" id="{6A0E3EC7-7E14-4500-BA0B-DA33845DBD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8" name="Titre 10" descr="Titre de la page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3" name="Espace réservé du texte 2" descr="Titre secondaire de la page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386E6482-3DB9-466B-88C8-6A0EFA0D1D8D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257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textuel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C824B180-37A1-43D1-B06D-17B0DC6B1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10" name="Titre 10" descr="Titre de la page.">
            <a:extLst>
              <a:ext uri="{FF2B5EF4-FFF2-40B4-BE49-F238E27FC236}">
                <a16:creationId xmlns:a16="http://schemas.microsoft.com/office/drawing/2014/main" id="{5E0E468E-4602-4403-91D1-6DB9317CF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1" name="Espace réservé du texte 2" descr="Titre secondaire de la page.">
            <a:extLst>
              <a:ext uri="{FF2B5EF4-FFF2-40B4-BE49-F238E27FC236}">
                <a16:creationId xmlns:a16="http://schemas.microsoft.com/office/drawing/2014/main" id="{CAB6202B-5C86-4F36-AC73-1BD410EE0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AA2250CD-DD5D-4850-BD6B-9DB9021B2E86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042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DC820EE-639F-4472-B327-24C25195151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867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010D0E4-1E5F-4030-B14D-5F775993098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92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0" descr="Titre de la page ou de la photo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3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3BC1D9EC-91DD-4633-B1AA-920C8A610A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1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581FD3D1-FDD5-420A-9813-5B087E19E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6A41C971-FEE6-45F1-92E6-099CA992403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28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0" descr="Titre de la page ou de la photo.">
            <a:extLst>
              <a:ext uri="{FF2B5EF4-FFF2-40B4-BE49-F238E27FC236}">
                <a16:creationId xmlns:a16="http://schemas.microsoft.com/office/drawing/2014/main" id="{64C6E1B9-ED30-475E-A0C0-8981CFA56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9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CCB74E7C-50C0-4CA7-B221-D56CDAFA09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1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7B4DFAD-E16B-464A-AF2E-C37CCD772B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6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A5A5133-AE81-4A44-86BE-013A78108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5FF9A457-240D-49EE-BFD5-2A00C67F43F7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078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gauch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4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212E54D-4E0B-4DEF-B52F-4176B69525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8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5FF5DE8D-1CF9-4297-ABF5-56EE773804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29848" y="2103546"/>
            <a:ext cx="5000239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3DE9E22-5E89-48EA-BE82-CDD43B12A6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9848" y="5549078"/>
            <a:ext cx="5000240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86A0FFAE-AFC5-4CAF-B383-FF6A877C842A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32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à gauch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3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D6A609FA-6D0F-4679-9FC8-208A32299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6130" y="5549078"/>
            <a:ext cx="4993958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36130" y="2103546"/>
            <a:ext cx="4993958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359D162-3494-47FA-A80F-99FEC4664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9" y="2103546"/>
            <a:ext cx="4185090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8" name="Espace réservé du texte 21" descr="Zone de texte à modifier.">
            <a:extLst>
              <a:ext uri="{FF2B5EF4-FFF2-40B4-BE49-F238E27FC236}">
                <a16:creationId xmlns:a16="http://schemas.microsoft.com/office/drawing/2014/main" id="{029EBEA1-74AC-4CE5-BB75-97CC0ECFEF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9" name="Rectangle 8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B72164B-5CD2-4859-AAA1-D0A6A8A0D5FC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89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vide_stream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A15D09C-D38F-48B0-A874-719198F8036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526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5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5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28" y="2103546"/>
            <a:ext cx="4185093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795042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9EF2F24-658E-4B29-9535-112AA358CB67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15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7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7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0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863516"/>
            <a:ext cx="4185091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2AF1CF53-E65A-4C5E-B2E9-A2BBDA860B6A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4487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67FDA88D-6CE1-43C6-AFC1-256E9F06FF79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16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363C209-7B0A-4B0C-A041-6C8F07F9AACB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74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biographie_fond blanc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6627CEE-5640-4DF5-806B-B53E25E968F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53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biographie_fond blanc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9B2C762D-A482-4075-A827-C7D24F50A541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9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ie_fond ver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 descr="Zone de texte à modifier.">
            <a:extLst>
              <a:ext uri="{FF2B5EF4-FFF2-40B4-BE49-F238E27FC236}">
                <a16:creationId xmlns:a16="http://schemas.microsoft.com/office/drawing/2014/main" id="{F2A13117-23DD-4C45-AD83-8E914D89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4" name="Titre 10" descr="Zone de texte avec le titre Bibliographie.">
            <a:extLst>
              <a:ext uri="{FF2B5EF4-FFF2-40B4-BE49-F238E27FC236}">
                <a16:creationId xmlns:a16="http://schemas.microsoft.com/office/drawing/2014/main" id="{12240B0E-C453-4074-95D6-753D21B7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E38234A5-3799-41E2-B0A1-B378A0D50F7C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0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 descr="Zone de texte à modifier. Par défaut, le texte est &quot;Des questions? Des remarques?&quot;.">
            <a:extLst>
              <a:ext uri="{FF2B5EF4-FFF2-40B4-BE49-F238E27FC236}">
                <a16:creationId xmlns:a16="http://schemas.microsoft.com/office/drawing/2014/main" id="{216C18B8-FC1F-4EA3-94DE-858285430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0" y="392568"/>
            <a:ext cx="9719739" cy="1098775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Des questions ? Des remarques ?</a:t>
            </a:r>
          </a:p>
        </p:txBody>
      </p:sp>
      <p:sp>
        <p:nvSpPr>
          <p:cNvPr id="5" name="Espace réservé du texte 4" descr="Zone de texte à modifier. Par défaut, le texte est &quot;Retrouvez nous sur notre espace de cours!&quot;.">
            <a:extLst>
              <a:ext uri="{FF2B5EF4-FFF2-40B4-BE49-F238E27FC236}">
                <a16:creationId xmlns:a16="http://schemas.microsoft.com/office/drawing/2014/main" id="{2E985107-353E-4DCF-A424-0C90BC511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0" y="1992313"/>
            <a:ext cx="9719740" cy="569912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 dirty="0"/>
              <a:t>Retrouvez nous sur notre espace de cours !</a:t>
            </a:r>
          </a:p>
        </p:txBody>
      </p:sp>
      <p:sp>
        <p:nvSpPr>
          <p:cNvPr id="7" name="Espace réservé du texte 4" descr="Zone de texte à modifier en ajoutant les contacts.">
            <a:extLst>
              <a:ext uri="{FF2B5EF4-FFF2-40B4-BE49-F238E27FC236}">
                <a16:creationId xmlns:a16="http://schemas.microsoft.com/office/drawing/2014/main" id="{7D22BDC0-E048-4C8A-AF37-BFD6FE77AD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1" y="3163824"/>
            <a:ext cx="9719738" cy="1503426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 dirty="0"/>
              <a:t>Contacts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1819C0-FA9E-4632-AED0-B0158ABF41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89" y="2797203"/>
            <a:ext cx="366621" cy="366621"/>
          </a:xfrm>
          <a:prstGeom prst="rect">
            <a:avLst/>
          </a:prstGeom>
        </p:spPr>
      </p:pic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C0F2BC4-9B8C-44CF-BFC3-E27A366447B4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42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fond vert_vierge_st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A048D9E9-B6A1-4A79-8A6A-C2A87AF89875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114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ond vert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78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présentati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descr="Zone de texte pour le titre de la présentation.">
            <a:extLst>
              <a:ext uri="{FF2B5EF4-FFF2-40B4-BE49-F238E27FC236}">
                <a16:creationId xmlns:a16="http://schemas.microsoft.com/office/drawing/2014/main" id="{CEB06307-DDAC-4219-9BA0-A151E1249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849" y="1709739"/>
            <a:ext cx="9726020" cy="1947862"/>
          </a:xfrm>
        </p:spPr>
        <p:txBody>
          <a:bodyPr anchor="ctr" anchorCtr="1"/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Espace réservé du texte 2" descr="Zone de texte pour le titre secondaire.">
            <a:extLst>
              <a:ext uri="{FF2B5EF4-FFF2-40B4-BE49-F238E27FC236}">
                <a16:creationId xmlns:a16="http://schemas.microsoft.com/office/drawing/2014/main" id="{18F1EC9F-75AD-49E7-8B46-C10B33FC5F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9849" y="3931920"/>
            <a:ext cx="9726020" cy="781396"/>
          </a:xfrm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DB42D30-4CAF-4098-B09A-4639F7337E56}"/>
              </a:ext>
            </a:extLst>
          </p:cNvPr>
          <p:cNvSpPr/>
          <p:nvPr userDrawn="1"/>
        </p:nvSpPr>
        <p:spPr>
          <a:xfrm>
            <a:off x="91595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1EF4869-AB72-44C7-9022-530DA001AA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094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 descr="Diapositive casting : diapositive de présentation du contributeur.">
            <a:extLst>
              <a:ext uri="{FF2B5EF4-FFF2-40B4-BE49-F238E27FC236}">
                <a16:creationId xmlns:a16="http://schemas.microsoft.com/office/drawing/2014/main" id="{FBB68355-0F59-460C-A5C6-8A8483D9E0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F80042ED-3C8C-4C89-A77E-9D3B89ED3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F36050F-F283-42FF-A66A-86E226D198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319870">
            <a:off x="4107631" y="2072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5B707A5-DA29-4CEA-9094-F2EFA8B76EB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DD937A5F-4919-4A31-A158-AFE1D655A71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123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053CE470-5CD4-4897-9666-76ACB70929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349">
            <a:off x="4083529" y="2095107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u contributeur.">
            <a:extLst>
              <a:ext uri="{FF2B5EF4-FFF2-40B4-BE49-F238E27FC236}">
                <a16:creationId xmlns:a16="http://schemas.microsoft.com/office/drawing/2014/main" id="{99DA8F4D-C6BF-47E1-AEC9-DE88F6849A4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7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697933-4515-40A3-86D0-1E197A7AEC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5F464D9F-3B82-4F7E-864E-18EA2CB32CB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0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8286CAC4-8FD0-40AA-8469-72484D8478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34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 descr="Diapositive casting : diapositive de présentation des deux contributeurs.">
            <a:extLst>
              <a:ext uri="{FF2B5EF4-FFF2-40B4-BE49-F238E27FC236}">
                <a16:creationId xmlns:a16="http://schemas.microsoft.com/office/drawing/2014/main" id="{7FA1992A-2961-4D23-8186-C4AEF5E7B61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6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138B0AC5-D226-4800-B615-FD780FCED0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8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96C8606-C5D6-400E-88F2-5BEE563F2A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300163">
            <a:off x="3219358" y="2028768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9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6872E4D-11B4-4110-B387-87A01C808D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037547">
            <a:off x="8041857" y="1956456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23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C2231AEC-2229-4C0F-8A7D-D476047165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8" name="Rectangle 7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E91800DE-0C6E-4C31-99C4-C9DA6DD151E0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E0A1A1E-9A78-4E2C-82E8-EB0DD070A4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27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153DCF16-0B61-4448-91F0-C530E1506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15">
            <a:off x="8020330" y="1909899"/>
            <a:ext cx="2230903" cy="2230903"/>
          </a:xfrm>
          <a:prstGeom prst="rect">
            <a:avLst/>
          </a:prstGeom>
        </p:spPr>
      </p:pic>
      <p:pic>
        <p:nvPicPr>
          <p:cNvPr id="12" name="Image 11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7BF19158-9D7D-4B7D-BAE6-8BC9F33FA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214">
            <a:off x="3152067" y="2015212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es deux contributeurs.">
            <a:extLst>
              <a:ext uri="{FF2B5EF4-FFF2-40B4-BE49-F238E27FC236}">
                <a16:creationId xmlns:a16="http://schemas.microsoft.com/office/drawing/2014/main" id="{EE5ABAC4-DFB0-4A0A-AAFC-CCBA3699FF68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8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423CA673-6E3F-4549-9BE3-2CE70BFBE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9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A422131D-B698-4F50-AB7D-7EE512541E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8" name="Rectangle 7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711E5596-216E-4A3A-998A-D98863129DF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1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E10DC428-DB7E-4DAB-983E-EE30E276DC2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58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1DD352-F5D7-4EF6-BAB3-780B49536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23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65BB3C05-4093-4B3E-8D70-129AF3783A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24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B0EE97FC-48F7-4CE6-BAFA-094FDA5832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Nino Diné</a:t>
            </a:r>
          </a:p>
        </p:txBody>
      </p:sp>
      <p:sp>
        <p:nvSpPr>
          <p:cNvPr id="11" name="ZoneTexte 10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965A2B80-F2C7-4580-81F0-5CCB30E2993E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E7B31B48-341F-4FE1-A9CC-F13366EF61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039998">
            <a:off x="1525054" y="2218559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86B39B07-F58B-4BED-B794-3F4D289AFFC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185126">
            <a:off x="5168159" y="2174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5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03846E1-625A-47F7-AA3A-DD0EF09EEE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517250">
            <a:off x="8762067" y="2197527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0" name="Rectangle 9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912CA9E2-8E54-4E35-AB9B-A5F790E8A8DA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10EC8552-407D-420A-82EE-02EBC8CA09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83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BA4E44B3-1B71-4452-A002-6DCB90CE2F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17">
            <a:off x="1518650" y="2178194"/>
            <a:ext cx="2179542" cy="2179542"/>
          </a:xfrm>
          <a:prstGeom prst="rect">
            <a:avLst/>
          </a:prstGeom>
        </p:spPr>
      </p:pic>
      <p:pic>
        <p:nvPicPr>
          <p:cNvPr id="14" name="Image 13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37AC7958-37B8-4759-BC94-8A0F94C65C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610">
            <a:off x="8749997" y="2170767"/>
            <a:ext cx="2188728" cy="2188728"/>
          </a:xfrm>
          <a:prstGeom prst="rect">
            <a:avLst/>
          </a:prstGeom>
        </p:spPr>
      </p:pic>
      <p:pic>
        <p:nvPicPr>
          <p:cNvPr id="16" name="Image 15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D1F2A970-907E-4159-A96F-C1EF95348A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42">
            <a:off x="5147035" y="2132143"/>
            <a:ext cx="2212838" cy="2212838"/>
          </a:xfrm>
          <a:prstGeom prst="rect">
            <a:avLst/>
          </a:prstGeom>
        </p:spPr>
      </p:pic>
      <p:sp>
        <p:nvSpPr>
          <p:cNvPr id="13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6ECE2387-3E50-4ADB-B807-40BE7DCEB8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7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EA4D56EB-BBD7-4CCB-9C50-D051484410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Nino Diné</a:t>
            </a:r>
          </a:p>
        </p:txBody>
      </p:sp>
      <p:sp>
        <p:nvSpPr>
          <p:cNvPr id="19" name="ZoneTexte 18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CEAC2ED6-181B-4FB1-AE6A-DE55BF9835D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1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00F76D68-D24B-4619-B2DE-91E3C7D00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10" name="Rectangle 9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0F639603-1319-4468-85CB-4757F9FAEC93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5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0635CABC-B40B-40DD-96CD-226DDD12AF7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512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FEFD65-DC15-4763-8A1D-AD0CAEEE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6FE8D1-5A44-4FF5-B8BF-1D19EE314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6A87A-F186-4C0D-ABD2-DC320575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BF1C6-0834-4A27-9B81-F41CED284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E48A6-56AA-4969-AEF4-6321B4FC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B2B0F-4331-4122-A959-AFC9D043544F}" type="slidenum">
              <a:rPr lang="fr-FR" smtClean="0"/>
              <a:t>‹N°›</a:t>
            </a:fld>
            <a:endParaRPr lang="fr-FR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290571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49" r:id="rId2"/>
    <p:sldLayoutId id="2147483673" r:id="rId3"/>
    <p:sldLayoutId id="2147483663" r:id="rId4"/>
    <p:sldLayoutId id="2147483671" r:id="rId5"/>
    <p:sldLayoutId id="2147483662" r:id="rId6"/>
    <p:sldLayoutId id="2147483670" r:id="rId7"/>
    <p:sldLayoutId id="2147483661" r:id="rId8"/>
    <p:sldLayoutId id="2147483669" r:id="rId9"/>
    <p:sldLayoutId id="2147483672" r:id="rId10"/>
    <p:sldLayoutId id="2147483690" r:id="rId11"/>
    <p:sldLayoutId id="2147483681" r:id="rId12"/>
    <p:sldLayoutId id="2147483682" r:id="rId13"/>
    <p:sldLayoutId id="2147483660" r:id="rId14"/>
    <p:sldLayoutId id="2147483650" r:id="rId15"/>
    <p:sldLayoutId id="2147483683" r:id="rId16"/>
    <p:sldLayoutId id="2147483684" r:id="rId17"/>
    <p:sldLayoutId id="2147483686" r:id="rId18"/>
    <p:sldLayoutId id="2147483691" r:id="rId19"/>
    <p:sldLayoutId id="2147483688" r:id="rId20"/>
    <p:sldLayoutId id="2147483692" r:id="rId21"/>
    <p:sldLayoutId id="2147483693" r:id="rId22"/>
    <p:sldLayoutId id="2147483694" r:id="rId23"/>
    <p:sldLayoutId id="2147483678" r:id="rId24"/>
    <p:sldLayoutId id="2147483695" r:id="rId25"/>
    <p:sldLayoutId id="2147483665" r:id="rId26"/>
    <p:sldLayoutId id="2147483666" r:id="rId27"/>
    <p:sldLayoutId id="2147483697" r:id="rId28"/>
    <p:sldLayoutId id="214748367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2025.moodlemoot.fr/course/view.php?id=92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0.xml"/><Relationship Id="rId5" Type="http://schemas.openxmlformats.org/officeDocument/2006/relationships/hyperlink" Target="mailto:timothee.liotard@univ-grenoble-alpes.fr" TargetMode="External"/><Relationship Id="rId4" Type="http://schemas.openxmlformats.org/officeDocument/2006/relationships/hyperlink" Target="mailto:loic.medina@univ-grenoble-alpes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D849F-400A-4B00-9882-C67F506F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Fini la frange : Moodle change de coupe !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9CBF9D-C734-4E53-86B8-34341A0E8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Retour d’expérience des tests utilisateurs dans le cadre d’une montée de version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39E8A9-ECBB-ABB1-57A4-BE40C4AC6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0" y="5911929"/>
            <a:ext cx="1247674" cy="765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71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0AF57-9C11-F84A-5940-1AD6C8CDA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EB797B3-EC7D-A5C6-0FFE-802750061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2"/>
            <a:ext cx="6693432" cy="633134"/>
          </a:xfrm>
        </p:spPr>
        <p:txBody>
          <a:bodyPr>
            <a:normAutofit fontScale="90000"/>
          </a:bodyPr>
          <a:lstStyle/>
          <a:p>
            <a:r>
              <a:rPr lang="fr-FR" dirty="0"/>
              <a:t>Qu’est ce qui est ressorti ? 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527E4535-8D19-4D60-DA41-647F8A11B67E}"/>
              </a:ext>
            </a:extLst>
          </p:cNvPr>
          <p:cNvSpPr txBox="1">
            <a:spLocks/>
          </p:cNvSpPr>
          <p:nvPr/>
        </p:nvSpPr>
        <p:spPr>
          <a:xfrm>
            <a:off x="849047" y="1457326"/>
            <a:ext cx="7854684" cy="4905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3. Beaucoup de display none (propriété CSS qui permet de masquer un élément HTML)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993978-95D7-DD7C-0CC4-0AD4E073B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7" y="1947863"/>
            <a:ext cx="7467600" cy="4406900"/>
          </a:xfrm>
          <a:prstGeom prst="rect">
            <a:avLst/>
          </a:prstGeom>
        </p:spPr>
      </p:pic>
      <p:cxnSp>
        <p:nvCxnSpPr>
          <p:cNvPr id="12" name="Connecteur en angle 11">
            <a:extLst>
              <a:ext uri="{FF2B5EF4-FFF2-40B4-BE49-F238E27FC236}">
                <a16:creationId xmlns:a16="http://schemas.microsoft.com/office/drawing/2014/main" id="{5B7C8544-8FD3-E201-6C10-B89969D6736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43451" y="2643186"/>
            <a:ext cx="4386265" cy="160020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526E8E0A-5A2E-26AD-D94E-A2B0AAEE65AA}"/>
              </a:ext>
            </a:extLst>
          </p:cNvPr>
          <p:cNvSpPr txBox="1"/>
          <p:nvPr/>
        </p:nvSpPr>
        <p:spPr>
          <a:xfrm>
            <a:off x="9186332" y="2181521"/>
            <a:ext cx="30456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#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fitem_id_cohortlist</a:t>
            </a:r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{</a:t>
            </a:r>
          </a:p>
          <a:p>
            <a:pPr algn="l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display: none;</a:t>
            </a:r>
          </a:p>
          <a:p>
            <a:pPr algn="l"/>
            <a:r>
              <a:rPr lang="fr-F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521608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6FB29-187B-3D5C-F3B0-FE16A9667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395826E-A6CB-052A-B642-2121D576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2"/>
            <a:ext cx="6693432" cy="633134"/>
          </a:xfrm>
        </p:spPr>
        <p:txBody>
          <a:bodyPr>
            <a:normAutofit fontScale="90000"/>
          </a:bodyPr>
          <a:lstStyle/>
          <a:p>
            <a:r>
              <a:rPr lang="fr-FR" dirty="0"/>
              <a:t>Qu’est ce qui est ressorti ? 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9564ED1-9BEC-1036-4289-E7A0BEFC0403}"/>
              </a:ext>
            </a:extLst>
          </p:cNvPr>
          <p:cNvSpPr txBox="1">
            <a:spLocks/>
          </p:cNvSpPr>
          <p:nvPr/>
        </p:nvSpPr>
        <p:spPr>
          <a:xfrm>
            <a:off x="1236131" y="1539875"/>
            <a:ext cx="4192587" cy="4079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4. Modifications dans l’ergonomie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9667A6-CDC2-3649-6649-2B2AB6BA2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3" y="2444749"/>
            <a:ext cx="7772400" cy="16646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77DE91-2BD3-68BF-E35E-6D733CB3D3A9}"/>
              </a:ext>
            </a:extLst>
          </p:cNvPr>
          <p:cNvSpPr txBox="1"/>
          <p:nvPr/>
        </p:nvSpPr>
        <p:spPr>
          <a:xfrm>
            <a:off x="500063" y="2114550"/>
            <a:ext cx="371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Simplification des options disponibles</a:t>
            </a:r>
          </a:p>
        </p:txBody>
      </p:sp>
    </p:spTree>
    <p:extLst>
      <p:ext uri="{BB962C8B-B14F-4D97-AF65-F5344CB8AC3E}">
        <p14:creationId xmlns:p14="http://schemas.microsoft.com/office/powerpoint/2010/main" val="2274828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F1F43-0F57-0F49-FBB6-6C881ABA4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06FE9B6-3A22-7EEC-F230-E7B649BCE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2"/>
            <a:ext cx="6693432" cy="633134"/>
          </a:xfrm>
        </p:spPr>
        <p:txBody>
          <a:bodyPr>
            <a:normAutofit fontScale="90000"/>
          </a:bodyPr>
          <a:lstStyle/>
          <a:p>
            <a:r>
              <a:rPr lang="fr-FR" dirty="0"/>
              <a:t>Qu’est ce qui est ressorti ? 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05277909-EBA3-E090-9E9A-5AC54EE8862C}"/>
              </a:ext>
            </a:extLst>
          </p:cNvPr>
          <p:cNvSpPr txBox="1">
            <a:spLocks/>
          </p:cNvSpPr>
          <p:nvPr/>
        </p:nvSpPr>
        <p:spPr>
          <a:xfrm>
            <a:off x="1236131" y="1539875"/>
            <a:ext cx="4192587" cy="4079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4. Modifications dans l’ergonomie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13C4F4-40CB-DAAC-4266-2B4F67934B5A}"/>
              </a:ext>
            </a:extLst>
          </p:cNvPr>
          <p:cNvSpPr txBox="1"/>
          <p:nvPr/>
        </p:nvSpPr>
        <p:spPr>
          <a:xfrm>
            <a:off x="500063" y="2114550"/>
            <a:ext cx="371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Simplification des options disponibles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86CF302-0D63-7824-66C5-761D282CB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64" y="2650569"/>
            <a:ext cx="7772397" cy="24574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FE038E8-FE16-5767-A52F-40C826FA7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92" y="2605087"/>
            <a:ext cx="7772400" cy="28604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3EF907A-68BE-929F-DA90-8ED0D72CB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367" y="2483882"/>
            <a:ext cx="23495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3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33A04-7B27-461F-8E16-77283F6F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B84769-DF11-477D-9AA7-0D6503BF85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5"/>
            <a:ext cx="7797510" cy="4100234"/>
          </a:xfrm>
        </p:spPr>
        <p:txBody>
          <a:bodyPr>
            <a:normAutofit/>
          </a:bodyPr>
          <a:lstStyle/>
          <a:p>
            <a:r>
              <a:rPr lang="fr-FR" u="sng" dirty="0"/>
              <a:t>Bénéfices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Très riche en retours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Renforcement des liens, avec le développeur et les enseignants</a:t>
            </a:r>
          </a:p>
          <a:p>
            <a:r>
              <a:rPr lang="fr-FR" u="sng" dirty="0"/>
              <a:t>Limites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Focus groupe des testeurs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Contraintes techniques (limite CSS)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Il faut investir du temps, penser en amont les tests et être en capacité d’intégrer (si intégrables)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034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294A18-3186-F0B5-57C4-E68887EDC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8DCEB1-2A9B-8D4A-E5CC-FA824DDD8A3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3200" dirty="0"/>
              <a:t>Continuer les tests utilisateurs et élargir le public (étudiants, personnes en situation de handicap, nouveaux enseignants)</a:t>
            </a:r>
          </a:p>
          <a:p>
            <a:endParaRPr lang="fr-FR" sz="3200" dirty="0"/>
          </a:p>
          <a:p>
            <a:r>
              <a:rPr lang="fr-FR" sz="3200" dirty="0"/>
              <a:t>Nouveau thème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5061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004FE-498D-41FE-98DE-41053EDF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392569"/>
            <a:ext cx="9936695" cy="998146"/>
          </a:xfrm>
        </p:spPr>
        <p:txBody>
          <a:bodyPr>
            <a:normAutofit fontScale="90000"/>
          </a:bodyPr>
          <a:lstStyle/>
          <a:p>
            <a:r>
              <a:rPr lang="fr-FR" dirty="0"/>
              <a:t>Toutes les modifications apportées et comment :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EB3DF-98A6-40CD-A3C9-6D3C571EAD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6129" y="1350762"/>
            <a:ext cx="9719740" cy="569912"/>
          </a:xfrm>
        </p:spPr>
        <p:txBody>
          <a:bodyPr/>
          <a:lstStyle/>
          <a:p>
            <a:r>
              <a:rPr lang="fr-FR" dirty="0">
                <a:hlinkClick r:id="rId3"/>
              </a:rPr>
              <a:t>https://2025.moodlemoot.fr/course/</a:t>
            </a:r>
            <a:r>
              <a:rPr lang="fr-FR" dirty="0" err="1">
                <a:hlinkClick r:id="rId3"/>
              </a:rPr>
              <a:t>view.php?id</a:t>
            </a:r>
            <a:r>
              <a:rPr lang="fr-FR" dirty="0">
                <a:hlinkClick r:id="rId3"/>
              </a:rPr>
              <a:t>=92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3A36FC-7EBA-4A7A-B817-49D279F6C8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>
                <a:hlinkClick r:id="rId4"/>
              </a:rPr>
              <a:t>loic.medina@univ-grenoble-alpes.fr</a:t>
            </a:r>
            <a:endParaRPr lang="fr-FR" dirty="0"/>
          </a:p>
          <a:p>
            <a:r>
              <a:rPr lang="fr-FR" dirty="0">
                <a:hlinkClick r:id="rId5"/>
              </a:rPr>
              <a:t>timothee.liotard@univ-grenoble-alpes.fr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DEDB18E-19A8-D6FD-8B57-E5712DEA7301}"/>
              </a:ext>
            </a:extLst>
          </p:cNvPr>
          <p:cNvSpPr txBox="1">
            <a:spLocks/>
          </p:cNvSpPr>
          <p:nvPr/>
        </p:nvSpPr>
        <p:spPr>
          <a:xfrm>
            <a:off x="1236130" y="1920674"/>
            <a:ext cx="9936695" cy="99814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fr-FR" dirty="0"/>
              <a:t>Envie d’échanger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700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7C923A2-78A1-1267-C644-604E6EC7E9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21071184">
            <a:off x="1618664" y="4303561"/>
            <a:ext cx="2422370" cy="549275"/>
          </a:xfrm>
        </p:spPr>
        <p:txBody>
          <a:bodyPr>
            <a:normAutofit fontScale="55000" lnSpcReduction="20000"/>
          </a:bodyPr>
          <a:lstStyle/>
          <a:p>
            <a:r>
              <a:rPr lang="fr-FR" dirty="0"/>
              <a:t>Timothée Liotard</a:t>
            </a:r>
          </a:p>
          <a:p>
            <a:r>
              <a:rPr lang="fr-FR" dirty="0"/>
              <a:t>Ingénieur pédagogique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4ACEE95-24E5-8403-6997-6C228D1028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78505">
            <a:off x="4857079" y="4351251"/>
            <a:ext cx="2800827" cy="549275"/>
          </a:xfrm>
        </p:spPr>
        <p:txBody>
          <a:bodyPr>
            <a:noAutofit/>
          </a:bodyPr>
          <a:lstStyle/>
          <a:p>
            <a:r>
              <a:rPr lang="fr-FR" sz="1400" dirty="0"/>
              <a:t>Loïc Médina</a:t>
            </a:r>
          </a:p>
          <a:p>
            <a:r>
              <a:rPr lang="fr-FR" sz="1400" dirty="0"/>
              <a:t>Ingénieur pédagogique	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322CD21D-E0D4-9999-E33A-6DF4E12BF22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437257">
            <a:off x="8285981" y="4251088"/>
            <a:ext cx="2640403" cy="633032"/>
          </a:xfrm>
        </p:spPr>
        <p:txBody>
          <a:bodyPr>
            <a:normAutofit fontScale="47500" lnSpcReduction="20000"/>
          </a:bodyPr>
          <a:lstStyle/>
          <a:p>
            <a:r>
              <a:rPr lang="fr-FR" dirty="0"/>
              <a:t>Maelle Planche</a:t>
            </a:r>
          </a:p>
          <a:p>
            <a:r>
              <a:rPr lang="fr-FR" dirty="0"/>
              <a:t>Ingénieure en analyse de données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A2ACDDFC-0CDB-DE2B-2078-7B7B4AF3E14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7" r="26120"/>
          <a:stretch>
            <a:fillRect/>
          </a:stretch>
        </p:blipFill>
        <p:spPr>
          <a:xfrm rot="21039998">
            <a:off x="1452632" y="2174386"/>
            <a:ext cx="2324432" cy="2122002"/>
          </a:xfr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18E6F33B-15F8-42F3-A790-3F0275988DC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" b="22485"/>
          <a:stretch>
            <a:fillRect/>
          </a:stretch>
        </p:blipFill>
        <p:spPr>
          <a:xfrm rot="185126">
            <a:off x="5167276" y="2148204"/>
            <a:ext cx="2178670" cy="2072729"/>
          </a:xfr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165DDB7C-3C47-1AC7-CFF3-B9174F01FD2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5" t="2221" r="-810" b="1121"/>
          <a:stretch>
            <a:fillRect/>
          </a:stretch>
        </p:blipFill>
        <p:spPr>
          <a:xfrm rot="454716">
            <a:off x="8757995" y="2225283"/>
            <a:ext cx="2233899" cy="2038652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E46517-578E-A09C-F2FF-EF00B2B776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0" y="5911929"/>
            <a:ext cx="1247674" cy="765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629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3C5B0-1606-E9F8-6929-4BD1CD60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4ED1F6-6BC5-5ED0-0D8F-441FC67A65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733550"/>
            <a:ext cx="9719738" cy="3952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Contexte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Historique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Méthode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Résultats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Bilan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/>
              <a:t>Perspectives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621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B8B3B-8F57-4835-85CF-E5A33E7A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0AD31B4-04E0-7A0D-DD5F-8236D73A216B}"/>
              </a:ext>
            </a:extLst>
          </p:cNvPr>
          <p:cNvSpPr txBox="1"/>
          <p:nvPr/>
        </p:nvSpPr>
        <p:spPr>
          <a:xfrm>
            <a:off x="214313" y="1650944"/>
            <a:ext cx="441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DAPI (cellule TICE UGA) :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63AD209-6AF9-5623-889F-81E9B4403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" y="2064954"/>
            <a:ext cx="5230703" cy="348713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F16DAC6-4856-82EF-60CC-8887EA050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23" y="2064954"/>
            <a:ext cx="4800794" cy="350488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EE42050-87FF-73E8-1694-D8BC7CAD6388}"/>
              </a:ext>
            </a:extLst>
          </p:cNvPr>
          <p:cNvSpPr txBox="1"/>
          <p:nvPr/>
        </p:nvSpPr>
        <p:spPr>
          <a:xfrm>
            <a:off x="4428659" y="1650944"/>
            <a:ext cx="441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2 Moodle 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79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16" y="737105"/>
            <a:ext cx="4859869" cy="623609"/>
          </a:xfrm>
        </p:spPr>
        <p:txBody>
          <a:bodyPr>
            <a:normAutofit fontScale="90000"/>
          </a:bodyPr>
          <a:lstStyle/>
          <a:p>
            <a:r>
              <a:rPr lang="fr-FR" dirty="0"/>
              <a:t>Historique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96FF57-AE80-73DF-B184-6A3B2E270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27" y="2096812"/>
            <a:ext cx="3048708" cy="23606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9F5FCC4-2267-EAE2-6063-8920F105A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45" y="1992246"/>
            <a:ext cx="2914490" cy="2695903"/>
          </a:xfrm>
          <a:prstGeom prst="rect">
            <a:avLst/>
          </a:prstGeom>
        </p:spPr>
      </p:pic>
      <p:sp>
        <p:nvSpPr>
          <p:cNvPr id="17" name="Flèche droite à entaille 16">
            <a:extLst>
              <a:ext uri="{FF2B5EF4-FFF2-40B4-BE49-F238E27FC236}">
                <a16:creationId xmlns:a16="http://schemas.microsoft.com/office/drawing/2014/main" id="{746B8B92-9EA3-8F83-A333-1164CDC70B04}"/>
              </a:ext>
            </a:extLst>
          </p:cNvPr>
          <p:cNvSpPr/>
          <p:nvPr/>
        </p:nvSpPr>
        <p:spPr>
          <a:xfrm>
            <a:off x="3720662" y="2995448"/>
            <a:ext cx="1797269" cy="867103"/>
          </a:xfrm>
          <a:prstGeom prst="notchedRightArrow">
            <a:avLst/>
          </a:prstGeom>
          <a:solidFill>
            <a:srgbClr val="E6F8D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AB3B876-77E4-7729-D924-6CF116E6311E}"/>
              </a:ext>
            </a:extLst>
          </p:cNvPr>
          <p:cNvSpPr txBox="1"/>
          <p:nvPr/>
        </p:nvSpPr>
        <p:spPr>
          <a:xfrm>
            <a:off x="7411341" y="2024093"/>
            <a:ext cx="242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Tri et veille sur l’existant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E8BB83-F0F6-83A4-7260-EAFF32D05213}"/>
              </a:ext>
            </a:extLst>
          </p:cNvPr>
          <p:cNvSpPr txBox="1"/>
          <p:nvPr/>
        </p:nvSpPr>
        <p:spPr>
          <a:xfrm>
            <a:off x="8235066" y="2943164"/>
            <a:ext cx="384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CSS réalisé par 2 ingénieurs pédagogiques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17F928D-1795-C012-0472-36EFBF84F5E9}"/>
              </a:ext>
            </a:extLst>
          </p:cNvPr>
          <p:cNvSpPr txBox="1"/>
          <p:nvPr/>
        </p:nvSpPr>
        <p:spPr>
          <a:xfrm>
            <a:off x="3301552" y="1981068"/>
            <a:ext cx="302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Mise en place d’un réseau des référents (1 par composante)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0AE494A-7EF0-3C0A-C920-BEE81537A1D3}"/>
              </a:ext>
            </a:extLst>
          </p:cNvPr>
          <p:cNvSpPr txBox="1"/>
          <p:nvPr/>
        </p:nvSpPr>
        <p:spPr>
          <a:xfrm>
            <a:off x="8079340" y="3912536"/>
            <a:ext cx="3231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Mobilisation du service pour la migration (rédaction de tutoriels, présentation des visuels, etc.)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46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F032B-3796-E14C-572C-1BADCB13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B13587F-DFC5-012D-7607-719F3AA1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16" y="737105"/>
            <a:ext cx="4859869" cy="623609"/>
          </a:xfrm>
        </p:spPr>
        <p:txBody>
          <a:bodyPr>
            <a:normAutofit fontScale="90000"/>
          </a:bodyPr>
          <a:lstStyle/>
          <a:p>
            <a:r>
              <a:rPr lang="fr-FR" dirty="0"/>
              <a:t>Méthode 	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E585A9-374A-71F9-605E-E9FFFFB56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10" y="1360714"/>
            <a:ext cx="9120219" cy="37000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40B76D-CEE1-6582-F975-82DA453F0FE5}"/>
              </a:ext>
            </a:extLst>
          </p:cNvPr>
          <p:cNvSpPr txBox="1"/>
          <p:nvPr/>
        </p:nvSpPr>
        <p:spPr>
          <a:xfrm>
            <a:off x="9156924" y="2782669"/>
            <a:ext cx="271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Kanban (outil : Microsoft planner)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046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ECEDD-2788-0196-07E0-53AEC2C2A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E042010-3678-E045-EF69-C1821FD0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16" y="737105"/>
            <a:ext cx="4859869" cy="623609"/>
          </a:xfrm>
        </p:spPr>
        <p:txBody>
          <a:bodyPr>
            <a:normAutofit fontScale="90000"/>
          </a:bodyPr>
          <a:lstStyle/>
          <a:p>
            <a:r>
              <a:rPr lang="fr-FR" dirty="0"/>
              <a:t>Méthode 	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12042F-AFFF-9FC1-86DC-E6433514E9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263" y="1571624"/>
            <a:ext cx="7450137" cy="623609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Profils Variés : utilisateurs experts, occasionnels, BIATSS et enseignants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15AC56BF-06FF-FD6A-6096-74FBC73C4C33}"/>
              </a:ext>
            </a:extLst>
          </p:cNvPr>
          <p:cNvSpPr txBox="1">
            <a:spLocks/>
          </p:cNvSpPr>
          <p:nvPr/>
        </p:nvSpPr>
        <p:spPr>
          <a:xfrm>
            <a:off x="322263" y="3831771"/>
            <a:ext cx="5554737" cy="8309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Durée (par testeur) : 30 min – 1 h de manipulation + 1 h d’échange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C5636CF2-3539-DCD7-99A7-490A9A04E615}"/>
              </a:ext>
            </a:extLst>
          </p:cNvPr>
          <p:cNvSpPr txBox="1">
            <a:spLocks/>
          </p:cNvSpPr>
          <p:nvPr/>
        </p:nvSpPr>
        <p:spPr>
          <a:xfrm>
            <a:off x="322263" y="4983909"/>
            <a:ext cx="5992737" cy="6236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dirty="0"/>
              <a:t>Fiche consignes et grille d’observation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73507D-6246-5677-CF3F-9550F5B38AFF}"/>
              </a:ext>
            </a:extLst>
          </p:cNvPr>
          <p:cNvSpPr txBox="1"/>
          <p:nvPr/>
        </p:nvSpPr>
        <p:spPr>
          <a:xfrm>
            <a:off x="322263" y="2363648"/>
            <a:ext cx="537845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Accès à un serveur de </a:t>
            </a:r>
            <a:r>
              <a:rPr lang="fr-FR" sz="2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pré-production</a:t>
            </a:r>
            <a:r>
              <a:rPr lang="fr-FR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pour des tests utilisateurs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0301177-D02D-FBFB-C727-B18A7174E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60714"/>
            <a:ext cx="6010006" cy="35052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64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4441C7-150D-DC3E-91E3-436E25CB3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365652"/>
            <a:ext cx="7772400" cy="216664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90BD7BE-DE6B-50D1-1F51-317CAB212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2"/>
            <a:ext cx="6693432" cy="633134"/>
          </a:xfrm>
        </p:spPr>
        <p:txBody>
          <a:bodyPr>
            <a:normAutofit fontScale="90000"/>
          </a:bodyPr>
          <a:lstStyle/>
          <a:p>
            <a:r>
              <a:rPr lang="fr-FR" dirty="0"/>
              <a:t>Qu’est ce qui est ressorti ?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F64877-232C-D26A-31CC-BB29E2CF9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9500" y="2030412"/>
            <a:ext cx="4674914" cy="407988"/>
          </a:xfrm>
        </p:spPr>
        <p:txBody>
          <a:bodyPr>
            <a:normAutofit fontScale="47500" lnSpcReduction="20000"/>
          </a:bodyPr>
          <a:lstStyle/>
          <a:p>
            <a:r>
              <a:rPr lang="fr-FR" dirty="0"/>
              <a:t>Exemple : Date limite/date butoir pour les devoirs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DF6399DA-CFE1-3915-CAA9-76D121C2C7FE}"/>
              </a:ext>
            </a:extLst>
          </p:cNvPr>
          <p:cNvSpPr txBox="1">
            <a:spLocks/>
          </p:cNvSpPr>
          <p:nvPr/>
        </p:nvSpPr>
        <p:spPr>
          <a:xfrm>
            <a:off x="1236131" y="1539875"/>
            <a:ext cx="4192587" cy="4079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1. Modification des traductions locales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28061B2-2085-2F47-7DB5-704C804E2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47" y="5013030"/>
            <a:ext cx="7772400" cy="112262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20FA89F-2E75-A64F-7DDF-F00995F733C1}"/>
              </a:ext>
            </a:extLst>
          </p:cNvPr>
          <p:cNvSpPr txBox="1"/>
          <p:nvPr/>
        </p:nvSpPr>
        <p:spPr>
          <a:xfrm>
            <a:off x="696647" y="4726247"/>
            <a:ext cx="419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Activer l’origine des chaînes de caractères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AEBD9DA-9977-37A3-CBB5-94CA574F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40" y="2373182"/>
            <a:ext cx="1998381" cy="2046419"/>
          </a:xfrm>
          <a:prstGeom prst="rect">
            <a:avLst/>
          </a:prstGeom>
        </p:spPr>
      </p:pic>
      <p:sp>
        <p:nvSpPr>
          <p:cNvPr id="12" name="Flèche vers la droite 11">
            <a:extLst>
              <a:ext uri="{FF2B5EF4-FFF2-40B4-BE49-F238E27FC236}">
                <a16:creationId xmlns:a16="http://schemas.microsoft.com/office/drawing/2014/main" id="{DCE3748F-8E1E-5DF2-757D-A0D504F22F0A}"/>
              </a:ext>
            </a:extLst>
          </p:cNvPr>
          <p:cNvSpPr/>
          <p:nvPr/>
        </p:nvSpPr>
        <p:spPr>
          <a:xfrm>
            <a:off x="2664372" y="3429000"/>
            <a:ext cx="1755228" cy="622738"/>
          </a:xfrm>
          <a:prstGeom prst="rightArrow">
            <a:avLst/>
          </a:prstGeom>
          <a:solidFill>
            <a:srgbClr val="95BC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20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B0D4F-39CA-4A5E-7198-533F87447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152D99F-8BCE-9FD7-F5D7-84E26E47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2"/>
            <a:ext cx="6693432" cy="633134"/>
          </a:xfrm>
        </p:spPr>
        <p:txBody>
          <a:bodyPr>
            <a:normAutofit fontScale="90000"/>
          </a:bodyPr>
          <a:lstStyle/>
          <a:p>
            <a:r>
              <a:rPr lang="fr-FR" dirty="0"/>
              <a:t>Qu’est ce qui est ressorti ?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B1696A-625A-DC20-D140-F58C7710B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9500" y="2030412"/>
            <a:ext cx="6850063" cy="407988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Importance des catégories et du fil d’ariane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B55297D5-F820-1CF9-29EB-CD7A5C361219}"/>
              </a:ext>
            </a:extLst>
          </p:cNvPr>
          <p:cNvSpPr txBox="1">
            <a:spLocks/>
          </p:cNvSpPr>
          <p:nvPr/>
        </p:nvSpPr>
        <p:spPr>
          <a:xfrm>
            <a:off x="1236131" y="1539875"/>
            <a:ext cx="4192587" cy="4079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2. Choix graphique /thème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5C1000-ECA7-9378-985B-724BAA870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31" y="2520949"/>
            <a:ext cx="7772400" cy="36419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15C5DE-38D5-ED51-6F55-40CA1EDF6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163" y="3577811"/>
            <a:ext cx="4167187" cy="7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0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HÈME OFFICE" val="YIxg3KWH"/>
  <p:tag name="ARTICULATE_PROJECT_OPEN" val="0"/>
  <p:tag name="ARTICULATE_SLIDE_COUNT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16032</TotalTime>
  <Words>387</Words>
  <Application>Microsoft Macintosh PowerPoint</Application>
  <PresentationFormat>Grand écran</PresentationFormat>
  <Paragraphs>77</Paragraphs>
  <Slides>15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Thème Office</vt:lpstr>
      <vt:lpstr>Fini la frange : Moodle change de coupe !</vt:lpstr>
      <vt:lpstr>Présentation PowerPoint</vt:lpstr>
      <vt:lpstr>Sommaire</vt:lpstr>
      <vt:lpstr>Contexte</vt:lpstr>
      <vt:lpstr>Historique</vt:lpstr>
      <vt:lpstr>Méthode  </vt:lpstr>
      <vt:lpstr>Méthode  </vt:lpstr>
      <vt:lpstr>Qu’est ce qui est ressorti ? </vt:lpstr>
      <vt:lpstr>Qu’est ce qui est ressorti ? </vt:lpstr>
      <vt:lpstr>Qu’est ce qui est ressorti ? </vt:lpstr>
      <vt:lpstr>Qu’est ce qui est ressorti ? </vt:lpstr>
      <vt:lpstr>Qu’est ce qui est ressorti ? </vt:lpstr>
      <vt:lpstr>Bilan </vt:lpstr>
      <vt:lpstr>Perspectives</vt:lpstr>
      <vt:lpstr>Toutes les modifications apportées et comment 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MoodleMoot Paris 2025</dc:creator>
  <cp:keywords>Template;présentation;MM25</cp:keywords>
  <cp:lastModifiedBy>Thimothee Liotard</cp:lastModifiedBy>
  <cp:revision>160</cp:revision>
  <dcterms:created xsi:type="dcterms:W3CDTF">2025-01-27T14:26:24Z</dcterms:created>
  <dcterms:modified xsi:type="dcterms:W3CDTF">2025-07-02T20:06:04Z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D9674E3B-BA8F-47C7-8DD9-CDCE7E0F39D4</vt:lpwstr>
  </property>
  <property fmtid="{D5CDD505-2E9C-101B-9397-08002B2CF9AE}" pid="3" name="ArticulatePath">
    <vt:lpwstr>Présentation2</vt:lpwstr>
  </property>
</Properties>
</file>