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.xml" ContentType="application/vnd.openxmlformats-officedocument.presentationml.notesSlide+xml"/>
  <Override PartName="/ppt/tags/tag3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5.xml" ContentType="application/vnd.openxmlformats-officedocument.presentationml.tags+xml"/>
  <Override PartName="/ppt/notesSlides/notesSlide4.xml" ContentType="application/vnd.openxmlformats-officedocument.presentationml.notesSlide+xml"/>
  <Override PartName="/ppt/tags/tag36.xml" ContentType="application/vnd.openxmlformats-officedocument.presentationml.tags+xml"/>
  <Override PartName="/ppt/notesSlides/notesSlide5.xml" ContentType="application/vnd.openxmlformats-officedocument.presentationml.notesSlide+xml"/>
  <Override PartName="/ppt/tags/tag37.xml" ContentType="application/vnd.openxmlformats-officedocument.presentationml.tags+xml"/>
  <Override PartName="/ppt/notesSlides/notesSlide6.xml" ContentType="application/vnd.openxmlformats-officedocument.presentationml.notesSlide+xml"/>
  <Override PartName="/ppt/tags/tag3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9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66" r:id="rId3"/>
    <p:sldId id="267" r:id="rId4"/>
    <p:sldId id="259" r:id="rId5"/>
    <p:sldId id="260" r:id="rId6"/>
    <p:sldId id="276" r:id="rId7"/>
    <p:sldId id="268" r:id="rId8"/>
    <p:sldId id="269" r:id="rId9"/>
    <p:sldId id="270" r:id="rId10"/>
    <p:sldId id="272" r:id="rId11"/>
    <p:sldId id="274" r:id="rId12"/>
    <p:sldId id="278" r:id="rId13"/>
    <p:sldId id="263" r:id="rId14"/>
    <p:sldId id="277" r:id="rId15"/>
    <p:sldId id="265" r:id="rId16"/>
  </p:sldIdLst>
  <p:sldSz cx="12192000" cy="6858000"/>
  <p:notesSz cx="6858000" cy="9144000"/>
  <p:custDataLst>
    <p:tags r:id="rId19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C3B"/>
    <a:srgbClr val="E6F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49" autoAdjust="0"/>
    <p:restoredTop sz="89023" autoAdjust="0"/>
  </p:normalViewPr>
  <p:slideViewPr>
    <p:cSldViewPr snapToGrid="0">
      <p:cViewPr varScale="1">
        <p:scale>
          <a:sx n="108" d="100"/>
          <a:sy n="108" d="100"/>
        </p:scale>
        <p:origin x="648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3D02D-3795-A647-B322-81AA132CC391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F7C63-382E-7C4B-9D8A-2AA03B4A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189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926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843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809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930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126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84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581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934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E40DB-711C-0326-00C6-E41D3914D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14D4F09-3D0E-62E5-2891-A4CC5B700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0A68F6-B8A8-47D2-66CF-CFB8877FB8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6A094E-101A-B4F8-1626-890B5551BF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3608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DB95B-7D05-AEFA-019B-731781E35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D660586-F9ED-322D-78FA-D31B5E6115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B948AF7-8B6B-5553-8120-F16FEDF1D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F26448-DCAB-59A3-F316-A98D856127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390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566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F7C63-382E-7C4B-9D8A-2AA03B4AB0F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047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2025.moodlemoot.fr/course/view.php?id=92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0.xml"/><Relationship Id="rId5" Type="http://schemas.openxmlformats.org/officeDocument/2006/relationships/hyperlink" Target="mailto:timothee.liotard@univ-grenoble-alpes.fr" TargetMode="External"/><Relationship Id="rId4" Type="http://schemas.openxmlformats.org/officeDocument/2006/relationships/hyperlink" Target="mailto:loic.medina@univ-grenoble-alpes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4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Fini la frange : Moodle change de coupe !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Retour d’expérience des tests utilisateurs dans le cadre d’une montée de version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739E8A9-ECBB-ABB1-57A4-BE40C4AC6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0" y="5911929"/>
            <a:ext cx="1247674" cy="765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0AF57-9C11-F84A-5940-1AD6C8CDA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EB797B3-EC7D-A5C6-0FFE-802750061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2"/>
            <a:ext cx="6693432" cy="633134"/>
          </a:xfrm>
        </p:spPr>
        <p:txBody>
          <a:bodyPr>
            <a:normAutofit fontScale="90000"/>
          </a:bodyPr>
          <a:lstStyle/>
          <a:p>
            <a:r>
              <a:rPr lang="fr-FR" dirty="0"/>
              <a:t>Qu’est ce qui est ressorti ? 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527E4535-8D19-4D60-DA41-647F8A11B67E}"/>
              </a:ext>
            </a:extLst>
          </p:cNvPr>
          <p:cNvSpPr txBox="1">
            <a:spLocks/>
          </p:cNvSpPr>
          <p:nvPr/>
        </p:nvSpPr>
        <p:spPr>
          <a:xfrm>
            <a:off x="849047" y="1457326"/>
            <a:ext cx="7854684" cy="4905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3. Beaucoup de display none (propriété CSS qui permet de masquer un élément HTML)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993978-95D7-DD7C-0CC4-0AD4E073B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47" y="1947863"/>
            <a:ext cx="7467600" cy="4406900"/>
          </a:xfrm>
          <a:prstGeom prst="rect">
            <a:avLst/>
          </a:prstGeom>
        </p:spPr>
      </p:pic>
      <p:cxnSp>
        <p:nvCxnSpPr>
          <p:cNvPr id="12" name="Connecteur en angle 11">
            <a:extLst>
              <a:ext uri="{FF2B5EF4-FFF2-40B4-BE49-F238E27FC236}">
                <a16:creationId xmlns:a16="http://schemas.microsoft.com/office/drawing/2014/main" id="{5B7C8544-8FD3-E201-6C10-B89969D67366}"/>
              </a:ext>
            </a:extLst>
          </p:cNvPr>
          <p:cNvCxnSpPr>
            <a:cxnSpLocks/>
          </p:cNvCxnSpPr>
          <p:nvPr/>
        </p:nvCxnSpPr>
        <p:spPr>
          <a:xfrm rot="10800000" flipV="1">
            <a:off x="4743451" y="2643186"/>
            <a:ext cx="4386265" cy="1600202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526E8E0A-5A2E-26AD-D94E-A2B0AAEE65AA}"/>
              </a:ext>
            </a:extLst>
          </p:cNvPr>
          <p:cNvSpPr txBox="1"/>
          <p:nvPr/>
        </p:nvSpPr>
        <p:spPr>
          <a:xfrm>
            <a:off x="9186332" y="2181521"/>
            <a:ext cx="30456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#</a:t>
            </a:r>
            <a:r>
              <a:rPr lang="fr-FR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fitem_id_cohortlist</a:t>
            </a:r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{</a:t>
            </a:r>
          </a:p>
          <a:p>
            <a:pPr algn="l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display: none;</a:t>
            </a:r>
          </a:p>
          <a:p>
            <a:pPr algn="l"/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21608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6FB29-187B-3D5C-F3B0-FE16A9667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395826E-A6CB-052A-B642-2121D576B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2"/>
            <a:ext cx="6693432" cy="633134"/>
          </a:xfrm>
        </p:spPr>
        <p:txBody>
          <a:bodyPr>
            <a:normAutofit fontScale="90000"/>
          </a:bodyPr>
          <a:lstStyle/>
          <a:p>
            <a:r>
              <a:rPr lang="fr-FR" dirty="0"/>
              <a:t>Qu’est ce qui est ressorti ? 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29564ED1-9BEC-1036-4289-E7A0BEFC0403}"/>
              </a:ext>
            </a:extLst>
          </p:cNvPr>
          <p:cNvSpPr txBox="1">
            <a:spLocks/>
          </p:cNvSpPr>
          <p:nvPr/>
        </p:nvSpPr>
        <p:spPr>
          <a:xfrm>
            <a:off x="1236131" y="1539875"/>
            <a:ext cx="4192587" cy="4079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4. Modifications dans l’ergonomie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B9667A6-CDC2-3649-6649-2B2AB6BA2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3" y="2444749"/>
            <a:ext cx="7772400" cy="166467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77DE91-2BD3-68BF-E35E-6D733CB3D3A9}"/>
              </a:ext>
            </a:extLst>
          </p:cNvPr>
          <p:cNvSpPr txBox="1"/>
          <p:nvPr/>
        </p:nvSpPr>
        <p:spPr>
          <a:xfrm>
            <a:off x="500063" y="2114550"/>
            <a:ext cx="3711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Simplification des options disponibles</a:t>
            </a:r>
          </a:p>
        </p:txBody>
      </p:sp>
    </p:spTree>
    <p:extLst>
      <p:ext uri="{BB962C8B-B14F-4D97-AF65-F5344CB8AC3E}">
        <p14:creationId xmlns:p14="http://schemas.microsoft.com/office/powerpoint/2010/main" val="2274828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F1F43-0F57-0F49-FBB6-6C881ABA4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06FE9B6-3A22-7EEC-F230-E7B649BC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2"/>
            <a:ext cx="6693432" cy="633134"/>
          </a:xfrm>
        </p:spPr>
        <p:txBody>
          <a:bodyPr>
            <a:normAutofit fontScale="90000"/>
          </a:bodyPr>
          <a:lstStyle/>
          <a:p>
            <a:r>
              <a:rPr lang="fr-FR" dirty="0"/>
              <a:t>Qu’est ce qui est ressorti ? 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05277909-EBA3-E090-9E9A-5AC54EE8862C}"/>
              </a:ext>
            </a:extLst>
          </p:cNvPr>
          <p:cNvSpPr txBox="1">
            <a:spLocks/>
          </p:cNvSpPr>
          <p:nvPr/>
        </p:nvSpPr>
        <p:spPr>
          <a:xfrm>
            <a:off x="1236131" y="1539875"/>
            <a:ext cx="4192587" cy="4079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4. Modifications dans l’ergonomie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B13C4F4-40CB-DAAC-4266-2B4F67934B5A}"/>
              </a:ext>
            </a:extLst>
          </p:cNvPr>
          <p:cNvSpPr txBox="1"/>
          <p:nvPr/>
        </p:nvSpPr>
        <p:spPr>
          <a:xfrm>
            <a:off x="500063" y="2114550"/>
            <a:ext cx="3711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Simplification des options disponibles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86CF302-0D63-7824-66C5-761D282CB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4" y="2650569"/>
            <a:ext cx="7772397" cy="24574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FE038E8-FE16-5767-A52F-40C826FA7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92" y="2605087"/>
            <a:ext cx="7772400" cy="286049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3EF907A-68BE-929F-DA90-8ED0D72CB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6367" y="2483882"/>
            <a:ext cx="23495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3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33A04-7B27-461F-8E16-77283F6FE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Bilan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B84769-DF11-477D-9AA7-0D6503BF85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5"/>
            <a:ext cx="7797510" cy="4100234"/>
          </a:xfrm>
        </p:spPr>
        <p:txBody>
          <a:bodyPr>
            <a:normAutofit/>
          </a:bodyPr>
          <a:lstStyle/>
          <a:p>
            <a:r>
              <a:rPr lang="fr-FR" u="sng" dirty="0"/>
              <a:t>Bénéfices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Très riche en retours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Renforcement des liens, avec le développeur et les enseignants</a:t>
            </a:r>
          </a:p>
          <a:p>
            <a:r>
              <a:rPr lang="fr-FR" u="sng" dirty="0"/>
              <a:t>Limites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Focus groupe des testeurs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Contraintes techniques (limite CSS)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Il faut investir du temps, penser en amont les tests et être en capacité d’intégrer (si intégrables)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9034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94A18-3186-F0B5-57C4-E68887ED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88DCEB1-2A9B-8D4A-E5CC-FA824DDD8A3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3200" dirty="0"/>
              <a:t>Continuer les tests utilisateurs et élargir le public (étudiants, personnes en situation de handicap, nouveaux enseignants)</a:t>
            </a:r>
          </a:p>
          <a:p>
            <a:endParaRPr lang="fr-FR" sz="3200" dirty="0"/>
          </a:p>
          <a:p>
            <a:r>
              <a:rPr lang="fr-FR" sz="3200" dirty="0"/>
              <a:t>Nouveau thème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5061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392569"/>
            <a:ext cx="9936695" cy="998146"/>
          </a:xfrm>
        </p:spPr>
        <p:txBody>
          <a:bodyPr>
            <a:normAutofit fontScale="90000"/>
          </a:bodyPr>
          <a:lstStyle/>
          <a:p>
            <a:r>
              <a:rPr lang="fr-FR" dirty="0"/>
              <a:t>Toutes les modifications apportées et comment :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6129" y="1350762"/>
            <a:ext cx="9719740" cy="569912"/>
          </a:xfrm>
        </p:spPr>
        <p:txBody>
          <a:bodyPr/>
          <a:lstStyle/>
          <a:p>
            <a:r>
              <a:rPr lang="fr-FR" dirty="0">
                <a:hlinkClick r:id="rId3"/>
              </a:rPr>
              <a:t>https://2025.moodlemoot.fr/course/</a:t>
            </a:r>
            <a:r>
              <a:rPr lang="fr-FR" dirty="0" err="1">
                <a:hlinkClick r:id="rId3"/>
              </a:rPr>
              <a:t>view.php?id</a:t>
            </a:r>
            <a:r>
              <a:rPr lang="fr-FR" dirty="0">
                <a:hlinkClick r:id="rId3"/>
              </a:rPr>
              <a:t>=92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>
                <a:hlinkClick r:id="rId4"/>
              </a:rPr>
              <a:t>loic.medina@univ-grenoble-alpes.fr</a:t>
            </a:r>
            <a:endParaRPr lang="fr-FR" dirty="0"/>
          </a:p>
          <a:p>
            <a:r>
              <a:rPr lang="fr-FR" dirty="0">
                <a:hlinkClick r:id="rId5"/>
              </a:rPr>
              <a:t>timothee.liotard@univ-grenoble-alpes.fr</a:t>
            </a: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DEDB18E-19A8-D6FD-8B57-E5712DEA7301}"/>
              </a:ext>
            </a:extLst>
          </p:cNvPr>
          <p:cNvSpPr txBox="1">
            <a:spLocks/>
          </p:cNvSpPr>
          <p:nvPr/>
        </p:nvSpPr>
        <p:spPr>
          <a:xfrm>
            <a:off x="1236130" y="1920674"/>
            <a:ext cx="9936695" cy="99814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/>
              <a:t>Envie d’échanger 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C7C923A2-78A1-1267-C644-604E6EC7E9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21071184">
            <a:off x="1618664" y="4303561"/>
            <a:ext cx="2422370" cy="549275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Timothée Liotard</a:t>
            </a:r>
          </a:p>
          <a:p>
            <a:r>
              <a:rPr lang="fr-FR" dirty="0"/>
              <a:t>Ingénieur pédagogique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04ACEE95-24E5-8403-6997-6C228D10280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78505">
            <a:off x="4857079" y="4351251"/>
            <a:ext cx="2800827" cy="549275"/>
          </a:xfrm>
        </p:spPr>
        <p:txBody>
          <a:bodyPr>
            <a:noAutofit/>
          </a:bodyPr>
          <a:lstStyle/>
          <a:p>
            <a:r>
              <a:rPr lang="fr-FR" sz="1400" dirty="0"/>
              <a:t>Loïc Médina</a:t>
            </a:r>
          </a:p>
          <a:p>
            <a:r>
              <a:rPr lang="fr-FR" sz="1400" dirty="0"/>
              <a:t>Ingénieur pédagogique	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322CD21D-E0D4-9999-E33A-6DF4E12BF22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rot="437257">
            <a:off x="8285981" y="4251088"/>
            <a:ext cx="2640403" cy="633032"/>
          </a:xfrm>
        </p:spPr>
        <p:txBody>
          <a:bodyPr>
            <a:normAutofit fontScale="47500" lnSpcReduction="20000"/>
          </a:bodyPr>
          <a:lstStyle/>
          <a:p>
            <a:r>
              <a:rPr lang="fr-FR" dirty="0"/>
              <a:t>Maelle Planche</a:t>
            </a:r>
          </a:p>
          <a:p>
            <a:r>
              <a:rPr lang="fr-FR" dirty="0"/>
              <a:t>Ingénieure en analyse de données</a:t>
            </a:r>
          </a:p>
        </p:txBody>
      </p:sp>
      <p:pic>
        <p:nvPicPr>
          <p:cNvPr id="5" name="Espace réservé pour une image  4">
            <a:extLst>
              <a:ext uri="{FF2B5EF4-FFF2-40B4-BE49-F238E27FC236}">
                <a16:creationId xmlns:a16="http://schemas.microsoft.com/office/drawing/2014/main" id="{A2ACDDFC-0CDB-DE2B-2078-7B7B4AF3E14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7" r="26120"/>
          <a:stretch>
            <a:fillRect/>
          </a:stretch>
        </p:blipFill>
        <p:spPr>
          <a:xfrm rot="21039998">
            <a:off x="1452632" y="2174386"/>
            <a:ext cx="2324432" cy="2122002"/>
          </a:xfrm>
        </p:spPr>
      </p:pic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18E6F33B-15F8-42F3-A790-3F0275988DCD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" b="22485"/>
          <a:stretch>
            <a:fillRect/>
          </a:stretch>
        </p:blipFill>
        <p:spPr>
          <a:xfrm rot="185126">
            <a:off x="5167276" y="2148204"/>
            <a:ext cx="2178670" cy="2072729"/>
          </a:xfrm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165DDB7C-3C47-1AC7-CFF3-B9174F01FD2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5" t="2221" r="-810" b="1121"/>
          <a:stretch>
            <a:fillRect/>
          </a:stretch>
        </p:blipFill>
        <p:spPr>
          <a:xfrm rot="454716">
            <a:off x="8757995" y="2225283"/>
            <a:ext cx="2233899" cy="2038652"/>
          </a:xfr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E46517-578E-A09C-F2FF-EF00B2B776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0" y="5911929"/>
            <a:ext cx="1247674" cy="765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5629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B3C5B0-1606-E9F8-6929-4BD1CD607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4ED1F6-6BC5-5ED0-0D8F-441FC67A659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733550"/>
            <a:ext cx="9719738" cy="39528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/>
              <a:t>Contexte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/>
              <a:t>Historique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/>
              <a:t>Méthode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/>
              <a:t>Résultats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/>
              <a:t>Bilan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/>
              <a:t>Perspectives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6218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AD31B4-04E0-7A0D-DD5F-8236D73A216B}"/>
              </a:ext>
            </a:extLst>
          </p:cNvPr>
          <p:cNvSpPr txBox="1"/>
          <p:nvPr/>
        </p:nvSpPr>
        <p:spPr>
          <a:xfrm>
            <a:off x="214313" y="1650944"/>
            <a:ext cx="4414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DAPI (cellule TICE UGA) :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63AD209-6AF9-5623-889F-81E9B4403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" y="2064954"/>
            <a:ext cx="5230703" cy="3487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F16DAC6-4856-82EF-60CC-8887EA0506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323" y="2064954"/>
            <a:ext cx="4800794" cy="350488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BEE42050-87FF-73E8-1694-D8BC7CAD6388}"/>
              </a:ext>
            </a:extLst>
          </p:cNvPr>
          <p:cNvSpPr txBox="1"/>
          <p:nvPr/>
        </p:nvSpPr>
        <p:spPr>
          <a:xfrm>
            <a:off x="4428659" y="1650944"/>
            <a:ext cx="4414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 Moodle 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16" y="737105"/>
            <a:ext cx="4859869" cy="623609"/>
          </a:xfrm>
        </p:spPr>
        <p:txBody>
          <a:bodyPr>
            <a:normAutofit fontScale="90000"/>
          </a:bodyPr>
          <a:lstStyle/>
          <a:p>
            <a:r>
              <a:rPr lang="fr-FR" dirty="0"/>
              <a:t>Historique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796FF57-AE80-73DF-B184-6A3B2E270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27" y="2096812"/>
            <a:ext cx="3048708" cy="236064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9F5FCC4-2267-EAE2-6063-8920F105AF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345" y="1992246"/>
            <a:ext cx="2914490" cy="2695903"/>
          </a:xfrm>
          <a:prstGeom prst="rect">
            <a:avLst/>
          </a:prstGeom>
        </p:spPr>
      </p:pic>
      <p:sp>
        <p:nvSpPr>
          <p:cNvPr id="17" name="Flèche droite à entaille 16">
            <a:extLst>
              <a:ext uri="{FF2B5EF4-FFF2-40B4-BE49-F238E27FC236}">
                <a16:creationId xmlns:a16="http://schemas.microsoft.com/office/drawing/2014/main" id="{746B8B92-9EA3-8F83-A333-1164CDC70B04}"/>
              </a:ext>
            </a:extLst>
          </p:cNvPr>
          <p:cNvSpPr/>
          <p:nvPr/>
        </p:nvSpPr>
        <p:spPr>
          <a:xfrm>
            <a:off x="3720662" y="2995448"/>
            <a:ext cx="1797269" cy="867103"/>
          </a:xfrm>
          <a:prstGeom prst="notchedRightArrow">
            <a:avLst/>
          </a:prstGeom>
          <a:solidFill>
            <a:srgbClr val="E6F8D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B3B876-77E4-7729-D924-6CF116E6311E}"/>
              </a:ext>
            </a:extLst>
          </p:cNvPr>
          <p:cNvSpPr txBox="1"/>
          <p:nvPr/>
        </p:nvSpPr>
        <p:spPr>
          <a:xfrm>
            <a:off x="7411341" y="2024093"/>
            <a:ext cx="2428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Tri et veille sur l’existant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BE8BB83-F0F6-83A4-7260-EAFF32D05213}"/>
              </a:ext>
            </a:extLst>
          </p:cNvPr>
          <p:cNvSpPr txBox="1"/>
          <p:nvPr/>
        </p:nvSpPr>
        <p:spPr>
          <a:xfrm>
            <a:off x="8235066" y="2943164"/>
            <a:ext cx="3841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CSS réalisé par 2 ingénieurs pédagogiques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17F928D-1795-C012-0472-36EFBF84F5E9}"/>
              </a:ext>
            </a:extLst>
          </p:cNvPr>
          <p:cNvSpPr txBox="1"/>
          <p:nvPr/>
        </p:nvSpPr>
        <p:spPr>
          <a:xfrm>
            <a:off x="3301552" y="1981068"/>
            <a:ext cx="3026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Mise en place d’un réseau des référents (1 par composante)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0AE494A-7EF0-3C0A-C920-BEE81537A1D3}"/>
              </a:ext>
            </a:extLst>
          </p:cNvPr>
          <p:cNvSpPr txBox="1"/>
          <p:nvPr/>
        </p:nvSpPr>
        <p:spPr>
          <a:xfrm>
            <a:off x="8079340" y="3912536"/>
            <a:ext cx="3231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Mobilisation du service pour la migration (rédaction de tutoriels, présentation des visuels, etc.)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446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F032B-3796-E14C-572C-1BADCB13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B13587F-DFC5-012D-7607-719F3AA1B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16" y="737105"/>
            <a:ext cx="4859869" cy="623609"/>
          </a:xfrm>
        </p:spPr>
        <p:txBody>
          <a:bodyPr>
            <a:normAutofit fontScale="90000"/>
          </a:bodyPr>
          <a:lstStyle/>
          <a:p>
            <a:r>
              <a:rPr lang="fr-FR" dirty="0"/>
              <a:t>Méthode 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E585A9-374A-71F9-605E-E9FFFFB56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10" y="1360714"/>
            <a:ext cx="9120219" cy="370001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40B76D-CEE1-6582-F975-82DA453F0FE5}"/>
              </a:ext>
            </a:extLst>
          </p:cNvPr>
          <p:cNvSpPr txBox="1"/>
          <p:nvPr/>
        </p:nvSpPr>
        <p:spPr>
          <a:xfrm>
            <a:off x="9156924" y="2782669"/>
            <a:ext cx="2714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Kanban (outil : Microsoft planner)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004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ECEDD-2788-0196-07E0-53AEC2C2A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E042010-3678-E045-EF69-C1821FD09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16" y="737105"/>
            <a:ext cx="4859869" cy="623609"/>
          </a:xfrm>
        </p:spPr>
        <p:txBody>
          <a:bodyPr>
            <a:normAutofit fontScale="90000"/>
          </a:bodyPr>
          <a:lstStyle/>
          <a:p>
            <a:r>
              <a:rPr lang="fr-FR" dirty="0"/>
              <a:t>Méthode 	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12042F-AFFF-9FC1-86DC-E6433514E9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2263" y="1571624"/>
            <a:ext cx="7450137" cy="623609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Profils Variés : utilisateurs experts, occasionnels, BIATSS et enseignants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15AC56BF-06FF-FD6A-6096-74FBC73C4C33}"/>
              </a:ext>
            </a:extLst>
          </p:cNvPr>
          <p:cNvSpPr txBox="1">
            <a:spLocks/>
          </p:cNvSpPr>
          <p:nvPr/>
        </p:nvSpPr>
        <p:spPr>
          <a:xfrm>
            <a:off x="322263" y="3831771"/>
            <a:ext cx="5554737" cy="83099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Durée (par testeur) : 30 min – 1 h de manipulation + 1 h d’échange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C5636CF2-3539-DCD7-99A7-490A9A04E615}"/>
              </a:ext>
            </a:extLst>
          </p:cNvPr>
          <p:cNvSpPr txBox="1">
            <a:spLocks/>
          </p:cNvSpPr>
          <p:nvPr/>
        </p:nvSpPr>
        <p:spPr>
          <a:xfrm>
            <a:off x="322263" y="4983909"/>
            <a:ext cx="5992737" cy="6236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600" dirty="0"/>
              <a:t>Fiche consignes et grille d’observation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D73507D-6246-5677-CF3F-9550F5B38AFF}"/>
              </a:ext>
            </a:extLst>
          </p:cNvPr>
          <p:cNvSpPr txBox="1"/>
          <p:nvPr/>
        </p:nvSpPr>
        <p:spPr>
          <a:xfrm>
            <a:off x="322263" y="2363648"/>
            <a:ext cx="537845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 à un serveur de </a:t>
            </a:r>
            <a:r>
              <a:rPr lang="fr-FR" sz="2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pré-production</a:t>
            </a:r>
            <a:r>
              <a:rPr lang="fr-FR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des tests utilisateurs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0301177-D02D-FBFB-C727-B18A7174E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60714"/>
            <a:ext cx="6010006" cy="35052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364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74441C7-150D-DC3E-91E3-436E25CB3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365652"/>
            <a:ext cx="7772400" cy="2166642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390BD7BE-DE6B-50D1-1F51-317CAB21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2"/>
            <a:ext cx="6693432" cy="633134"/>
          </a:xfrm>
        </p:spPr>
        <p:txBody>
          <a:bodyPr>
            <a:normAutofit fontScale="90000"/>
          </a:bodyPr>
          <a:lstStyle/>
          <a:p>
            <a:r>
              <a:rPr lang="fr-FR" dirty="0"/>
              <a:t>Qu’est ce qui est ressorti ?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9F64877-232C-D26A-31CC-BB29E2CF9B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9500" y="2030412"/>
            <a:ext cx="4674914" cy="407988"/>
          </a:xfrm>
        </p:spPr>
        <p:txBody>
          <a:bodyPr>
            <a:normAutofit fontScale="47500" lnSpcReduction="20000"/>
          </a:bodyPr>
          <a:lstStyle/>
          <a:p>
            <a:r>
              <a:rPr lang="fr-FR" dirty="0"/>
              <a:t>Exemple : Date limite/date butoir pour les devoirs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DF6399DA-CFE1-3915-CAA9-76D121C2C7FE}"/>
              </a:ext>
            </a:extLst>
          </p:cNvPr>
          <p:cNvSpPr txBox="1">
            <a:spLocks/>
          </p:cNvSpPr>
          <p:nvPr/>
        </p:nvSpPr>
        <p:spPr>
          <a:xfrm>
            <a:off x="1236131" y="1539875"/>
            <a:ext cx="4192587" cy="4079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1. Modification des traductions locales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8061B2-2085-2F47-7DB5-704C804E2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47" y="5013030"/>
            <a:ext cx="7772400" cy="112262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20FA89F-2E75-A64F-7DDF-F00995F733C1}"/>
              </a:ext>
            </a:extLst>
          </p:cNvPr>
          <p:cNvSpPr txBox="1"/>
          <p:nvPr/>
        </p:nvSpPr>
        <p:spPr>
          <a:xfrm>
            <a:off x="696647" y="4726247"/>
            <a:ext cx="4192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Activer l’origine des chaînes de caractères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AEBD9DA-9977-37A3-CBB5-94CA574F5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940" y="2373182"/>
            <a:ext cx="1998381" cy="2046419"/>
          </a:xfrm>
          <a:prstGeom prst="rect">
            <a:avLst/>
          </a:prstGeom>
        </p:spPr>
      </p:pic>
      <p:sp>
        <p:nvSpPr>
          <p:cNvPr id="12" name="Flèche vers la droite 11">
            <a:extLst>
              <a:ext uri="{FF2B5EF4-FFF2-40B4-BE49-F238E27FC236}">
                <a16:creationId xmlns:a16="http://schemas.microsoft.com/office/drawing/2014/main" id="{DCE3748F-8E1E-5DF2-757D-A0D504F22F0A}"/>
              </a:ext>
            </a:extLst>
          </p:cNvPr>
          <p:cNvSpPr/>
          <p:nvPr/>
        </p:nvSpPr>
        <p:spPr>
          <a:xfrm>
            <a:off x="2664372" y="3429000"/>
            <a:ext cx="1755228" cy="622738"/>
          </a:xfrm>
          <a:prstGeom prst="rightArrow">
            <a:avLst/>
          </a:prstGeom>
          <a:solidFill>
            <a:srgbClr val="95BC3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20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B0D4F-39CA-4A5E-7198-533F87447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152D99F-8BCE-9FD7-F5D7-84E26E47A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2"/>
            <a:ext cx="6693432" cy="633134"/>
          </a:xfrm>
        </p:spPr>
        <p:txBody>
          <a:bodyPr>
            <a:normAutofit fontScale="90000"/>
          </a:bodyPr>
          <a:lstStyle/>
          <a:p>
            <a:r>
              <a:rPr lang="fr-FR" dirty="0"/>
              <a:t>Qu’est ce qui est ressorti ?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B1696A-625A-DC20-D140-F58C7710BA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9500" y="2030412"/>
            <a:ext cx="6850063" cy="407988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Importance des catégories et du fil d’ariane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B55297D5-F820-1CF9-29EB-CD7A5C361219}"/>
              </a:ext>
            </a:extLst>
          </p:cNvPr>
          <p:cNvSpPr txBox="1">
            <a:spLocks/>
          </p:cNvSpPr>
          <p:nvPr/>
        </p:nvSpPr>
        <p:spPr>
          <a:xfrm>
            <a:off x="1236131" y="1539875"/>
            <a:ext cx="4192587" cy="4079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2. Choix graphique /thème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65C1000-ECA7-9378-985B-724BAA870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31" y="2520949"/>
            <a:ext cx="7772400" cy="36419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15C5DE-38D5-ED51-6F55-40CA1EDF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163" y="3577811"/>
            <a:ext cx="4167187" cy="76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0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16032</TotalTime>
  <Words>387</Words>
  <Application>Microsoft Macintosh PowerPoint</Application>
  <PresentationFormat>Grand écran</PresentationFormat>
  <Paragraphs>77</Paragraphs>
  <Slides>15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Verdana</vt:lpstr>
      <vt:lpstr>Thème Office</vt:lpstr>
      <vt:lpstr>Fini la frange : Moodle change de coupe !</vt:lpstr>
      <vt:lpstr>Présentation PowerPoint</vt:lpstr>
      <vt:lpstr>Sommaire</vt:lpstr>
      <vt:lpstr>Contexte</vt:lpstr>
      <vt:lpstr>Historique</vt:lpstr>
      <vt:lpstr>Méthode  </vt:lpstr>
      <vt:lpstr>Méthode  </vt:lpstr>
      <vt:lpstr>Qu’est ce qui est ressorti ? </vt:lpstr>
      <vt:lpstr>Qu’est ce qui est ressorti ? </vt:lpstr>
      <vt:lpstr>Qu’est ce qui est ressorti ? </vt:lpstr>
      <vt:lpstr>Qu’est ce qui est ressorti ? </vt:lpstr>
      <vt:lpstr>Qu’est ce qui est ressorti ? </vt:lpstr>
      <vt:lpstr>Bilan </vt:lpstr>
      <vt:lpstr>Perspectives</vt:lpstr>
      <vt:lpstr>Toutes les modifications apportées et comment 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Thimothee Liotard</cp:lastModifiedBy>
  <cp:revision>160</cp:revision>
  <dcterms:created xsi:type="dcterms:W3CDTF">2025-01-27T14:26:24Z</dcterms:created>
  <dcterms:modified xsi:type="dcterms:W3CDTF">2025-07-02T20:06:04Z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