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66" r:id="rId5"/>
    <p:sldId id="267" r:id="rId6"/>
    <p:sldId id="268" r:id="rId7"/>
    <p:sldId id="261" r:id="rId8"/>
    <p:sldId id="270" r:id="rId9"/>
    <p:sldId id="271" r:id="rId10"/>
    <p:sldId id="275" r:id="rId11"/>
    <p:sldId id="276" r:id="rId12"/>
    <p:sldId id="274" r:id="rId13"/>
    <p:sldId id="273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5" r:id="rId23"/>
    <p:sldId id="286" r:id="rId24"/>
    <p:sldId id="265" r:id="rId25"/>
  </p:sldIdLst>
  <p:sldSz cx="12192000" cy="6858000"/>
  <p:notesSz cx="6858000" cy="9144000"/>
  <p:custDataLst>
    <p:tags r:id="rId2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FC0488-DC66-448D-9F80-DCF77086C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EE54D2-00B8-4C32-A0D2-74FD907A5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80C1-8901-4B7B-8F53-BF7360BFC7CD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AB2DD3-10D5-40AE-90B6-25C91B82D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BC4AF-F4CC-4373-A842-A63E5046B7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531A-E1F3-4A90-98A6-A19677E76C8A}" type="slidenum">
              <a:rPr lang="fr-FR" smtClean="0"/>
              <a:t>‹N°›</a:t>
            </a:fld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66002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E4DA8-1F15-4424-8116-D9A733021609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11AB3-E537-43DC-87D5-A4EB2FFFF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01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v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47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FF3830BB-CB3D-4061-9C0C-1359CD04151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3D8D025-3B88-B4F5-474C-4A6838EAEF60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38200" y="6505435"/>
            <a:ext cx="1775791" cy="365125"/>
          </a:xfrm>
        </p:spPr>
        <p:txBody>
          <a:bodyPr/>
          <a:lstStyle/>
          <a:p>
            <a:fld id="{9F7B8660-7EFB-4A07-B0AA-35E2AE4F9BC0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7279E47-D1CE-88D3-DCF3-633EF4207ED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842591" y="6505435"/>
            <a:ext cx="5310809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Christophe BORDONADO - Université Côte d'Azur - DSI SEN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D03B88-CCCD-4D0C-7100-C16037BF593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398566" y="6505435"/>
            <a:ext cx="556592" cy="355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7B2B0F-4331-4122-A959-AFC9D043544F}" type="slidenum">
              <a:rPr lang="fr-FR" smtClean="0"/>
              <a:pPr/>
              <a:t>‹N°›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8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B6FF702-0EAA-4EE2-A6B7-E102A796C9F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1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1" descr="Zone de texte à modifier.">
            <a:extLst>
              <a:ext uri="{FF2B5EF4-FFF2-40B4-BE49-F238E27FC236}">
                <a16:creationId xmlns:a16="http://schemas.microsoft.com/office/drawing/2014/main" id="{6A0E3EC7-7E14-4500-BA0B-DA33845DBD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8" name="Titre 10" descr="Titre de la page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386E6482-3DB9-466B-88C8-6A0EFA0D1D8D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2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extuel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C824B180-37A1-43D1-B06D-17B0DC6B1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10" name="Titre 10" descr="Titre de la page.">
            <a:extLst>
              <a:ext uri="{FF2B5EF4-FFF2-40B4-BE49-F238E27FC236}">
                <a16:creationId xmlns:a16="http://schemas.microsoft.com/office/drawing/2014/main" id="{5E0E468E-4602-4403-91D1-6DB9317CF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1" name="Espace réservé du texte 2" descr="Titre secondaire de la page.">
            <a:extLst>
              <a:ext uri="{FF2B5EF4-FFF2-40B4-BE49-F238E27FC236}">
                <a16:creationId xmlns:a16="http://schemas.microsoft.com/office/drawing/2014/main" id="{CAB6202B-5C86-4F36-AC73-1BD410EE0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A2250CD-DD5D-4850-BD6B-9DB9021B2E86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4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DC820EE-639F-4472-B327-24C25195151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86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010D0E4-1E5F-4030-B14D-5F775993098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9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0" descr="Titre de la page ou de la photo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3BC1D9EC-91DD-4633-B1AA-920C8A610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1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581FD3D1-FDD5-420A-9813-5B087E19E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A41C971-FEE6-45F1-92E6-099CA992403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371732-70BA-00F4-DAA2-99B78256815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505435"/>
            <a:ext cx="2014330" cy="365125"/>
          </a:xfrm>
        </p:spPr>
        <p:txBody>
          <a:bodyPr/>
          <a:lstStyle/>
          <a:p>
            <a:fld id="{F7545A37-9767-44E4-B18B-9F07C49733C1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AFDA2A-7BF7-04ED-F1F0-9927D7355E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86905" y="6505434"/>
            <a:ext cx="5114316" cy="40798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Christophe BORDONADO - Université Côte d'Azur - DSI SEN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152E57-721D-F112-4EC7-5B99EF666D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8565" y="6522400"/>
            <a:ext cx="606527" cy="358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7B2B0F-4331-4122-A959-AFC9D043544F}" type="slidenum">
              <a:rPr lang="fr-FR" smtClean="0"/>
              <a:pPr/>
              <a:t>‹N°›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0" descr="Titre de la page ou de la photo.">
            <a:extLst>
              <a:ext uri="{FF2B5EF4-FFF2-40B4-BE49-F238E27FC236}">
                <a16:creationId xmlns:a16="http://schemas.microsoft.com/office/drawing/2014/main" id="{64C6E1B9-ED30-475E-A0C0-8981CFA56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CCB74E7C-50C0-4CA7-B221-D56CDAFA0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7B4DFAD-E16B-464A-AF2E-C37CCD772B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6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A5A5133-AE81-4A44-86BE-013A78108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F9A457-240D-49EE-BFD5-2A00C67F43F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4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212E54D-4E0B-4DEF-B52F-4176B6952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8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5FF5DE8D-1CF9-4297-ABF5-56EE773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9848" y="2103546"/>
            <a:ext cx="5000239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3DE9E22-5E89-48EA-BE82-CDD43B12A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848" y="5549078"/>
            <a:ext cx="5000240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86A0FFAE-AFC5-4CAF-B383-FF6A877C842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à gauch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3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D6A609FA-6D0F-4679-9FC8-208A32299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130" y="5549078"/>
            <a:ext cx="4993958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36130" y="2103546"/>
            <a:ext cx="4993958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359D162-3494-47FA-A80F-99FEC466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9" y="2103546"/>
            <a:ext cx="4185090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8" name="Espace réservé du texte 21" descr="Zone de texte à modifier.">
            <a:extLst>
              <a:ext uri="{FF2B5EF4-FFF2-40B4-BE49-F238E27FC236}">
                <a16:creationId xmlns:a16="http://schemas.microsoft.com/office/drawing/2014/main" id="{029EBEA1-74AC-4CE5-BB75-97CC0ECFE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9" name="Rectangle 8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B72164B-5CD2-4859-AAA1-D0A6A8A0D5F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vide_stream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A15D09C-D38F-48B0-A874-719198F8036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2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5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5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28" y="2103546"/>
            <a:ext cx="4185093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795042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9EF2F24-658E-4B29-9535-112AA358CB6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7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7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0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863516"/>
            <a:ext cx="4185091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AF1CF53-E65A-4C5E-B2E9-A2BBDA860B6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48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7FDA88D-6CE1-43C6-AFC1-256E9F06FF7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363C209-7B0A-4B0C-A041-6C8F07F9AAC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biographie_fond blanc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6627CEE-5640-4DF5-806B-B53E25E968F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biographie_fond blanc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B2C762D-A482-4075-A827-C7D24F50A54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_fond ve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 descr="Zone de texte à modifier.">
            <a:extLst>
              <a:ext uri="{FF2B5EF4-FFF2-40B4-BE49-F238E27FC236}">
                <a16:creationId xmlns:a16="http://schemas.microsoft.com/office/drawing/2014/main" id="{F2A13117-23DD-4C45-AD83-8E914D89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4" name="Titre 10" descr="Zone de texte avec le titre Bibliographie.">
            <a:extLst>
              <a:ext uri="{FF2B5EF4-FFF2-40B4-BE49-F238E27FC236}">
                <a16:creationId xmlns:a16="http://schemas.microsoft.com/office/drawing/2014/main" id="{12240B0E-C453-4074-95D6-753D21B7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38234A5-3799-41E2-B0A1-B378A0D50F7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 descr="Zone de texte à modifier. Par défaut, le texte est &quot;Des questions? Des remarques?&quot;.">
            <a:extLst>
              <a:ext uri="{FF2B5EF4-FFF2-40B4-BE49-F238E27FC236}">
                <a16:creationId xmlns:a16="http://schemas.microsoft.com/office/drawing/2014/main" id="{216C18B8-FC1F-4EA3-94DE-8582854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0" y="392568"/>
            <a:ext cx="9719739" cy="1098775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Des questions ? Des remarques ?</a:t>
            </a:r>
          </a:p>
        </p:txBody>
      </p:sp>
      <p:sp>
        <p:nvSpPr>
          <p:cNvPr id="5" name="Espace réservé du texte 4" descr="Zone de texte à modifier. Par défaut, le texte est &quot;Retrouvez nous sur notre espace de cours!&quot;.">
            <a:extLst>
              <a:ext uri="{FF2B5EF4-FFF2-40B4-BE49-F238E27FC236}">
                <a16:creationId xmlns:a16="http://schemas.microsoft.com/office/drawing/2014/main" id="{2E985107-353E-4DCF-A424-0C90BC511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0" y="1992313"/>
            <a:ext cx="9719740" cy="569912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Retrouvez nous sur notre espace de cours !</a:t>
            </a:r>
          </a:p>
        </p:txBody>
      </p:sp>
      <p:sp>
        <p:nvSpPr>
          <p:cNvPr id="7" name="Espace réservé du texte 4" descr="Zone de texte à modifier en ajoutant les contacts.">
            <a:extLst>
              <a:ext uri="{FF2B5EF4-FFF2-40B4-BE49-F238E27FC236}">
                <a16:creationId xmlns:a16="http://schemas.microsoft.com/office/drawing/2014/main" id="{7D22BDC0-E048-4C8A-AF37-BFD6FE77AD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1" y="3163824"/>
            <a:ext cx="9719738" cy="150342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819C0-FA9E-4632-AED0-B0158ABF4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89" y="2797203"/>
            <a:ext cx="366621" cy="366621"/>
          </a:xfrm>
          <a:prstGeom prst="rect">
            <a:avLst/>
          </a:prstGeom>
        </p:spPr>
      </p:pic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C0F2BC4-9B8C-44CF-BFC3-E27A366447B4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4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ond vert_vierge_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048D9E9-B6A1-4A79-8A6A-C2A87AF89875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11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ond vert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7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ésenta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Zone de texte pour le titre de la présentation.">
            <a:extLst>
              <a:ext uri="{FF2B5EF4-FFF2-40B4-BE49-F238E27FC236}">
                <a16:creationId xmlns:a16="http://schemas.microsoft.com/office/drawing/2014/main" id="{CEB06307-DDAC-4219-9BA0-A151E124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849" y="1709739"/>
            <a:ext cx="9726020" cy="1947862"/>
          </a:xfrm>
        </p:spPr>
        <p:txBody>
          <a:bodyPr anchor="ctr" anchorCtr="1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du texte 2" descr="Zone de texte pour le titre secondaire.">
            <a:extLst>
              <a:ext uri="{FF2B5EF4-FFF2-40B4-BE49-F238E27FC236}">
                <a16:creationId xmlns:a16="http://schemas.microsoft.com/office/drawing/2014/main" id="{18F1EC9F-75AD-49E7-8B46-C10B33FC5F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9849" y="3931920"/>
            <a:ext cx="9726020" cy="781396"/>
          </a:xfr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DB42D30-4CAF-4098-B09A-4639F7337E56}"/>
              </a:ext>
            </a:extLst>
          </p:cNvPr>
          <p:cNvSpPr/>
          <p:nvPr userDrawn="1"/>
        </p:nvSpPr>
        <p:spPr>
          <a:xfrm>
            <a:off x="91595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1EF4869-AB72-44C7-9022-530DA001AA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 descr="Diapositive casting : diapositive de présentation du contributeur.">
            <a:extLst>
              <a:ext uri="{FF2B5EF4-FFF2-40B4-BE49-F238E27FC236}">
                <a16:creationId xmlns:a16="http://schemas.microsoft.com/office/drawing/2014/main" id="{FBB68355-0F59-460C-A5C6-8A8483D9E0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F80042ED-3C8C-4C89-A77E-9D3B89ED3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F36050F-F283-42FF-A66A-86E226D198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319870">
            <a:off x="4107631" y="2072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5B707A5-DA29-4CEA-9094-F2EFA8B76E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DD937A5F-4919-4A31-A158-AFE1D655A7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2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053CE470-5CD4-4897-9666-76ACB7092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49">
            <a:off x="4083529" y="2095107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u contributeur.">
            <a:extLst>
              <a:ext uri="{FF2B5EF4-FFF2-40B4-BE49-F238E27FC236}">
                <a16:creationId xmlns:a16="http://schemas.microsoft.com/office/drawing/2014/main" id="{99DA8F4D-C6BF-47E1-AEC9-DE88F6849A4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7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697933-4515-40A3-86D0-1E197A7AE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464D9F-3B82-4F7E-864E-18EA2CB32C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0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8286CAC4-8FD0-40AA-8469-72484D8478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34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 descr="Diapositive casting : diapositive de présentation des deux contributeurs.">
            <a:extLst>
              <a:ext uri="{FF2B5EF4-FFF2-40B4-BE49-F238E27FC236}">
                <a16:creationId xmlns:a16="http://schemas.microsoft.com/office/drawing/2014/main" id="{7FA1992A-2961-4D23-8186-C4AEF5E7B61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6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138B0AC5-D226-4800-B615-FD780FCED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8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96C8606-C5D6-400E-88F2-5BEE563F2A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300163">
            <a:off x="3219358" y="2028768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9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6872E4D-11B4-4110-B387-87A01C808D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037547">
            <a:off x="8041857" y="1956456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23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C2231AEC-2229-4C0F-8A7D-D47604716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91800DE-0C6E-4C31-99C4-C9DA6DD151E0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E0A1A1E-9A78-4E2C-82E8-EB0DD070A4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153DCF16-0B61-4448-91F0-C530E1506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15">
            <a:off x="8020330" y="1909899"/>
            <a:ext cx="2230903" cy="2230903"/>
          </a:xfrm>
          <a:prstGeom prst="rect">
            <a:avLst/>
          </a:prstGeom>
        </p:spPr>
      </p:pic>
      <p:pic>
        <p:nvPicPr>
          <p:cNvPr id="12" name="Image 11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7BF19158-9D7D-4B7D-BAE6-8BC9F33F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4">
            <a:off x="3152067" y="2015212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es deux contributeurs.">
            <a:extLst>
              <a:ext uri="{FF2B5EF4-FFF2-40B4-BE49-F238E27FC236}">
                <a16:creationId xmlns:a16="http://schemas.microsoft.com/office/drawing/2014/main" id="{EE5ABAC4-DFB0-4A0A-AAFC-CCBA3699FF68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8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423CA673-6E3F-4549-9BE3-2CE70BFBE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9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A422131D-B698-4F50-AB7D-7EE512541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711E5596-216E-4A3A-998A-D98863129DF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1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E10DC428-DB7E-4DAB-983E-EE30E276DC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1DD352-F5D7-4EF6-BAB3-780B4953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23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65BB3C05-4093-4B3E-8D70-129AF3783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24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B0EE97FC-48F7-4CE6-BAFA-094FDA5832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1" name="ZoneTexte 10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965A2B80-F2C7-4580-81F0-5CCB30E2993E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E7B31B48-341F-4FE1-A9CC-F13366EF61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39998">
            <a:off x="1525054" y="2218559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86B39B07-F58B-4BED-B794-3F4D289AFF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185126">
            <a:off x="5168159" y="2174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5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03846E1-625A-47F7-AA3A-DD0EF09EEE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17250">
            <a:off x="8762067" y="2197527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12CA9E2-8E54-4E35-AB9B-A5F790E8A8DA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10EC8552-407D-420A-82EE-02EBC8CA09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BA4E44B3-1B71-4452-A002-6DCB90CE2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17">
            <a:off x="1518650" y="2178194"/>
            <a:ext cx="2179542" cy="2179542"/>
          </a:xfrm>
          <a:prstGeom prst="rect">
            <a:avLst/>
          </a:prstGeom>
        </p:spPr>
      </p:pic>
      <p:pic>
        <p:nvPicPr>
          <p:cNvPr id="14" name="Image 13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37AC7958-37B8-4759-BC94-8A0F94C65C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10">
            <a:off x="8749997" y="2170767"/>
            <a:ext cx="2188728" cy="2188728"/>
          </a:xfrm>
          <a:prstGeom prst="rect">
            <a:avLst/>
          </a:prstGeom>
        </p:spPr>
      </p:pic>
      <p:pic>
        <p:nvPicPr>
          <p:cNvPr id="16" name="Image 15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D1F2A970-907E-4159-A96F-C1EF95348A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42">
            <a:off x="5147035" y="2132143"/>
            <a:ext cx="2212838" cy="2212838"/>
          </a:xfrm>
          <a:prstGeom prst="rect">
            <a:avLst/>
          </a:prstGeom>
        </p:spPr>
      </p:pic>
      <p:sp>
        <p:nvSpPr>
          <p:cNvPr id="13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6ECE2387-3E50-4ADB-B807-40BE7DCEB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7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EA4D56EB-BBD7-4CCB-9C50-D05148441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9" name="ZoneTexte 18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CEAC2ED6-181B-4FB1-AE6A-DE55BF9835D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1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00F76D68-D24B-4619-B2DE-91E3C7D0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0F639603-1319-4468-85CB-4757F9FAEC93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5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0635CABC-B40B-40DD-96CD-226DDD12AF7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12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FEFD65-DC15-4763-8A1D-AD0CAEEE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FE8D1-5A44-4FF5-B8BF-1D19EE31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6A87A-F186-4C0D-ABD2-DC320575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5DA21-4CC0-4368-B591-662E6F918F45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BF1C6-0834-4A27-9B81-F41CED284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E48A6-56AA-4969-AEF4-6321B4FC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2B0F-4331-4122-A959-AFC9D043544F}" type="slidenum">
              <a:rPr lang="fr-FR" smtClean="0"/>
              <a:t>‹N°›</a:t>
            </a:fld>
            <a:endParaRPr lang="fr-FR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905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73" r:id="rId3"/>
    <p:sldLayoutId id="2147483663" r:id="rId4"/>
    <p:sldLayoutId id="2147483671" r:id="rId5"/>
    <p:sldLayoutId id="2147483662" r:id="rId6"/>
    <p:sldLayoutId id="2147483670" r:id="rId7"/>
    <p:sldLayoutId id="2147483661" r:id="rId8"/>
    <p:sldLayoutId id="2147483669" r:id="rId9"/>
    <p:sldLayoutId id="2147483672" r:id="rId10"/>
    <p:sldLayoutId id="2147483690" r:id="rId11"/>
    <p:sldLayoutId id="2147483681" r:id="rId12"/>
    <p:sldLayoutId id="2147483682" r:id="rId13"/>
    <p:sldLayoutId id="2147483660" r:id="rId14"/>
    <p:sldLayoutId id="2147483650" r:id="rId15"/>
    <p:sldLayoutId id="2147483683" r:id="rId16"/>
    <p:sldLayoutId id="2147483684" r:id="rId17"/>
    <p:sldLayoutId id="2147483686" r:id="rId18"/>
    <p:sldLayoutId id="2147483691" r:id="rId19"/>
    <p:sldLayoutId id="2147483688" r:id="rId20"/>
    <p:sldLayoutId id="2147483692" r:id="rId21"/>
    <p:sldLayoutId id="2147483693" r:id="rId22"/>
    <p:sldLayoutId id="2147483694" r:id="rId23"/>
    <p:sldLayoutId id="2147483678" r:id="rId24"/>
    <p:sldLayoutId id="2147483695" r:id="rId25"/>
    <p:sldLayoutId id="2147483665" r:id="rId26"/>
    <p:sldLayoutId id="2147483666" r:id="rId27"/>
    <p:sldLayoutId id="2147483697" r:id="rId28"/>
    <p:sldLayoutId id="214748367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ophe.bordonado@univ-cotedazur.fr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849F-400A-4B00-9882-C67F506F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carnet de notes pour les rassembler tous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CBF9D-C734-4E53-86B8-34341A0E8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Christophe BORDONADO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B3342D-69DD-490B-9C2E-98E93E5A74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026229" y="6011452"/>
            <a:ext cx="6117771" cy="566131"/>
          </a:xfrm>
        </p:spPr>
        <p:txBody>
          <a:bodyPr/>
          <a:lstStyle/>
          <a:p>
            <a:pPr algn="ctr"/>
            <a:r>
              <a:rPr lang="fr-FR" dirty="0"/>
              <a:t>Université Côte d’Azur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7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Site web&#10;&#10;Description générée automatiquement">
            <a:extLst>
              <a:ext uri="{FF2B5EF4-FFF2-40B4-BE49-F238E27FC236}">
                <a16:creationId xmlns:a16="http://schemas.microsoft.com/office/drawing/2014/main" id="{0A88845C-F26D-05D7-5FF5-E04F339F7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8" y="718312"/>
            <a:ext cx="11932263" cy="56390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B4AAC3-A39D-E5C4-4F32-22AB04B253F9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Le cours Promo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F93EC3-BDDA-367E-38A5-7A4B0E5C88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CB8183-41D3-4650-B6D6-6643C98D6222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B43180-6DDD-EB6F-C0CC-AD97C84D5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2F4CD8-A1EF-061E-319D-6898F1D227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10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48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892629"/>
            <a:ext cx="10596640" cy="499382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Utilisation de la maquette de formation Apogée (Python, SQL)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Création d’un carnet de notes dans le cours promo (Webservices, </a:t>
            </a:r>
            <a:r>
              <a:rPr lang="fr-FR" sz="2400" dirty="0" err="1">
                <a:ea typeface="Calibri" panose="020F0502020204030204" pitchFamily="34" charset="0"/>
                <a:cs typeface="Calibri" panose="020F0502020204030204" pitchFamily="34" charset="0"/>
              </a:rPr>
              <a:t>MooSH</a:t>
            </a: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a typeface="Calibri" panose="020F0502020204030204" pitchFamily="34" charset="0"/>
                <a:cs typeface="Calibri" panose="020F0502020204030204" pitchFamily="34" charset="0"/>
              </a:rPr>
              <a:t>Subcourse</a:t>
            </a: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Application des règles de calcul d’Apogée (SQL)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Remontée chaque nuit des cours éléments pédagogiques vers le cours promo (</a:t>
            </a:r>
            <a:r>
              <a:rPr lang="fr-FR" sz="2400" dirty="0" err="1">
                <a:ea typeface="Calibri" panose="020F0502020204030204" pitchFamily="34" charset="0"/>
                <a:cs typeface="Calibri" panose="020F0502020204030204" pitchFamily="34" charset="0"/>
              </a:rPr>
              <a:t>Subcourse</a:t>
            </a: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Possibilité de remontée des notes manuellement (</a:t>
            </a:r>
            <a:r>
              <a:rPr lang="fr-FR" sz="2400" dirty="0" err="1">
                <a:ea typeface="Calibri" panose="020F0502020204030204" pitchFamily="34" charset="0"/>
                <a:cs typeface="Calibri" panose="020F0502020204030204" pitchFamily="34" charset="0"/>
              </a:rPr>
              <a:t>Subcourse</a:t>
            </a: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a typeface="Calibri" panose="020F0502020204030204" pitchFamily="34" charset="0"/>
                <a:cs typeface="Calibri" panose="020F0502020204030204" pitchFamily="34" charset="0"/>
              </a:rPr>
              <a:t>Possibilité d’utiliser ce carnet de notes sans l’afficher aux étudiants (Moodle)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299D036-E7F6-5386-B617-DA9EFEFAAE74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Comment ça fonctionne ?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9B8D472-F7E7-E16B-FE3C-43568752EAE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DDF7782-274A-CBC1-22DD-A7E2894F2B1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C03FDDF-A195-48B9-9E1D-CD8F036622D8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D1746B-8FEE-215B-05E3-37DACD5ECBC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11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8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36171"/>
            <a:ext cx="9719738" cy="4950279"/>
          </a:xfrm>
        </p:spPr>
        <p:txBody>
          <a:bodyPr>
            <a:normAutofit lnSpcReduction="10000"/>
          </a:bodyPr>
          <a:lstStyle/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Des nouvelles options dans les paramètres du cours promo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Utiliser le carnet de notes de ce cours "Année de diplôme</a:t>
            </a:r>
            <a:r>
              <a:rPr lang="fr-FR" b="0" i="0" dirty="0">
                <a:solidFill>
                  <a:srgbClr val="1D2125"/>
                </a:solidFill>
                <a:effectLst/>
                <a:latin typeface="-apple-system"/>
              </a:rPr>
              <a:t>" </a:t>
            </a: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Accès des cours "Élément pédagogique" par les rôles "Responsable pédagogique" et "Secrétariat pédagogique"  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Verrouiller les cours "Élément pédagogique" du semestre impair le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Verrouiller les cours "Élément pédagogique" du semestre pair le</a:t>
            </a:r>
          </a:p>
          <a:p>
            <a:pPr indent="-228600"/>
            <a:endParaRPr lang="fr-F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228600"/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Utilisation des champs custom de Moodle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316E3E2-AB68-6343-03AF-C748FFEF0B5B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De nouvelles options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F43CA2D-6EA0-2446-6C2C-24545240892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4E5C6FB-C559-BEA0-34E4-CD94D3B976C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BD891ACB-311F-4A3E-8EBC-AAFBE993F026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29D6C2-BE28-1A5F-2FB8-16CA731DB4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12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3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DC1394-0ADB-824F-225B-8E8485C7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4185" y="794657"/>
            <a:ext cx="10383629" cy="5581201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AC8E4B09-EEE8-6C6A-96F7-753BE6A10795}"/>
              </a:ext>
            </a:extLst>
          </p:cNvPr>
          <p:cNvSpPr/>
          <p:nvPr/>
        </p:nvSpPr>
        <p:spPr>
          <a:xfrm>
            <a:off x="2857445" y="2645228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9DD0C4F-CDFC-717C-C8CF-2A8502FD31B5}"/>
              </a:ext>
            </a:extLst>
          </p:cNvPr>
          <p:cNvSpPr/>
          <p:nvPr/>
        </p:nvSpPr>
        <p:spPr>
          <a:xfrm>
            <a:off x="2857445" y="3559630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27235F6F-66D7-9959-54B6-75D4D9698716}"/>
              </a:ext>
            </a:extLst>
          </p:cNvPr>
          <p:cNvSpPr/>
          <p:nvPr/>
        </p:nvSpPr>
        <p:spPr>
          <a:xfrm>
            <a:off x="1050417" y="4855028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E6AE4BE-3DEB-6695-F7B5-B60BD12DDF91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De nouvelles options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C55BD3C-8EF4-87E2-1B21-EE2D473A84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9E9DFC-8C4D-4899-A4ED-C9DE546FCC77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EA7AD2C8-B92C-1C4E-5CF3-07FBB54BBF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2278DD6D-7517-A167-606C-E09F4973E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73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DC1394-0ADB-824F-225B-8E8485C79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54" y="769870"/>
            <a:ext cx="11812491" cy="5478530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0BBC7C38-C5D3-FFA7-C61F-072EE752DBFB}"/>
              </a:ext>
            </a:extLst>
          </p:cNvPr>
          <p:cNvSpPr/>
          <p:nvPr/>
        </p:nvSpPr>
        <p:spPr>
          <a:xfrm>
            <a:off x="995988" y="1164771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79FB960-4E5E-E2B9-388A-FA81BA675E9D}"/>
              </a:ext>
            </a:extLst>
          </p:cNvPr>
          <p:cNvSpPr/>
          <p:nvPr/>
        </p:nvSpPr>
        <p:spPr>
          <a:xfrm>
            <a:off x="1289902" y="3940628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F744C8A-8668-E8A9-497E-31363FD2EA5E}"/>
              </a:ext>
            </a:extLst>
          </p:cNvPr>
          <p:cNvSpPr/>
          <p:nvPr/>
        </p:nvSpPr>
        <p:spPr>
          <a:xfrm>
            <a:off x="1507616" y="4988672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3F50B39E-605C-8DA1-AC8C-D79AA57FB643}"/>
              </a:ext>
            </a:extLst>
          </p:cNvPr>
          <p:cNvSpPr/>
          <p:nvPr/>
        </p:nvSpPr>
        <p:spPr>
          <a:xfrm rot="5400000">
            <a:off x="5350273" y="979714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64216A47-63F8-85DA-D910-C30A950F6C4C}"/>
              </a:ext>
            </a:extLst>
          </p:cNvPr>
          <p:cNvSpPr/>
          <p:nvPr/>
        </p:nvSpPr>
        <p:spPr>
          <a:xfrm rot="5400000">
            <a:off x="6635481" y="1578425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3B84418-A199-51E4-B035-6220A1DBE012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A quoi ça ressemble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F64DB2-55EF-453C-7230-BFE27CE755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A1850F-C332-4F8B-8BE5-F03326691922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0042D8-2E92-AC94-F28B-29450A6A9C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BA77A2-9DAA-181B-1259-BBC4F4179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28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DC1394-0ADB-824F-225B-8E8485C79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92" y="769870"/>
            <a:ext cx="11366215" cy="5478530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0BBC7C38-C5D3-FFA7-C61F-072EE752DBFB}"/>
              </a:ext>
            </a:extLst>
          </p:cNvPr>
          <p:cNvSpPr/>
          <p:nvPr/>
        </p:nvSpPr>
        <p:spPr>
          <a:xfrm rot="5400000">
            <a:off x="1289901" y="1121228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79FB960-4E5E-E2B9-388A-FA81BA675E9D}"/>
              </a:ext>
            </a:extLst>
          </p:cNvPr>
          <p:cNvSpPr/>
          <p:nvPr/>
        </p:nvSpPr>
        <p:spPr>
          <a:xfrm rot="10800000">
            <a:off x="3874549" y="2590800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C595B8D-9ED1-0193-B03E-86D70633A4E8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Du </a:t>
            </a:r>
            <a:r>
              <a:rPr lang="fr-FR" dirty="0" err="1">
                <a:solidFill>
                  <a:schemeClr val="bg1"/>
                </a:solidFill>
              </a:rPr>
              <a:t>subcourse</a:t>
            </a:r>
            <a:r>
              <a:rPr lang="fr-FR" dirty="0">
                <a:solidFill>
                  <a:schemeClr val="bg1"/>
                </a:solidFill>
              </a:rPr>
              <a:t> en pagaille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3571066E-CA0B-2B7B-C737-0EB0017F0A4B}"/>
              </a:ext>
            </a:extLst>
          </p:cNvPr>
          <p:cNvSpPr/>
          <p:nvPr/>
        </p:nvSpPr>
        <p:spPr>
          <a:xfrm rot="10800000">
            <a:off x="4199588" y="3180137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F838B57-0788-9FF4-5185-BFE172CA066C}"/>
              </a:ext>
            </a:extLst>
          </p:cNvPr>
          <p:cNvSpPr/>
          <p:nvPr/>
        </p:nvSpPr>
        <p:spPr>
          <a:xfrm rot="10800000">
            <a:off x="4439074" y="3876069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F8B178E6-435F-8EB0-C9E4-3D1861D5E055}"/>
              </a:ext>
            </a:extLst>
          </p:cNvPr>
          <p:cNvSpPr/>
          <p:nvPr/>
        </p:nvSpPr>
        <p:spPr>
          <a:xfrm rot="10800000">
            <a:off x="4754637" y="4529212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DF012920-079E-0C0D-3E2A-8EC8A7A171CF}"/>
              </a:ext>
            </a:extLst>
          </p:cNvPr>
          <p:cNvSpPr/>
          <p:nvPr/>
        </p:nvSpPr>
        <p:spPr>
          <a:xfrm rot="10800000">
            <a:off x="5070200" y="5062234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557ADFB5-4795-0301-1229-8CDB97100EB9}"/>
              </a:ext>
            </a:extLst>
          </p:cNvPr>
          <p:cNvSpPr/>
          <p:nvPr/>
        </p:nvSpPr>
        <p:spPr>
          <a:xfrm rot="10800000">
            <a:off x="5385763" y="5665448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F62E3083-4683-70F9-F522-D8B3C6BC080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BCD4DE-114C-44CD-AC12-37ABC426B548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5B3F3DF0-C17C-C8F8-21E6-296F445246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12392D47-DFCF-2F82-7DDF-7EBA13877A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DC1394-0ADB-824F-225B-8E8485C79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92" y="1060514"/>
            <a:ext cx="11366215" cy="4897242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79FB960-4E5E-E2B9-388A-FA81BA675E9D}"/>
              </a:ext>
            </a:extLst>
          </p:cNvPr>
          <p:cNvSpPr/>
          <p:nvPr/>
        </p:nvSpPr>
        <p:spPr>
          <a:xfrm>
            <a:off x="114903" y="4063644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2043408-F4FE-900C-7E35-1A1617EFB660}"/>
              </a:ext>
            </a:extLst>
          </p:cNvPr>
          <p:cNvSpPr/>
          <p:nvPr/>
        </p:nvSpPr>
        <p:spPr>
          <a:xfrm rot="5400000">
            <a:off x="5328556" y="1904999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7976BF0-6612-16B2-E6B2-284ADC69A222}"/>
              </a:ext>
            </a:extLst>
          </p:cNvPr>
          <p:cNvSpPr/>
          <p:nvPr/>
        </p:nvSpPr>
        <p:spPr>
          <a:xfrm rot="5400000">
            <a:off x="6721927" y="1904999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BDFC057E-CC15-0944-3CDE-5FF2224191A6}"/>
              </a:ext>
            </a:extLst>
          </p:cNvPr>
          <p:cNvSpPr/>
          <p:nvPr/>
        </p:nvSpPr>
        <p:spPr>
          <a:xfrm rot="5400000">
            <a:off x="6874327" y="4659084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FF2EBC8-12E4-BFBB-14D2-5C6E623E06C7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Et pour l’utilisateur ?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49B7D7D4-7C1A-A4DA-BBE1-4BD32FA89783}"/>
              </a:ext>
            </a:extLst>
          </p:cNvPr>
          <p:cNvSpPr/>
          <p:nvPr/>
        </p:nvSpPr>
        <p:spPr>
          <a:xfrm rot="5400000">
            <a:off x="1403493" y="1085301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2B9ABE2D-66AA-681D-4838-2109D0919489}"/>
              </a:ext>
            </a:extLst>
          </p:cNvPr>
          <p:cNvSpPr/>
          <p:nvPr/>
        </p:nvSpPr>
        <p:spPr>
          <a:xfrm>
            <a:off x="114903" y="2141214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0D854686-2883-233D-2632-1B64D8D3FC20}"/>
              </a:ext>
            </a:extLst>
          </p:cNvPr>
          <p:cNvSpPr/>
          <p:nvPr/>
        </p:nvSpPr>
        <p:spPr>
          <a:xfrm>
            <a:off x="310846" y="4844141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09EBA296-7A5C-78A3-8627-9C42C9ECBB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5693FA-D0B9-4F30-AEBF-79413DE34924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31434237-889D-5ADB-A9C7-3EE593C518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FA8EB4B-FF8D-42B8-25B7-593B88E3C4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16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7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4" grpId="1" animBg="1"/>
      <p:bldP spid="5" grpId="0" animBg="1"/>
      <p:bldP spid="5" grpId="1" animBg="1"/>
      <p:bldP spid="6" grpId="0" animBg="1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892629"/>
            <a:ext cx="10531326" cy="4993821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Deux nouveaux rôles de consultation / modification :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Responsable pédagogique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Secrétariat pédagogique</a:t>
            </a:r>
          </a:p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Spécificités :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/>
                <a:cs typeface="Calibri"/>
              </a:rPr>
              <a:t>Donné par l’administrateur, l’assistant Moodle ou un responsable pédagogique sur un cours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Peut consulter tous les cours élément pédagogique enfant d’un cours promo (inscription dans le cours)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Peut déposer des fichiers dans un cours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Peut consulter les notes du cours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Peut verrouiller les carnets de notes des cours éléments pédagogiques depuis le cours promo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DCD9E6E-86E2-F4BD-7A97-41F641802278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De nouveaux rôles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06A942F-C7CE-B42A-331D-A957F60EFD6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EC80CB9-55A3-DD1B-E238-158FB85CF7D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E73E9E6-DD2B-4457-95B0-21A3E88EB060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5419C8-F083-0048-F84D-D976544F4D4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17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482538E-1E36-E368-BC09-2120CFBC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171" y="739446"/>
            <a:ext cx="10634014" cy="5715783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79FB960-4E5E-E2B9-388A-FA81BA675E9D}"/>
              </a:ext>
            </a:extLst>
          </p:cNvPr>
          <p:cNvSpPr/>
          <p:nvPr/>
        </p:nvSpPr>
        <p:spPr>
          <a:xfrm>
            <a:off x="2971800" y="3548742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FB835D8-B399-C82C-8E2C-512631B59BF7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On active les nouveaux rôles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1BF801-A694-0F57-066A-89BF6D3558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E6B765-6A0F-40CD-909D-37A11E31B240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C50011-AF83-DF4B-0BD1-7D91CABFB1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95AA5E-9C03-78B7-6F5F-83887C641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18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0" y="870857"/>
            <a:ext cx="10651069" cy="5015593"/>
          </a:xfrm>
        </p:spPr>
        <p:txBody>
          <a:bodyPr>
            <a:normAutofit/>
          </a:bodyPr>
          <a:lstStyle/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Verrouillage automatique des cours élément pédagogique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Date programmable depuis les paramètres du cours promo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Date pour semestre pair et impair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Utilisation de la période des éléments semestre d’Apogée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Création dans les carnets de notes des cours éléments pédagogique d’une catégorie Entraînements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Pas de verrouillage de la catégorie Entraînements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/>
                <a:cs typeface="Calibri"/>
              </a:rPr>
              <a:t>Seuls les administrateurs LMS ou les administrateurs Pédagogique peuvent débloquer un carnet de notes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Suppression de la permission de verrouiller / déverrouiller des notes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8DFBEA7-7F75-D4CA-C9E3-9C1EE67E9515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Verrouiller les notes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1BCA14D-3790-D834-802D-5E834716C1A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6EAAB09F-AEB4-7F62-D562-730A393C094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2758F3A-C8BD-4522-8FEE-CDA2C916AB01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4A962A-1B4B-827C-2646-F36C87A3792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19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0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894C0BF-4F3D-4CB4-A816-F195C5BD5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21281250">
            <a:off x="2890519" y="4734424"/>
            <a:ext cx="5138491" cy="822066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Christophe BORDONADO</a:t>
            </a:r>
          </a:p>
          <a:p>
            <a:r>
              <a:rPr lang="fr-FR" dirty="0"/>
              <a:t>DSI – Service Environnement  Numérique</a:t>
            </a:r>
          </a:p>
        </p:txBody>
      </p:sp>
      <p:pic>
        <p:nvPicPr>
          <p:cNvPr id="8" name="Espace réservé pour une image  7" descr="Une image contenant croquis, dessin, illustration, Visage humain&#10;&#10;Description générée automatiquement">
            <a:extLst>
              <a:ext uri="{FF2B5EF4-FFF2-40B4-BE49-F238E27FC236}">
                <a16:creationId xmlns:a16="http://schemas.microsoft.com/office/drawing/2014/main" id="{9B281B44-9B0E-BF34-17B5-3AB058AEB5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b="1311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B4C205-A865-42D4-9877-19B966B65A8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2285" y="6011452"/>
            <a:ext cx="7363583" cy="566131"/>
          </a:xfrm>
        </p:spPr>
        <p:txBody>
          <a:bodyPr/>
          <a:lstStyle/>
          <a:p>
            <a:r>
              <a:rPr lang="fr-FR" dirty="0"/>
              <a:t>Université Côte d’Azur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36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A7BB2D-50BE-3D6B-9F06-3C7FD6B5B5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5287" y="733595"/>
            <a:ext cx="10526484" cy="5657985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79FB960-4E5E-E2B9-388A-FA81BA675E9D}"/>
              </a:ext>
            </a:extLst>
          </p:cNvPr>
          <p:cNvSpPr/>
          <p:nvPr/>
        </p:nvSpPr>
        <p:spPr>
          <a:xfrm>
            <a:off x="2949264" y="4452255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DBD9B75-5AF2-70C2-1D5A-25F1DF1993A8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Verrouiller les cours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00F496-87B5-11BD-8861-17C1B93F1D5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E295AC-7E18-4130-AE65-3B4F42E4F76A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0E8946-2CD5-B428-30C5-D5DAB79D6E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AA740C-FF58-916F-C1FE-BD02DD2F9C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20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7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14401"/>
            <a:ext cx="9719738" cy="4972050"/>
          </a:xfrm>
        </p:spPr>
        <p:txBody>
          <a:bodyPr>
            <a:normAutofit/>
          </a:bodyPr>
          <a:lstStyle/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Création d’une API UniCA en Python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4 Scripts python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Création des </a:t>
            </a:r>
            <a:r>
              <a:rPr lang="fr-FR" dirty="0" err="1">
                <a:ea typeface="Calibri" panose="020F0502020204030204" pitchFamily="34" charset="0"/>
                <a:cs typeface="Calibri" panose="020F0502020204030204" pitchFamily="34" charset="0"/>
              </a:rPr>
              <a:t>meta</a:t>
            </a: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 carnets de notes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Mise à jour des règles de calcul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Diffusion des nouveaux rôles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Verrouillage des carnets de notes</a:t>
            </a:r>
          </a:p>
          <a:p>
            <a:pPr lvl="1" indent="0">
              <a:buNone/>
            </a:pPr>
            <a:endParaRPr lang="fr-F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Des scripts déjà existant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Création des cours Promo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Création des cours ELP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Création des cohortes et synchro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D1407A2-E7AF-3E5C-0BCC-3154AB5C20D0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Une API maison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11E626-3E1E-3EDA-EEB0-E26CFDD429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DC77492B-9A82-77B9-ED2E-C38405FC848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102BEBA-2337-4CC2-ABF5-BE7267AEB4F6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F103799-BB4F-E931-3B06-B6F0A9DFF29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21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3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47057"/>
            <a:ext cx="9719738" cy="4939393"/>
          </a:xfrm>
        </p:spPr>
        <p:txBody>
          <a:bodyPr>
            <a:normAutofit/>
          </a:bodyPr>
          <a:lstStyle/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Mise en place d’un ordonnanceur : </a:t>
            </a:r>
            <a:r>
              <a:rPr lang="fr-FR" sz="2800" dirty="0" err="1">
                <a:ea typeface="Calibri" panose="020F0502020204030204" pitchFamily="34" charset="0"/>
                <a:cs typeface="Calibri" panose="020F0502020204030204" pitchFamily="34" charset="0"/>
              </a:rPr>
              <a:t>AirFlow</a:t>
            </a:r>
            <a:endParaRPr lang="fr-FR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Enchaine les scripts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Ne lance un script que si le précédent a réussi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Se bloque en erreur et prévient l’admin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Historise les logs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Schéma d’exécution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Temps d’exécution</a:t>
            </a:r>
          </a:p>
          <a:p>
            <a:pPr marL="1028700" lvl="1" indent="-342900"/>
            <a:endParaRPr lang="fr-F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Avantages imprévus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Optimisation des scripts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4AB3F10-D2EC-924B-A29D-961A3F8E7B47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Des scripts sous surveillance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95E35AF-090A-0F66-69DF-886C6EF83F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16102F4-3623-32FC-6CB9-B219A1B08FC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837BA6C-644A-4001-89BF-DF1BB93BFF3A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5EC8A4-E304-89C4-F333-3C68EC2B94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22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3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57943"/>
            <a:ext cx="9719738" cy="4928507"/>
          </a:xfrm>
        </p:spPr>
        <p:txBody>
          <a:bodyPr>
            <a:normAutofit/>
          </a:bodyPr>
          <a:lstStyle/>
          <a:p>
            <a:r>
              <a:rPr 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Le grand sujet de l’assiduité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Utilisation du cours Promo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1 activité Attendance (Présence) par Code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Attendance offre la vue synthèse pour un étudiant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Faible sur l’exportation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Pas de dépôt de justificatif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1 Devoir par code ?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9309C56-9C2C-6944-51C3-9B796A328862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Sur le même principe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84F8C7C-2A96-AEFD-ED2C-E31E64BA5A2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D887BEB-9DBF-DB28-6B25-251A0F8E873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E94370A-C7E4-4CC7-8BDD-77316F3048D4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6FC7645-B7ED-41A6-6590-51A3663405C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23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6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004FE-498D-41FE-98DE-41053EDF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EB3DF-98A6-40CD-A3C9-6D3C571EA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3A36FC-7EBA-4A7A-B817-49D279F6C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christophe.bordonado@univ-cotedazur.fr</a:t>
            </a:r>
            <a:r>
              <a:rPr lang="fr-FR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70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B8B3B-8F57-4835-85CF-E5A33E7A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60" y="7763"/>
            <a:ext cx="5371497" cy="612724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Historique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012371"/>
            <a:ext cx="9719738" cy="4874079"/>
          </a:xfrm>
        </p:spPr>
        <p:txBody>
          <a:bodyPr>
            <a:normAutofit/>
          </a:bodyPr>
          <a:lstStyle/>
          <a:p>
            <a:pPr marL="1028700" lvl="1" indent="-342900">
              <a:lnSpc>
                <a:spcPct val="100000"/>
              </a:lnSpc>
            </a:pPr>
            <a:r>
              <a:rPr lang="fr-FR" dirty="0"/>
              <a:t>2018 on passe à Moodle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Licence et Master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Une décision forte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2019 le Moodle unique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Fusion des Moodle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2020 Covid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Explosion de l’utilisation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Début transfo péda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2021 Accélération L@UCA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Syllabus des cours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Transfo péda en hausse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63668B-3E45-B165-343D-CAE69A6EC52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9D9C484-D862-2A15-D620-7E2A813BDA5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528F7F8-ED28-4D7B-942C-BDB601EDDBC5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FA9AFF-CE4D-6949-1E45-05E16527CAC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7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57943"/>
            <a:ext cx="9719738" cy="4928508"/>
          </a:xfrm>
        </p:spPr>
        <p:txBody>
          <a:bodyPr>
            <a:normAutofit/>
          </a:bodyPr>
          <a:lstStyle/>
          <a:p>
            <a:pPr marL="1028700" lvl="1" indent="-342900">
              <a:lnSpc>
                <a:spcPct val="100000"/>
              </a:lnSpc>
            </a:pPr>
            <a:r>
              <a:rPr lang="fr-FR" dirty="0"/>
              <a:t>2024 Carnet de notes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Formation en autonomie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Aide aux cas complexes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2025 Meta Carnet de notes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Regroupement des notes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Calculs intermédiaires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Verrouillage automatique des notes</a:t>
            </a:r>
          </a:p>
          <a:p>
            <a:pPr marL="1485900" lvl="2" indent="-342900">
              <a:lnSpc>
                <a:spcPct val="100000"/>
              </a:lnSpc>
            </a:pPr>
            <a:r>
              <a:rPr lang="fr-FR" dirty="0"/>
              <a:t>Aide aux jurys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63D4BC5-EDE8-0D2E-D3D7-0409FECBC85F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5371497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Historique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273F88D-5E2A-1897-0104-E8EB5D2A493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0AB77C7-5BE5-7259-CC77-E61F9CECD3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80A3421-CF2D-4041-BA3E-2871A331F76A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C245D67-9510-FF61-5033-E14E08E6443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4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8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012371"/>
            <a:ext cx="9719738" cy="4874079"/>
          </a:xfrm>
        </p:spPr>
        <p:txBody>
          <a:bodyPr>
            <a:normAutofit/>
          </a:bodyPr>
          <a:lstStyle/>
          <a:p>
            <a:r>
              <a:rPr lang="fr-FR" sz="2800" dirty="0"/>
              <a:t>3 principes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Plus de création de cours à volonté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Respecter l’offre de formation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1 code Apogée = 1 Cours Moodle</a:t>
            </a:r>
          </a:p>
          <a:p>
            <a:pPr lvl="1" indent="0">
              <a:buNone/>
            </a:pPr>
            <a:endParaRPr lang="fr-FR" dirty="0"/>
          </a:p>
          <a:p>
            <a:r>
              <a:rPr lang="fr-FR" sz="2800" dirty="0"/>
              <a:t>Avantages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Création automatique des cours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Création automatique des cohortes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Inscription automatique des cohortes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F1240E2-1666-4BCE-B3BE-2956AAD9CE09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595154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2018 : Une décision forte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013B1A5-82F4-7966-4D8D-10C2344F477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9E2619DC-0D92-3260-E3BD-6F59F110823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988F5EF-80BD-4B96-9C64-D8A09B1537D1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84D1BF-5248-0953-328E-AEE1EACB107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5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2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90601"/>
            <a:ext cx="10476898" cy="4895850"/>
          </a:xfrm>
        </p:spPr>
        <p:txBody>
          <a:bodyPr>
            <a:normAutofit/>
          </a:bodyPr>
          <a:lstStyle/>
          <a:p>
            <a:r>
              <a:rPr lang="fr-FR" sz="2800" dirty="0"/>
              <a:t>Structure d’une année de diplôme :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Année (L1, L2, L3,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Semestres (S1, S2, S3,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Unités d’enseignements (UE générale, à choix,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  <a:p>
            <a:pPr marL="1028700" lvl="1" indent="-342900">
              <a:lnSpc>
                <a:spcPct val="100000"/>
              </a:lnSpc>
            </a:pPr>
            <a:r>
              <a:rPr lang="fr-FR" dirty="0"/>
              <a:t>Eléments constitutifs d’unités d’enseignements (Matières)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7AABB4E-029F-1E65-796A-C37DDF39A8D1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Une année de diplôme c’est quoi ?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C4212D6-1DCA-BCB4-C239-524CFAFA714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9A468102-2D97-AA1A-9872-D60F03402C1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E6453C5F-3B3C-453B-915E-D5E301891D3F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C91A34-79DC-C05C-A0AE-4C9223DC46A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6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5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DEA023-9CFA-3E62-9E59-8B97B8C5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5472" y="698717"/>
            <a:ext cx="9546883" cy="5773493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44BDF3F4-BECD-727D-A41F-CEFC45091A08}"/>
              </a:ext>
            </a:extLst>
          </p:cNvPr>
          <p:cNvSpPr/>
          <p:nvPr/>
        </p:nvSpPr>
        <p:spPr>
          <a:xfrm>
            <a:off x="386388" y="903514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0FDBA32-C69E-E0BA-1190-6209A50F70A0}"/>
              </a:ext>
            </a:extLst>
          </p:cNvPr>
          <p:cNvSpPr/>
          <p:nvPr/>
        </p:nvSpPr>
        <p:spPr>
          <a:xfrm>
            <a:off x="614987" y="2754085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ABC2042-6C6D-4189-2346-A3FAA1BC38A5}"/>
              </a:ext>
            </a:extLst>
          </p:cNvPr>
          <p:cNvSpPr/>
          <p:nvPr/>
        </p:nvSpPr>
        <p:spPr>
          <a:xfrm>
            <a:off x="723843" y="3258891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7FB0DC4-A562-004A-3DC5-CE7FD3DB3763}"/>
              </a:ext>
            </a:extLst>
          </p:cNvPr>
          <p:cNvSpPr/>
          <p:nvPr/>
        </p:nvSpPr>
        <p:spPr>
          <a:xfrm rot="10800000">
            <a:off x="5861903" y="3258890"/>
            <a:ext cx="1023257" cy="653143"/>
          </a:xfrm>
          <a:prstGeom prst="rightArrow">
            <a:avLst/>
          </a:prstGeom>
          <a:solidFill>
            <a:srgbClr val="95BC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E3FCEB0-B27A-F09F-0189-5F8039C0D2BC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Une année de diplôme c’est quoi ?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9E7DC7-4C90-DDFE-21AA-DA94B32F1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3ACCA6-20F9-4CAF-B14E-65CD9B836A6B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C638F6-640D-333C-C68D-F514492DA8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D6F38C-0373-9058-C970-7A2BB197AC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7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4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90601"/>
            <a:ext cx="9719738" cy="489585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1 code = 1 cours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56 codes = 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56 codes = 56 cours !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1 cours = 1 carnet de notes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56 cours = 56 carnets de 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/>
              <a:t>Peu pratique pour les étudiants et les enseignants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D0289EC-3E8B-4E69-5D8F-0381630708D0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Moodle des cours indépendants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FAA83D9-9653-B79A-114C-E69D7F17B5B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BD920B3-E87F-709C-8E03-D5078DBFB40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CA67F78-27CF-447E-AC7F-57B9C611919F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A71E72-B888-2F4A-569A-2E6F5A0FAF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8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2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947057"/>
            <a:ext cx="10836126" cy="4939393"/>
          </a:xfrm>
        </p:spPr>
        <p:txBody>
          <a:bodyPr>
            <a:normAutofit/>
          </a:bodyPr>
          <a:lstStyle/>
          <a:p>
            <a:pPr indent="-228600"/>
            <a:r>
              <a:rPr lang="fr-FR" sz="3200" dirty="0">
                <a:ea typeface="Calibri" panose="020F0502020204030204" pitchFamily="34" charset="0"/>
                <a:cs typeface="Calibri" panose="020F0502020204030204" pitchFamily="34" charset="0"/>
              </a:rPr>
              <a:t>Objectifs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Permettre la consultation d’un carnet de notes à la hauteur de l’année de diplôme (Promo)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Remonter automatiquement les notes des cours éléments pédagogiques vers le cours Promo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Calculer les moyennes aux </a:t>
            </a:r>
            <a:r>
              <a:rPr lang="fr-FR" dirty="0" err="1">
                <a:ea typeface="Calibri" panose="020F0502020204030204" pitchFamily="34" charset="0"/>
                <a:cs typeface="Calibri" panose="020F0502020204030204" pitchFamily="34" charset="0"/>
              </a:rPr>
              <a:t>UEs</a:t>
            </a: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 et Semestres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Verrouiller les semestres à dates fixes</a:t>
            </a:r>
          </a:p>
          <a:p>
            <a:pPr lvl="1">
              <a:lnSpc>
                <a:spcPct val="100000"/>
              </a:lnSpc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Déverrouiller, consulter et modifier les notes en fonction de nouveaux rôles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3A3F503-29BF-C19B-AF5E-F97C3361A2CD}"/>
              </a:ext>
            </a:extLst>
          </p:cNvPr>
          <p:cNvSpPr txBox="1">
            <a:spLocks/>
          </p:cNvSpPr>
          <p:nvPr/>
        </p:nvSpPr>
        <p:spPr>
          <a:xfrm>
            <a:off x="1138160" y="7763"/>
            <a:ext cx="9279469" cy="612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Un méta carnet de notes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355B6A7-FE6C-FCF3-A6AB-6BD817A892B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Christophe BORDONADO - Université Côte d'Azur - DSI SEN</a:t>
            </a:r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242ED06-0541-8F21-123B-2CDE0D702A0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943778E-E732-4B92-A39C-28FF3813D5BF}" type="datetime1">
              <a:rPr lang="fr-FR" smtClean="0"/>
              <a:t>02/07/2025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E07DF7-40F4-433C-6B87-BB48B73B341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47B2B0F-4331-4122-A959-AFC9D043544F}" type="slidenum">
              <a:rPr lang="fr-FR" smtClean="0"/>
              <a:pPr/>
              <a:t>9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7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YIxg3KWH"/>
  <p:tag name="ARTICULATE_PROJECT_OPEN" val="0"/>
  <p:tag name="ARTICULATE_SLIDE_COUNT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988</Words>
  <Application>Microsoft Office PowerPoint</Application>
  <PresentationFormat>Grand écran</PresentationFormat>
  <Paragraphs>195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-apple-system</vt:lpstr>
      <vt:lpstr>Arial</vt:lpstr>
      <vt:lpstr>Calibri</vt:lpstr>
      <vt:lpstr>Verdana</vt:lpstr>
      <vt:lpstr>Thème Office</vt:lpstr>
      <vt:lpstr>Un carnet de notes pour les rassembler tous !</vt:lpstr>
      <vt:lpstr>Présentation PowerPoint</vt:lpstr>
      <vt:lpstr>Historique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MoodleMoot Paris 2025</dc:creator>
  <cp:keywords>Template;présentation;MM25</cp:keywords>
  <cp:lastModifiedBy>Christophe Bordonado</cp:lastModifiedBy>
  <cp:revision>152</cp:revision>
  <dcterms:created xsi:type="dcterms:W3CDTF">2025-01-27T14:26:24Z</dcterms:created>
  <dcterms:modified xsi:type="dcterms:W3CDTF">2025-07-02T05:21:07Z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D9674E3B-BA8F-47C7-8DD9-CDCE7E0F39D4</vt:lpwstr>
  </property>
  <property fmtid="{D5CDD505-2E9C-101B-9397-08002B2CF9AE}" pid="3" name="ArticulatePath">
    <vt:lpwstr>Présentation2</vt:lpwstr>
  </property>
</Properties>
</file>