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7" r:id="rId2"/>
    <p:sldId id="258" r:id="rId3"/>
    <p:sldId id="259" r:id="rId4"/>
    <p:sldId id="279" r:id="rId5"/>
    <p:sldId id="307" r:id="rId6"/>
    <p:sldId id="311" r:id="rId7"/>
    <p:sldId id="267" r:id="rId8"/>
    <p:sldId id="280" r:id="rId9"/>
    <p:sldId id="309" r:id="rId10"/>
    <p:sldId id="281" r:id="rId11"/>
    <p:sldId id="284" r:id="rId12"/>
    <p:sldId id="286" r:id="rId13"/>
    <p:sldId id="288" r:id="rId14"/>
    <p:sldId id="289" r:id="rId15"/>
    <p:sldId id="290" r:id="rId16"/>
    <p:sldId id="293" r:id="rId17"/>
    <p:sldId id="294" r:id="rId18"/>
    <p:sldId id="298" r:id="rId19"/>
    <p:sldId id="299" r:id="rId20"/>
    <p:sldId id="271" r:id="rId21"/>
    <p:sldId id="273" r:id="rId22"/>
    <p:sldId id="310" r:id="rId23"/>
    <p:sldId id="300" r:id="rId24"/>
    <p:sldId id="274" r:id="rId25"/>
    <p:sldId id="276" r:id="rId26"/>
    <p:sldId id="303" r:id="rId27"/>
    <p:sldId id="304" r:id="rId28"/>
    <p:sldId id="305" r:id="rId29"/>
    <p:sldId id="277" r:id="rId30"/>
    <p:sldId id="306" r:id="rId31"/>
    <p:sldId id="265" r:id="rId32"/>
  </p:sldIdLst>
  <p:sldSz cx="12192000" cy="6858000"/>
  <p:notesSz cx="6858000" cy="9144000"/>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59" d="100"/>
          <a:sy n="59" d="100"/>
        </p:scale>
        <p:origin x="96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32.xml"/><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7FC0488-DC66-448D-9F80-DCF77086C7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AEE54D2-00B8-4C32-A0D2-74FD907A5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A80C1-8901-4B7B-8F53-BF7360BFC7CD}" type="datetimeFigureOut">
              <a:rPr lang="fr-FR" smtClean="0"/>
              <a:t>02/07/2025</a:t>
            </a:fld>
            <a:endParaRPr lang="fr-FR"/>
          </a:p>
        </p:txBody>
      </p:sp>
      <p:sp>
        <p:nvSpPr>
          <p:cNvPr id="4" name="Espace réservé du pied de page 3">
            <a:extLst>
              <a:ext uri="{FF2B5EF4-FFF2-40B4-BE49-F238E27FC236}">
                <a16:creationId xmlns:a16="http://schemas.microsoft.com/office/drawing/2014/main" id="{CEAB2DD3-10D5-40AE-90B6-25C91B82DB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8BBC4AF-F4CC-4373-A842-A63E5046B7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D4531A-E1F3-4A90-98A6-A19677E76C8A}" type="slidenum">
              <a:rPr lang="fr-FR" smtClean="0"/>
              <a:t>‹N°›</a:t>
            </a:fld>
            <a:endParaRPr lang="fr-FR"/>
          </a:p>
        </p:txBody>
      </p:sp>
    </p:spTree>
    <p:custDataLst>
      <p:tags r:id="rId2"/>
    </p:custDataLst>
    <p:extLst>
      <p:ext uri="{BB962C8B-B14F-4D97-AF65-F5344CB8AC3E}">
        <p14:creationId xmlns:p14="http://schemas.microsoft.com/office/powerpoint/2010/main" val="326600244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8.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uverture v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0547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troduction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introduct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Introduction</a:t>
            </a:r>
          </a:p>
        </p:txBody>
      </p:sp>
      <p:sp>
        <p:nvSpPr>
          <p:cNvPr id="18" name="Espace réservé du texte 21" descr="Zone de texte à modifier.">
            <a:extLst>
              <a:ext uri="{FF2B5EF4-FFF2-40B4-BE49-F238E27FC236}">
                <a16:creationId xmlns:a16="http://schemas.microsoft.com/office/drawing/2014/main" id="{8A586BD8-521B-4123-9018-9255A5738F4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FF3830BB-CB3D-4061-9C0C-1359CD041511}"/>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2888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ntroduction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introduct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Introduction</a:t>
            </a:r>
          </a:p>
        </p:txBody>
      </p:sp>
      <p:sp>
        <p:nvSpPr>
          <p:cNvPr id="16" name="Espace réservé du texte 21" descr="Zone de texte à modifier.">
            <a:extLst>
              <a:ext uri="{FF2B5EF4-FFF2-40B4-BE49-F238E27FC236}">
                <a16:creationId xmlns:a16="http://schemas.microsoft.com/office/drawing/2014/main" id="{36844E10-E745-4E06-9F25-D0124F3157B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2B6FF702-0EAA-4EE2-A6B7-E102A796C9FB}"/>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848174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textuel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Espace réservé du texte 21" descr="Zone de texte à modifier.">
            <a:extLst>
              <a:ext uri="{FF2B5EF4-FFF2-40B4-BE49-F238E27FC236}">
                <a16:creationId xmlns:a16="http://schemas.microsoft.com/office/drawing/2014/main" id="{6A0E3EC7-7E14-4500-BA0B-DA33845DBD86}"/>
              </a:ext>
            </a:extLst>
          </p:cNvPr>
          <p:cNvSpPr>
            <a:spLocks noGrp="1"/>
          </p:cNvSpPr>
          <p:nvPr>
            <p:ph type="body" sz="quarter" idx="20" hasCustomPrompt="1"/>
          </p:nvPr>
        </p:nvSpPr>
        <p:spPr>
          <a:xfrm>
            <a:off x="1236131" y="2493818"/>
            <a:ext cx="9719738" cy="3392632"/>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a:p>
            <a:pPr lvl="0"/>
            <a:endParaRPr lang="fr-FR" dirty="0"/>
          </a:p>
          <a:p>
            <a:pPr lvl="0"/>
            <a:endParaRPr lang="fr-FR" dirty="0"/>
          </a:p>
        </p:txBody>
      </p:sp>
      <p:sp>
        <p:nvSpPr>
          <p:cNvPr id="8" name="Titre 10" descr="Titre de la page.">
            <a:extLst>
              <a:ext uri="{FF2B5EF4-FFF2-40B4-BE49-F238E27FC236}">
                <a16:creationId xmlns:a16="http://schemas.microsoft.com/office/drawing/2014/main" id="{49FC6B52-6B94-48AF-AF0A-BB80B08EB490}"/>
              </a:ext>
            </a:extLst>
          </p:cNvPr>
          <p:cNvSpPr>
            <a:spLocks noGrp="1"/>
          </p:cNvSpPr>
          <p:nvPr>
            <p:ph type="title" hasCustomPrompt="1"/>
          </p:nvPr>
        </p:nvSpPr>
        <p:spPr>
          <a:xfrm>
            <a:off x="1236131" y="824191"/>
            <a:ext cx="3593044" cy="778933"/>
          </a:xfrm>
        </p:spPr>
        <p:txBody>
          <a:bodyPr>
            <a:normAutofit/>
          </a:bodyPr>
          <a:lstStyle>
            <a:lvl1pPr>
              <a:defRPr sz="4000">
                <a:latin typeface="Verdana" panose="020B0604030504040204" pitchFamily="34" charset="0"/>
                <a:ea typeface="Verdana" panose="020B0604030504040204" pitchFamily="34" charset="0"/>
              </a:defRPr>
            </a:lvl1pPr>
          </a:lstStyle>
          <a:p>
            <a:r>
              <a:rPr lang="fr-FR" dirty="0"/>
              <a:t>Lorem ipsum</a:t>
            </a:r>
          </a:p>
        </p:txBody>
      </p:sp>
      <p:sp>
        <p:nvSpPr>
          <p:cNvPr id="3" name="Espace réservé du texte 2" descr="Titre secondaire de la page.">
            <a:extLst>
              <a:ext uri="{FF2B5EF4-FFF2-40B4-BE49-F238E27FC236}">
                <a16:creationId xmlns:a16="http://schemas.microsoft.com/office/drawing/2014/main" id="{7E560355-AA98-47B7-8F2F-9735014FBB4F}"/>
              </a:ext>
            </a:extLst>
          </p:cNvPr>
          <p:cNvSpPr>
            <a:spLocks noGrp="1"/>
          </p:cNvSpPr>
          <p:nvPr>
            <p:ph type="body" sz="quarter" idx="11" hasCustomPrompt="1"/>
          </p:nvPr>
        </p:nvSpPr>
        <p:spPr>
          <a:xfrm>
            <a:off x="1236663" y="1695450"/>
            <a:ext cx="3160712" cy="407988"/>
          </a:xfrm>
        </p:spPr>
        <p:txBody>
          <a:bodyPr anchor="ctr" anchorCtr="0"/>
          <a:lstStyle>
            <a:lvl1pPr marL="0" indent="0">
              <a:buNone/>
              <a:defRPr>
                <a:latin typeface="Verdana" panose="020B0604030504040204" pitchFamily="34" charset="0"/>
                <a:ea typeface="Verdana" panose="020B0604030504040204" pitchFamily="34" charset="0"/>
              </a:defRPr>
            </a:lvl1pPr>
          </a:lstStyle>
          <a:p>
            <a:pPr lvl="0"/>
            <a:r>
              <a:rPr lang="fr-FR" dirty="0"/>
              <a:t>Lorem ipsum</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386E6482-3DB9-466B-88C8-6A0EFA0D1D8D}"/>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94825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_textuel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1" descr="Zone de texte à modifier.">
            <a:extLst>
              <a:ext uri="{FF2B5EF4-FFF2-40B4-BE49-F238E27FC236}">
                <a16:creationId xmlns:a16="http://schemas.microsoft.com/office/drawing/2014/main" id="{C824B180-37A1-43D1-B06D-17B0DC6B1B76}"/>
              </a:ext>
            </a:extLst>
          </p:cNvPr>
          <p:cNvSpPr>
            <a:spLocks noGrp="1"/>
          </p:cNvSpPr>
          <p:nvPr>
            <p:ph type="body" sz="quarter" idx="20" hasCustomPrompt="1"/>
          </p:nvPr>
        </p:nvSpPr>
        <p:spPr>
          <a:xfrm>
            <a:off x="1236131" y="2493818"/>
            <a:ext cx="9719738" cy="3392632"/>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10" name="Titre 10" descr="Titre de la page.">
            <a:extLst>
              <a:ext uri="{FF2B5EF4-FFF2-40B4-BE49-F238E27FC236}">
                <a16:creationId xmlns:a16="http://schemas.microsoft.com/office/drawing/2014/main" id="{5E0E468E-4602-4403-91D1-6DB9317CFBA2}"/>
              </a:ext>
            </a:extLst>
          </p:cNvPr>
          <p:cNvSpPr>
            <a:spLocks noGrp="1"/>
          </p:cNvSpPr>
          <p:nvPr>
            <p:ph type="title" hasCustomPrompt="1"/>
          </p:nvPr>
        </p:nvSpPr>
        <p:spPr>
          <a:xfrm>
            <a:off x="1236131" y="824191"/>
            <a:ext cx="3593044" cy="778933"/>
          </a:xfrm>
        </p:spPr>
        <p:txBody>
          <a:bodyPr>
            <a:normAutofit/>
          </a:bodyPr>
          <a:lstStyle>
            <a:lvl1pPr>
              <a:defRPr sz="4000">
                <a:latin typeface="Verdana" panose="020B0604030504040204" pitchFamily="34" charset="0"/>
                <a:ea typeface="Verdana" panose="020B0604030504040204" pitchFamily="34" charset="0"/>
              </a:defRPr>
            </a:lvl1pPr>
          </a:lstStyle>
          <a:p>
            <a:r>
              <a:rPr lang="fr-FR" dirty="0"/>
              <a:t>Lorem ipsum</a:t>
            </a:r>
          </a:p>
        </p:txBody>
      </p:sp>
      <p:sp>
        <p:nvSpPr>
          <p:cNvPr id="11" name="Espace réservé du texte 2" descr="Titre secondaire de la page.">
            <a:extLst>
              <a:ext uri="{FF2B5EF4-FFF2-40B4-BE49-F238E27FC236}">
                <a16:creationId xmlns:a16="http://schemas.microsoft.com/office/drawing/2014/main" id="{CAB6202B-5C86-4F36-AC73-1BD410EE0BAD}"/>
              </a:ext>
            </a:extLst>
          </p:cNvPr>
          <p:cNvSpPr>
            <a:spLocks noGrp="1"/>
          </p:cNvSpPr>
          <p:nvPr>
            <p:ph type="body" sz="quarter" idx="11" hasCustomPrompt="1"/>
          </p:nvPr>
        </p:nvSpPr>
        <p:spPr>
          <a:xfrm>
            <a:off x="1236663" y="1695450"/>
            <a:ext cx="3160712" cy="407988"/>
          </a:xfrm>
        </p:spPr>
        <p:txBody>
          <a:bodyPr anchor="ctr" anchorCtr="0"/>
          <a:lstStyle>
            <a:lvl1pPr marL="0" indent="0">
              <a:buNone/>
              <a:defRPr>
                <a:latin typeface="Verdana" panose="020B0604030504040204" pitchFamily="34" charset="0"/>
                <a:ea typeface="Verdana" panose="020B0604030504040204" pitchFamily="34" charset="0"/>
              </a:defRPr>
            </a:lvl1pPr>
          </a:lstStyle>
          <a:p>
            <a:pPr lvl="0"/>
            <a:r>
              <a:rPr lang="fr-FR" dirty="0"/>
              <a:t>Lorem ipsum</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AA2250CD-DD5D-4850-BD6B-9DB9021B2E86}"/>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467042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texte vierg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descr="Zone de streaming représentée par un rectangle noir. Il ne faut saisir aucun élément dans cette zone.">
            <a:extLst>
              <a:ext uri="{FF2B5EF4-FFF2-40B4-BE49-F238E27FC236}">
                <a16:creationId xmlns:a16="http://schemas.microsoft.com/office/drawing/2014/main" id="{BDC820EE-639F-4472-B327-24C25195151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46186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texte vierg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descr="Zone de streaming représentée par un rectangle noir. Il ne faut saisir aucun élément dans cette zone.">
            <a:extLst>
              <a:ext uri="{FF2B5EF4-FFF2-40B4-BE49-F238E27FC236}">
                <a16:creationId xmlns:a16="http://schemas.microsoft.com/office/drawing/2014/main" id="{B010D0E4-1E5F-4030-B14D-5F775993098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88927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centré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re 10" descr="Titre de la page ou de la photo.">
            <a:extLst>
              <a:ext uri="{FF2B5EF4-FFF2-40B4-BE49-F238E27FC236}">
                <a16:creationId xmlns:a16="http://schemas.microsoft.com/office/drawing/2014/main" id="{49FC6B52-6B94-48AF-AF0A-BB80B08EB490}"/>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3" name="Espace réservé du texte 2" descr="Titre secondaire de la page ou de la photo.">
            <a:extLst>
              <a:ext uri="{FF2B5EF4-FFF2-40B4-BE49-F238E27FC236}">
                <a16:creationId xmlns:a16="http://schemas.microsoft.com/office/drawing/2014/main" id="{7E560355-AA98-47B7-8F2F-9735014FBB4F}"/>
              </a:ext>
            </a:extLst>
          </p:cNvPr>
          <p:cNvSpPr>
            <a:spLocks noGrp="1"/>
          </p:cNvSpPr>
          <p:nvPr>
            <p:ph type="body" sz="quarter" idx="11" hasCustomPrompt="1"/>
          </p:nvPr>
        </p:nvSpPr>
        <p:spPr>
          <a:xfrm>
            <a:off x="3186906" y="1746725"/>
            <a:ext cx="5818187" cy="407988"/>
          </a:xfrm>
        </p:spPr>
        <p:txBody>
          <a:bodyPr anchor="ctr" anchorCtr="0"/>
          <a:lstStyle>
            <a:lvl1pPr marL="0" indent="0" algn="ctr">
              <a:buNone/>
              <a:defRPr>
                <a:latin typeface="Verdana" panose="020B0604030504040204" pitchFamily="34" charset="0"/>
                <a:ea typeface="Verdana" panose="020B0604030504040204" pitchFamily="34" charset="0"/>
              </a:defRPr>
            </a:lvl1pPr>
          </a:lstStyle>
          <a:p>
            <a:pPr lvl="0"/>
            <a:r>
              <a:rPr lang="fr-FR" dirty="0"/>
              <a:t>Lorem ipsum</a:t>
            </a:r>
          </a:p>
        </p:txBody>
      </p:sp>
      <p:sp>
        <p:nvSpPr>
          <p:cNvPr id="4" name="Espace réservé pour une image  3" descr="Zone pour ajouter une photo Par défaut, il y a la photo d'un poisson rouge dans un bocal.">
            <a:extLst>
              <a:ext uri="{FF2B5EF4-FFF2-40B4-BE49-F238E27FC236}">
                <a16:creationId xmlns:a16="http://schemas.microsoft.com/office/drawing/2014/main" id="{3BC1D9EC-91DD-4633-B1AA-920C8A610ADE}"/>
              </a:ext>
            </a:extLst>
          </p:cNvPr>
          <p:cNvSpPr>
            <a:spLocks noGrp="1"/>
          </p:cNvSpPr>
          <p:nvPr>
            <p:ph type="pic" sz="quarter" idx="12" hasCustomPrompt="1"/>
          </p:nvPr>
        </p:nvSpPr>
        <p:spPr>
          <a:xfrm>
            <a:off x="3186906" y="2427315"/>
            <a:ext cx="5818187" cy="3400917"/>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1" name="Espace réservé du texte 2" descr="Zone de texte pour la légende de la photo. Par défaut, il est écrit en italique &quot;Image par Siva prasad de Pixabay &quot;.">
            <a:extLst>
              <a:ext uri="{FF2B5EF4-FFF2-40B4-BE49-F238E27FC236}">
                <a16:creationId xmlns:a16="http://schemas.microsoft.com/office/drawing/2014/main" id="{581FD3D1-FDD5-420A-9813-5B087E19E24E}"/>
              </a:ext>
            </a:extLst>
          </p:cNvPr>
          <p:cNvSpPr>
            <a:spLocks noGrp="1"/>
          </p:cNvSpPr>
          <p:nvPr>
            <p:ph type="body" sz="quarter" idx="13" hasCustomPrompt="1"/>
          </p:nvPr>
        </p:nvSpPr>
        <p:spPr>
          <a:xfrm>
            <a:off x="3186905" y="6002310"/>
            <a:ext cx="5818187" cy="407988"/>
          </a:xfrm>
        </p:spPr>
        <p:txBody>
          <a:bodyPr>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6A41C971-FEE6-45F1-92E6-099CA992403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2862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centré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re 10" descr="Titre de la page ou de la photo.">
            <a:extLst>
              <a:ext uri="{FF2B5EF4-FFF2-40B4-BE49-F238E27FC236}">
                <a16:creationId xmlns:a16="http://schemas.microsoft.com/office/drawing/2014/main" id="{64C6E1B9-ED30-475E-A0C0-8981CFA56B80}"/>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9" name="Espace réservé du texte 2" descr="Titre secondaire de la page ou de la photo.">
            <a:extLst>
              <a:ext uri="{FF2B5EF4-FFF2-40B4-BE49-F238E27FC236}">
                <a16:creationId xmlns:a16="http://schemas.microsoft.com/office/drawing/2014/main" id="{CCB74E7C-50C0-4CA7-B221-D56CDAFA091A}"/>
              </a:ext>
            </a:extLst>
          </p:cNvPr>
          <p:cNvSpPr>
            <a:spLocks noGrp="1"/>
          </p:cNvSpPr>
          <p:nvPr>
            <p:ph type="body" sz="quarter" idx="11" hasCustomPrompt="1"/>
          </p:nvPr>
        </p:nvSpPr>
        <p:spPr>
          <a:xfrm>
            <a:off x="3186906" y="1746725"/>
            <a:ext cx="5818187" cy="407988"/>
          </a:xfrm>
        </p:spPr>
        <p:txBody>
          <a:bodyPr anchor="ctr" anchorCtr="0"/>
          <a:lstStyle>
            <a:lvl1pPr marL="0" indent="0" algn="ctr">
              <a:buNone/>
              <a:defRPr>
                <a:latin typeface="Verdana" panose="020B0604030504040204" pitchFamily="34" charset="0"/>
                <a:ea typeface="Verdana" panose="020B0604030504040204" pitchFamily="34" charset="0"/>
              </a:defRPr>
            </a:lvl1pPr>
          </a:lstStyle>
          <a:p>
            <a:pPr lvl="0"/>
            <a:r>
              <a:rPr lang="fr-FR" dirty="0"/>
              <a:t>Lorem ipsum</a:t>
            </a:r>
          </a:p>
        </p:txBody>
      </p:sp>
      <p:sp>
        <p:nvSpPr>
          <p:cNvPr id="14" name="Espace réservé pour une image  3" descr="Zone pour ajouter une photo Par défaut, il y a la photo d'un poisson rouge dans un bocal.">
            <a:extLst>
              <a:ext uri="{FF2B5EF4-FFF2-40B4-BE49-F238E27FC236}">
                <a16:creationId xmlns:a16="http://schemas.microsoft.com/office/drawing/2014/main" id="{C7B4DFAD-E16B-464A-AF2E-C37CCD772B5D}"/>
              </a:ext>
            </a:extLst>
          </p:cNvPr>
          <p:cNvSpPr>
            <a:spLocks noGrp="1"/>
          </p:cNvSpPr>
          <p:nvPr>
            <p:ph type="pic" sz="quarter" idx="12" hasCustomPrompt="1"/>
          </p:nvPr>
        </p:nvSpPr>
        <p:spPr>
          <a:xfrm>
            <a:off x="3186906" y="2427315"/>
            <a:ext cx="5818187" cy="3400917"/>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6" name="Espace réservé du texte 2" descr="Zone de texte pour la légende de la photo. Par défaut, il est écrit en italique &quot;Image par Siva prasad de Pixabay &quot;.">
            <a:extLst>
              <a:ext uri="{FF2B5EF4-FFF2-40B4-BE49-F238E27FC236}">
                <a16:creationId xmlns:a16="http://schemas.microsoft.com/office/drawing/2014/main" id="{AA5A5133-AE81-4A44-86BE-013A78108A26}"/>
              </a:ext>
            </a:extLst>
          </p:cNvPr>
          <p:cNvSpPr>
            <a:spLocks noGrp="1"/>
          </p:cNvSpPr>
          <p:nvPr>
            <p:ph type="body" sz="quarter" idx="13" hasCustomPrompt="1"/>
          </p:nvPr>
        </p:nvSpPr>
        <p:spPr>
          <a:xfrm>
            <a:off x="3186905" y="6002310"/>
            <a:ext cx="5818187" cy="407988"/>
          </a:xfrm>
        </p:spPr>
        <p:txBody>
          <a:bodyPr>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5FF9A457-240D-49EE-BFD5-2A00C67F43F7}"/>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501078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à gauch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re 10" descr="Titre de la page ou de la photo.">
            <a:extLst>
              <a:ext uri="{FF2B5EF4-FFF2-40B4-BE49-F238E27FC236}">
                <a16:creationId xmlns:a16="http://schemas.microsoft.com/office/drawing/2014/main" id="{0F23E985-709A-4A83-9654-8A15A43ABF8C}"/>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4" name="Espace réservé du texte 1" descr="Titre secondaire de la page ou de la photo.">
            <a:extLst>
              <a:ext uri="{FF2B5EF4-FFF2-40B4-BE49-F238E27FC236}">
                <a16:creationId xmlns:a16="http://schemas.microsoft.com/office/drawing/2014/main" id="{3212E54D-4E0B-4DEF-B52F-4176B6952557}"/>
              </a:ext>
            </a:extLst>
          </p:cNvPr>
          <p:cNvSpPr>
            <a:spLocks noGrp="1"/>
          </p:cNvSpPr>
          <p:nvPr>
            <p:ph type="body" sz="quarter" idx="11" hasCustomPrompt="1"/>
          </p:nvPr>
        </p:nvSpPr>
        <p:spPr>
          <a:xfrm>
            <a:off x="6770778" y="2103546"/>
            <a:ext cx="4185091" cy="542990"/>
          </a:xfrm>
        </p:spPr>
        <p:txBody>
          <a:bodyPr anchor="ctr" anchorCtr="0">
            <a:normAutofit/>
          </a:bodyPr>
          <a:lstStyle>
            <a:lvl1pPr marL="0" indent="0">
              <a:buNone/>
              <a:defRPr sz="2000"/>
            </a:lvl1pPr>
          </a:lstStyle>
          <a:p>
            <a:r>
              <a:rPr lang="fr-FR" dirty="0"/>
              <a:t>Lorem ipsum</a:t>
            </a:r>
          </a:p>
        </p:txBody>
      </p:sp>
      <p:sp>
        <p:nvSpPr>
          <p:cNvPr id="9" name="Espace réservé du texte 21" descr="Zone de texte à modifier.">
            <a:extLst>
              <a:ext uri="{FF2B5EF4-FFF2-40B4-BE49-F238E27FC236}">
                <a16:creationId xmlns:a16="http://schemas.microsoft.com/office/drawing/2014/main" id="{5FF5DE8D-1CF9-4297-ABF5-56EE7738047A}"/>
              </a:ext>
            </a:extLst>
          </p:cNvPr>
          <p:cNvSpPr>
            <a:spLocks noGrp="1"/>
          </p:cNvSpPr>
          <p:nvPr>
            <p:ph type="body" sz="quarter" idx="20" hasCustomPrompt="1"/>
          </p:nvPr>
        </p:nvSpPr>
        <p:spPr>
          <a:xfrm>
            <a:off x="6770778" y="2863516"/>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10" name="Espace réservé pour une image  3" descr="Zone pour ajouter une photo Par défaut, il y a la photo d'un poisson rouge dans un bocal.">
            <a:extLst>
              <a:ext uri="{FF2B5EF4-FFF2-40B4-BE49-F238E27FC236}">
                <a16:creationId xmlns:a16="http://schemas.microsoft.com/office/drawing/2014/main" id="{C06DB747-94CF-4327-B8C3-50B33BC348EB}"/>
              </a:ext>
            </a:extLst>
          </p:cNvPr>
          <p:cNvSpPr>
            <a:spLocks noGrp="1"/>
          </p:cNvSpPr>
          <p:nvPr>
            <p:ph type="pic" sz="quarter" idx="21" hasCustomPrompt="1"/>
          </p:nvPr>
        </p:nvSpPr>
        <p:spPr>
          <a:xfrm>
            <a:off x="1229848" y="2103546"/>
            <a:ext cx="5000239"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A3DE9E22-5E89-48EA-BE82-CDD43B12A6F1}"/>
              </a:ext>
            </a:extLst>
          </p:cNvPr>
          <p:cNvSpPr>
            <a:spLocks noGrp="1"/>
          </p:cNvSpPr>
          <p:nvPr>
            <p:ph type="body" sz="quarter" idx="13" hasCustomPrompt="1"/>
          </p:nvPr>
        </p:nvSpPr>
        <p:spPr>
          <a:xfrm>
            <a:off x="1229848" y="5549078"/>
            <a:ext cx="5000240"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86A0FFAE-AFC5-4CAF-B383-FF6A877C842A}"/>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90932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à gauch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re 10" descr="Titre de la page ou de la photo.">
            <a:extLst>
              <a:ext uri="{FF2B5EF4-FFF2-40B4-BE49-F238E27FC236}">
                <a16:creationId xmlns:a16="http://schemas.microsoft.com/office/drawing/2014/main" id="{0F23E985-709A-4A83-9654-8A15A43ABF8C}"/>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3" name="Espace réservé du texte 2" descr="Zone de texte pour la légende de la photo. Par défaut, il est écrit en italique &quot;Image par Siva prasad de Pixabay &quot;.">
            <a:extLst>
              <a:ext uri="{FF2B5EF4-FFF2-40B4-BE49-F238E27FC236}">
                <a16:creationId xmlns:a16="http://schemas.microsoft.com/office/drawing/2014/main" id="{D6A609FA-6D0F-4679-9FC8-208A322991CF}"/>
              </a:ext>
            </a:extLst>
          </p:cNvPr>
          <p:cNvSpPr>
            <a:spLocks noGrp="1"/>
          </p:cNvSpPr>
          <p:nvPr>
            <p:ph type="body" sz="quarter" idx="13" hasCustomPrompt="1"/>
          </p:nvPr>
        </p:nvSpPr>
        <p:spPr>
          <a:xfrm>
            <a:off x="1236130" y="5549078"/>
            <a:ext cx="4993958"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0" name="Espace réservé pour une image  3" descr="Zone pour ajouter une photo Par défaut, il y a la photo d'un poisson rouge dans un bocal.">
            <a:extLst>
              <a:ext uri="{FF2B5EF4-FFF2-40B4-BE49-F238E27FC236}">
                <a16:creationId xmlns:a16="http://schemas.microsoft.com/office/drawing/2014/main" id="{C06DB747-94CF-4327-B8C3-50B33BC348EB}"/>
              </a:ext>
            </a:extLst>
          </p:cNvPr>
          <p:cNvSpPr>
            <a:spLocks noGrp="1"/>
          </p:cNvSpPr>
          <p:nvPr>
            <p:ph type="pic" sz="quarter" idx="21" hasCustomPrompt="1"/>
          </p:nvPr>
        </p:nvSpPr>
        <p:spPr>
          <a:xfrm>
            <a:off x="1236130" y="2103546"/>
            <a:ext cx="4993958"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7" name="Espace réservé du texte 1" descr="Titre secondaire de la page ou de la photo.">
            <a:extLst>
              <a:ext uri="{FF2B5EF4-FFF2-40B4-BE49-F238E27FC236}">
                <a16:creationId xmlns:a16="http://schemas.microsoft.com/office/drawing/2014/main" id="{3359D162-3494-47FA-A80F-99FEC4664438}"/>
              </a:ext>
            </a:extLst>
          </p:cNvPr>
          <p:cNvSpPr>
            <a:spLocks noGrp="1"/>
          </p:cNvSpPr>
          <p:nvPr>
            <p:ph type="body" sz="quarter" idx="11" hasCustomPrompt="1"/>
          </p:nvPr>
        </p:nvSpPr>
        <p:spPr>
          <a:xfrm>
            <a:off x="6770779" y="2103546"/>
            <a:ext cx="4185090" cy="542990"/>
          </a:xfrm>
        </p:spPr>
        <p:txBody>
          <a:bodyPr anchor="ctr" anchorCtr="0">
            <a:normAutofit/>
          </a:bodyPr>
          <a:lstStyle>
            <a:lvl1pPr marL="0" indent="0">
              <a:buNone/>
              <a:defRPr sz="2000"/>
            </a:lvl1pPr>
          </a:lstStyle>
          <a:p>
            <a:r>
              <a:rPr lang="fr-FR" dirty="0"/>
              <a:t>Lorem ipsum</a:t>
            </a:r>
          </a:p>
        </p:txBody>
      </p:sp>
      <p:sp>
        <p:nvSpPr>
          <p:cNvPr id="8" name="Espace réservé du texte 21" descr="Zone de texte à modifier.">
            <a:extLst>
              <a:ext uri="{FF2B5EF4-FFF2-40B4-BE49-F238E27FC236}">
                <a16:creationId xmlns:a16="http://schemas.microsoft.com/office/drawing/2014/main" id="{029EBEA1-74AC-4CE5-BB75-97CC0ECFEFB7}"/>
              </a:ext>
            </a:extLst>
          </p:cNvPr>
          <p:cNvSpPr>
            <a:spLocks noGrp="1"/>
          </p:cNvSpPr>
          <p:nvPr>
            <p:ph type="body" sz="quarter" idx="20" hasCustomPrompt="1"/>
          </p:nvPr>
        </p:nvSpPr>
        <p:spPr>
          <a:xfrm>
            <a:off x="6770778" y="2863516"/>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9" name="Rectangle 8" descr="Zone de streaming représentée par un rectangle noir. Il ne faut saisir aucun élément dans cette zone.">
            <a:extLst>
              <a:ext uri="{FF2B5EF4-FFF2-40B4-BE49-F238E27FC236}">
                <a16:creationId xmlns:a16="http://schemas.microsoft.com/office/drawing/2014/main" id="{CB72164B-5CD2-4859-AAA1-D0A6A8A0D5FC}"/>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99189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vide_stream">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descr="Zone de streaming représentée par un rectangle noir. Il ne faut saisir aucun élément dans cette zone.">
            <a:extLst>
              <a:ext uri="{FF2B5EF4-FFF2-40B4-BE49-F238E27FC236}">
                <a16:creationId xmlns:a16="http://schemas.microsoft.com/office/drawing/2014/main" id="{CA15D09C-D38F-48B0-A874-719198F8036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935526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à droite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re 10" descr="Titre de la page ou de la photo.">
            <a:extLst>
              <a:ext uri="{FF2B5EF4-FFF2-40B4-BE49-F238E27FC236}">
                <a16:creationId xmlns:a16="http://schemas.microsoft.com/office/drawing/2014/main" id="{EAD6CDF2-69D3-4717-900D-E1DDF664CC42}"/>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06B00B38-71BC-4EC4-BAC8-21A218F72EC1}"/>
              </a:ext>
            </a:extLst>
          </p:cNvPr>
          <p:cNvSpPr>
            <a:spLocks noGrp="1"/>
          </p:cNvSpPr>
          <p:nvPr>
            <p:ph type="body" sz="quarter" idx="13" hasCustomPrompt="1"/>
          </p:nvPr>
        </p:nvSpPr>
        <p:spPr>
          <a:xfrm>
            <a:off x="5961912" y="5480604"/>
            <a:ext cx="4993955"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6" name="Espace réservé pour une image  3" descr="Zone pour ajouter une photo Par défaut, il y a la photo d'un poisson rouge dans un bocal.">
            <a:extLst>
              <a:ext uri="{FF2B5EF4-FFF2-40B4-BE49-F238E27FC236}">
                <a16:creationId xmlns:a16="http://schemas.microsoft.com/office/drawing/2014/main" id="{48172304-B488-4C70-A4B8-D1AAECC0F460}"/>
              </a:ext>
            </a:extLst>
          </p:cNvPr>
          <p:cNvSpPr>
            <a:spLocks noGrp="1"/>
          </p:cNvSpPr>
          <p:nvPr>
            <p:ph type="pic" sz="quarter" idx="21" hasCustomPrompt="1"/>
          </p:nvPr>
        </p:nvSpPr>
        <p:spPr>
          <a:xfrm>
            <a:off x="5961912" y="2103546"/>
            <a:ext cx="4993955"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7" name="Espace réservé du texte 1" descr="Titre secondaire de la page ou de la photo.">
            <a:extLst>
              <a:ext uri="{FF2B5EF4-FFF2-40B4-BE49-F238E27FC236}">
                <a16:creationId xmlns:a16="http://schemas.microsoft.com/office/drawing/2014/main" id="{BFA274C6-2477-43D7-9B33-AC9B0B823C5F}"/>
              </a:ext>
            </a:extLst>
          </p:cNvPr>
          <p:cNvSpPr>
            <a:spLocks noGrp="1"/>
          </p:cNvSpPr>
          <p:nvPr>
            <p:ph type="body" sz="quarter" idx="11" hasCustomPrompt="1"/>
          </p:nvPr>
        </p:nvSpPr>
        <p:spPr>
          <a:xfrm>
            <a:off x="1236128" y="2103546"/>
            <a:ext cx="4185093" cy="542990"/>
          </a:xfrm>
        </p:spPr>
        <p:txBody>
          <a:bodyPr anchor="ctr" anchorCtr="0">
            <a:normAutofit/>
          </a:bodyPr>
          <a:lstStyle>
            <a:lvl1pPr marL="0" indent="0">
              <a:buNone/>
              <a:defRPr sz="2000"/>
            </a:lvl1pPr>
          </a:lstStyle>
          <a:p>
            <a:r>
              <a:rPr lang="fr-FR" dirty="0"/>
              <a:t>Lorem ipsum</a:t>
            </a:r>
          </a:p>
        </p:txBody>
      </p:sp>
      <p:sp>
        <p:nvSpPr>
          <p:cNvPr id="20" name="Espace réservé du texte 21" descr="Zone de texte à modifier.">
            <a:extLst>
              <a:ext uri="{FF2B5EF4-FFF2-40B4-BE49-F238E27FC236}">
                <a16:creationId xmlns:a16="http://schemas.microsoft.com/office/drawing/2014/main" id="{00F16D84-5C7C-4200-B4DE-A8C991D28DE3}"/>
              </a:ext>
            </a:extLst>
          </p:cNvPr>
          <p:cNvSpPr>
            <a:spLocks noGrp="1"/>
          </p:cNvSpPr>
          <p:nvPr>
            <p:ph type="body" sz="quarter" idx="20" hasCustomPrompt="1"/>
          </p:nvPr>
        </p:nvSpPr>
        <p:spPr>
          <a:xfrm>
            <a:off x="1236131" y="2795042"/>
            <a:ext cx="4185092"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B9EF2F24-658E-4B29-9535-112AA358CB67}"/>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455153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à droite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re 10" descr="Titre de la page ou de la photo.">
            <a:extLst>
              <a:ext uri="{FF2B5EF4-FFF2-40B4-BE49-F238E27FC236}">
                <a16:creationId xmlns:a16="http://schemas.microsoft.com/office/drawing/2014/main" id="{EAD6CDF2-69D3-4717-900D-E1DDF664CC42}"/>
              </a:ext>
            </a:extLst>
          </p:cNvPr>
          <p:cNvSpPr>
            <a:spLocks noGrp="1"/>
          </p:cNvSpPr>
          <p:nvPr>
            <p:ph type="title" hasCustomPrompt="1"/>
          </p:nvPr>
        </p:nvSpPr>
        <p:spPr>
          <a:xfrm>
            <a:off x="3186906" y="855690"/>
            <a:ext cx="5818187"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Lorem ipsum</a:t>
            </a:r>
          </a:p>
        </p:txBody>
      </p:sp>
      <p:sp>
        <p:nvSpPr>
          <p:cNvPr id="15" name="Espace réservé du texte 2" descr="Zone de texte pour la légende de la photo. Par défaut, il est écrit en italique &quot;Image par Siva prasad de Pixabay &quot;.">
            <a:extLst>
              <a:ext uri="{FF2B5EF4-FFF2-40B4-BE49-F238E27FC236}">
                <a16:creationId xmlns:a16="http://schemas.microsoft.com/office/drawing/2014/main" id="{06B00B38-71BC-4EC4-BAC8-21A218F72EC1}"/>
              </a:ext>
            </a:extLst>
          </p:cNvPr>
          <p:cNvSpPr>
            <a:spLocks noGrp="1"/>
          </p:cNvSpPr>
          <p:nvPr>
            <p:ph type="body" sz="quarter" idx="13" hasCustomPrompt="1"/>
          </p:nvPr>
        </p:nvSpPr>
        <p:spPr>
          <a:xfrm>
            <a:off x="5961912" y="5480604"/>
            <a:ext cx="4993957" cy="337372"/>
          </a:xfrm>
        </p:spPr>
        <p:txBody>
          <a:bodyPr anchor="ctr" anchorCtr="0">
            <a:normAutofit/>
          </a:bodyPr>
          <a:lstStyle>
            <a:lvl1pPr marL="0" indent="0" algn="l">
              <a:buNone/>
              <a:defRPr sz="1200" i="1">
                <a:latin typeface="Verdana" panose="020B0604030504040204" pitchFamily="34" charset="0"/>
                <a:ea typeface="Verdana" panose="020B0604030504040204" pitchFamily="34" charset="0"/>
              </a:defRPr>
            </a:lvl1pPr>
          </a:lstStyle>
          <a:p>
            <a:pPr lvl="0"/>
            <a:r>
              <a:rPr lang="fr-FR" dirty="0"/>
              <a:t>Image par Siva </a:t>
            </a:r>
            <a:r>
              <a:rPr lang="fr-FR" dirty="0" err="1"/>
              <a:t>prasad</a:t>
            </a:r>
            <a:r>
              <a:rPr lang="fr-FR" dirty="0"/>
              <a:t> de </a:t>
            </a:r>
            <a:r>
              <a:rPr lang="fr-FR" dirty="0" err="1"/>
              <a:t>Pixabay</a:t>
            </a:r>
            <a:r>
              <a:rPr lang="fr-FR" dirty="0"/>
              <a:t> </a:t>
            </a:r>
          </a:p>
        </p:txBody>
      </p:sp>
      <p:sp>
        <p:nvSpPr>
          <p:cNvPr id="16" name="Espace réservé pour une image  3" descr="Zone pour ajouter une photo Par défaut, il y a la photo d'un poisson rouge dans un bocal.">
            <a:extLst>
              <a:ext uri="{FF2B5EF4-FFF2-40B4-BE49-F238E27FC236}">
                <a16:creationId xmlns:a16="http://schemas.microsoft.com/office/drawing/2014/main" id="{48172304-B488-4C70-A4B8-D1AAECC0F460}"/>
              </a:ext>
            </a:extLst>
          </p:cNvPr>
          <p:cNvSpPr>
            <a:spLocks noGrp="1"/>
          </p:cNvSpPr>
          <p:nvPr>
            <p:ph type="pic" sz="quarter" idx="21" hasCustomPrompt="1"/>
          </p:nvPr>
        </p:nvSpPr>
        <p:spPr>
          <a:xfrm>
            <a:off x="5961912" y="2103546"/>
            <a:ext cx="4993957" cy="3249504"/>
          </a:xfrm>
          <a:blipFill>
            <a:blip r:embed="rId4"/>
            <a:stretch>
              <a:fillRect/>
            </a:stretch>
          </a:blipFill>
        </p:spPr>
        <p:txBody>
          <a:bodyPr>
            <a:normAutofit/>
          </a:bodyPr>
          <a:lstStyle>
            <a:lvl1pPr marL="0" indent="0">
              <a:buNone/>
              <a:defRPr sz="1600"/>
            </a:lvl1pPr>
          </a:lstStyle>
          <a:p>
            <a:r>
              <a:rPr lang="fr-FR" dirty="0"/>
              <a:t>Cliquez sur l’icône pour ajouter une image</a:t>
            </a:r>
          </a:p>
        </p:txBody>
      </p:sp>
      <p:sp>
        <p:nvSpPr>
          <p:cNvPr id="17" name="Espace réservé du texte 1" descr="Titre secondaire de la page ou de la photo.">
            <a:extLst>
              <a:ext uri="{FF2B5EF4-FFF2-40B4-BE49-F238E27FC236}">
                <a16:creationId xmlns:a16="http://schemas.microsoft.com/office/drawing/2014/main" id="{BFA274C6-2477-43D7-9B33-AC9B0B823C5F}"/>
              </a:ext>
            </a:extLst>
          </p:cNvPr>
          <p:cNvSpPr>
            <a:spLocks noGrp="1"/>
          </p:cNvSpPr>
          <p:nvPr>
            <p:ph type="body" sz="quarter" idx="11" hasCustomPrompt="1"/>
          </p:nvPr>
        </p:nvSpPr>
        <p:spPr>
          <a:xfrm>
            <a:off x="1236130" y="2103546"/>
            <a:ext cx="4185091" cy="542990"/>
          </a:xfrm>
        </p:spPr>
        <p:txBody>
          <a:bodyPr anchor="ctr" anchorCtr="0">
            <a:normAutofit/>
          </a:bodyPr>
          <a:lstStyle>
            <a:lvl1pPr marL="0" indent="0">
              <a:buNone/>
              <a:defRPr sz="2000"/>
            </a:lvl1pPr>
          </a:lstStyle>
          <a:p>
            <a:r>
              <a:rPr lang="fr-FR" dirty="0"/>
              <a:t>Lorem ipsum</a:t>
            </a:r>
          </a:p>
        </p:txBody>
      </p:sp>
      <p:sp>
        <p:nvSpPr>
          <p:cNvPr id="20" name="Espace réservé du texte 21" descr="Zone de texte à modifier.">
            <a:extLst>
              <a:ext uri="{FF2B5EF4-FFF2-40B4-BE49-F238E27FC236}">
                <a16:creationId xmlns:a16="http://schemas.microsoft.com/office/drawing/2014/main" id="{00F16D84-5C7C-4200-B4DE-A8C991D28DE3}"/>
              </a:ext>
            </a:extLst>
          </p:cNvPr>
          <p:cNvSpPr>
            <a:spLocks noGrp="1"/>
          </p:cNvSpPr>
          <p:nvPr>
            <p:ph type="body" sz="quarter" idx="20" hasCustomPrompt="1"/>
          </p:nvPr>
        </p:nvSpPr>
        <p:spPr>
          <a:xfrm>
            <a:off x="1236131" y="2863516"/>
            <a:ext cx="4185091" cy="3022934"/>
          </a:xfrm>
        </p:spPr>
        <p:txBody>
          <a:bodyPr anchor="t" anchorCtr="0">
            <a:noAutofit/>
          </a:bodyPr>
          <a:lstStyle>
            <a:lvl1pPr marL="0" indent="0" algn="l">
              <a:buNone/>
              <a:defRPr sz="1800" b="0">
                <a:latin typeface="Verdana" panose="020B0604030504040204" pitchFamily="34" charset="0"/>
                <a:ea typeface="Verdana" panose="020B0604030504040204" pitchFamily="34" charset="0"/>
              </a:defRPr>
            </a:lvl1pPr>
          </a:lstStyle>
          <a:p>
            <a:pPr lvl="0"/>
            <a:r>
              <a:rPr lang="fr-FR" dirty="0"/>
              <a:t>Lorem ipsum dolor sit amet, consectetuer adipiscing elit. Maecenas porttitor congue massa. Fusce posuere, magna sed pulvinar ultricies, purus lectus malesuada libero, sit amet commodo magna eros quis urna.</a:t>
            </a:r>
          </a:p>
          <a:p>
            <a:pPr lvl="0"/>
            <a:endParaRPr lang="fr-FR" dirty="0"/>
          </a:p>
          <a:p>
            <a:pPr lvl="0"/>
            <a:r>
              <a:rPr lang="fr-FR" dirty="0"/>
              <a:t>Nunc viverra imperdiet enim. Fusce est. Vivamus a </a:t>
            </a:r>
            <a:r>
              <a:rPr lang="fr-FR" dirty="0" err="1"/>
              <a:t>tellus</a:t>
            </a:r>
            <a:r>
              <a:rPr lang="fr-FR" dirty="0"/>
              <a:t>.</a:t>
            </a:r>
          </a:p>
          <a:p>
            <a:pPr lvl="0"/>
            <a:endParaRPr lang="fr-FR" dirty="0"/>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2AF1CF53-E65A-4C5E-B2E9-A2BBDA860B6A}"/>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204487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clusion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conclus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Conclusion</a:t>
            </a:r>
          </a:p>
        </p:txBody>
      </p:sp>
      <p:sp>
        <p:nvSpPr>
          <p:cNvPr id="18" name="Espace réservé du texte 21" descr="Zone de texte à modifier.">
            <a:extLst>
              <a:ext uri="{FF2B5EF4-FFF2-40B4-BE49-F238E27FC236}">
                <a16:creationId xmlns:a16="http://schemas.microsoft.com/office/drawing/2014/main" id="{8A586BD8-521B-4123-9018-9255A5738F4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67FDA88D-6CE1-43C6-AFC1-256E9F06FF79}"/>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494165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lusion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re 10" descr="Zone de texte avec le titre conclusion.">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3393019" cy="778933"/>
          </a:xfrm>
        </p:spPr>
        <p:txBody>
          <a:bodyPr>
            <a:noAutofit/>
          </a:bodyPr>
          <a:lstStyle>
            <a:lvl1pPr>
              <a:defRPr sz="4000">
                <a:latin typeface="Verdana" panose="020B0604030504040204" pitchFamily="34" charset="0"/>
                <a:ea typeface="Verdana" panose="020B0604030504040204" pitchFamily="34" charset="0"/>
              </a:defRPr>
            </a:lvl1pPr>
          </a:lstStyle>
          <a:p>
            <a:r>
              <a:rPr lang="fr-FR" dirty="0"/>
              <a:t>Conclusion</a:t>
            </a:r>
          </a:p>
        </p:txBody>
      </p:sp>
      <p:sp>
        <p:nvSpPr>
          <p:cNvPr id="16" name="Espace réservé du texte 21" descr="Zone de texte à modifier.">
            <a:extLst>
              <a:ext uri="{FF2B5EF4-FFF2-40B4-BE49-F238E27FC236}">
                <a16:creationId xmlns:a16="http://schemas.microsoft.com/office/drawing/2014/main" id="{36844E10-E745-4E06-9F25-D0124F3157BB}"/>
              </a:ext>
            </a:extLst>
          </p:cNvPr>
          <p:cNvSpPr>
            <a:spLocks noGrp="1"/>
          </p:cNvSpPr>
          <p:nvPr>
            <p:ph type="body" sz="quarter" idx="20" hasCustomPrompt="1"/>
          </p:nvPr>
        </p:nvSpPr>
        <p:spPr>
          <a:xfrm>
            <a:off x="1236131" y="1933575"/>
            <a:ext cx="9719738" cy="3952875"/>
          </a:xfrm>
        </p:spPr>
        <p:txBody>
          <a:bodyPr anchor="t" anchorCtr="0">
            <a:normAutofit/>
          </a:bodyPr>
          <a:lstStyle>
            <a:lvl1pPr marL="0" indent="0" algn="l">
              <a:buNone/>
              <a:defRPr sz="2000" b="0">
                <a:latin typeface="Verdana" panose="020B0604030504040204" pitchFamily="34" charset="0"/>
                <a:ea typeface="Verdana" panose="020B060403050404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Maecenas</a:t>
            </a:r>
            <a:r>
              <a:rPr lang="fr-FR" dirty="0"/>
              <a:t> </a:t>
            </a:r>
            <a:r>
              <a:rPr lang="fr-FR" dirty="0" err="1"/>
              <a:t>porttitor</a:t>
            </a:r>
            <a:r>
              <a:rPr lang="fr-FR" dirty="0"/>
              <a:t> </a:t>
            </a:r>
            <a:r>
              <a:rPr lang="fr-FR" dirty="0" err="1"/>
              <a:t>congue</a:t>
            </a:r>
            <a:r>
              <a:rPr lang="fr-FR" dirty="0"/>
              <a:t> massa. </a:t>
            </a:r>
            <a:r>
              <a:rPr lang="fr-FR" dirty="0" err="1"/>
              <a:t>Fusce</a:t>
            </a:r>
            <a:r>
              <a:rPr lang="fr-FR" dirty="0"/>
              <a:t> </a:t>
            </a:r>
            <a:r>
              <a:rPr lang="fr-FR" dirty="0" err="1"/>
              <a:t>posuere</a:t>
            </a:r>
            <a:r>
              <a:rPr lang="fr-FR" dirty="0"/>
              <a:t>, magna </a:t>
            </a:r>
            <a:r>
              <a:rPr lang="fr-FR" dirty="0" err="1"/>
              <a:t>sed</a:t>
            </a:r>
            <a:r>
              <a:rPr lang="fr-FR" dirty="0"/>
              <a:t> pulvinar </a:t>
            </a:r>
            <a:r>
              <a:rPr lang="fr-FR" dirty="0" err="1"/>
              <a:t>ultricies</a:t>
            </a:r>
            <a:r>
              <a:rPr lang="fr-FR" dirty="0"/>
              <a:t>, </a:t>
            </a:r>
            <a:r>
              <a:rPr lang="fr-FR" dirty="0" err="1"/>
              <a:t>purus</a:t>
            </a:r>
            <a:r>
              <a:rPr lang="fr-FR" dirty="0"/>
              <a:t> </a:t>
            </a:r>
            <a:r>
              <a:rPr lang="fr-FR" dirty="0" err="1"/>
              <a:t>lectus</a:t>
            </a:r>
            <a:r>
              <a:rPr lang="fr-FR" dirty="0"/>
              <a:t> </a:t>
            </a:r>
            <a:r>
              <a:rPr lang="fr-FR" dirty="0" err="1"/>
              <a:t>malesuada</a:t>
            </a:r>
            <a:r>
              <a:rPr lang="fr-FR" dirty="0"/>
              <a:t> libero, </a:t>
            </a:r>
            <a:r>
              <a:rPr lang="fr-FR" dirty="0" err="1"/>
              <a:t>sit</a:t>
            </a:r>
            <a:r>
              <a:rPr lang="fr-FR" dirty="0"/>
              <a:t> </a:t>
            </a:r>
            <a:r>
              <a:rPr lang="fr-FR" dirty="0" err="1"/>
              <a:t>amet</a:t>
            </a:r>
            <a:r>
              <a:rPr lang="fr-FR" dirty="0"/>
              <a:t> commodo magna </a:t>
            </a:r>
            <a:r>
              <a:rPr lang="fr-FR" dirty="0" err="1"/>
              <a:t>eros</a:t>
            </a:r>
            <a:r>
              <a:rPr lang="fr-FR" dirty="0"/>
              <a:t> </a:t>
            </a:r>
            <a:r>
              <a:rPr lang="fr-FR" dirty="0" err="1"/>
              <a:t>quis</a:t>
            </a:r>
            <a:r>
              <a:rPr lang="fr-FR" dirty="0"/>
              <a:t> </a:t>
            </a:r>
            <a:r>
              <a:rPr lang="fr-FR" dirty="0" err="1"/>
              <a:t>urna</a:t>
            </a:r>
            <a:r>
              <a:rPr lang="fr-FR" dirty="0"/>
              <a:t>. Nunc </a:t>
            </a:r>
            <a:r>
              <a:rPr lang="fr-FR" dirty="0" err="1"/>
              <a:t>viverra</a:t>
            </a:r>
            <a:r>
              <a:rPr lang="fr-FR" dirty="0"/>
              <a:t> </a:t>
            </a:r>
            <a:r>
              <a:rPr lang="fr-FR" dirty="0" err="1"/>
              <a:t>imperdiet</a:t>
            </a:r>
            <a:r>
              <a:rPr lang="fr-FR" dirty="0"/>
              <a:t> </a:t>
            </a:r>
            <a:r>
              <a:rPr lang="fr-FR" dirty="0" err="1"/>
              <a:t>enim</a:t>
            </a:r>
            <a:r>
              <a:rPr lang="fr-FR" dirty="0"/>
              <a:t>. </a:t>
            </a:r>
            <a:r>
              <a:rPr lang="fr-FR" dirty="0" err="1"/>
              <a:t>Fusce</a:t>
            </a:r>
            <a:r>
              <a:rPr lang="fr-FR" dirty="0"/>
              <a:t> est. </a:t>
            </a:r>
            <a:r>
              <a:rPr lang="fr-FR" dirty="0" err="1"/>
              <a:t>Vivamus</a:t>
            </a:r>
            <a:r>
              <a:rPr lang="fr-FR" dirty="0"/>
              <a:t> a </a:t>
            </a:r>
            <a:r>
              <a:rPr lang="fr-FR" dirty="0" err="1"/>
              <a:t>tellus</a:t>
            </a:r>
            <a:r>
              <a:rPr lang="fr-FR" dirty="0"/>
              <a:t>. </a:t>
            </a:r>
            <a:r>
              <a:rPr lang="fr-FR" dirty="0" err="1"/>
              <a:t>Pellentesque</a:t>
            </a:r>
            <a:r>
              <a:rPr lang="fr-FR" dirty="0"/>
              <a:t> habitant morbi tristique </a:t>
            </a:r>
            <a:r>
              <a:rPr lang="fr-FR" dirty="0" err="1"/>
              <a:t>senectus</a:t>
            </a:r>
            <a:r>
              <a:rPr lang="fr-FR" dirty="0"/>
              <a:t> et </a:t>
            </a:r>
            <a:r>
              <a:rPr lang="fr-FR" dirty="0" err="1"/>
              <a:t>netus</a:t>
            </a:r>
            <a:r>
              <a:rPr lang="fr-FR" dirty="0"/>
              <a:t> et </a:t>
            </a:r>
            <a:r>
              <a:rPr lang="fr-FR" dirty="0" err="1"/>
              <a:t>malesuada</a:t>
            </a:r>
            <a:r>
              <a:rPr lang="fr-FR" dirty="0"/>
              <a:t> </a:t>
            </a:r>
            <a:r>
              <a:rPr lang="fr-FR" dirty="0" err="1"/>
              <a:t>fames</a:t>
            </a:r>
            <a:r>
              <a:rPr lang="fr-FR" dirty="0"/>
              <a:t> </a:t>
            </a:r>
            <a:r>
              <a:rPr lang="fr-FR" dirty="0" err="1"/>
              <a:t>ac</a:t>
            </a:r>
            <a:r>
              <a:rPr lang="fr-FR" dirty="0"/>
              <a:t> </a:t>
            </a:r>
            <a:r>
              <a:rPr lang="fr-FR" dirty="0" err="1"/>
              <a:t>turpis</a:t>
            </a:r>
            <a:r>
              <a:rPr lang="fr-FR" dirty="0"/>
              <a:t> </a:t>
            </a:r>
            <a:r>
              <a:rPr lang="fr-FR" dirty="0" err="1"/>
              <a:t>egestas</a:t>
            </a:r>
            <a:r>
              <a:rPr lang="fr-FR" dirty="0"/>
              <a:t>. </a:t>
            </a:r>
            <a:r>
              <a:rPr lang="fr-FR" dirty="0" err="1"/>
              <a:t>Proin</a:t>
            </a:r>
            <a:r>
              <a:rPr lang="fr-FR" dirty="0"/>
              <a:t> </a:t>
            </a:r>
            <a:r>
              <a:rPr lang="fr-FR" dirty="0" err="1"/>
              <a:t>pharetra</a:t>
            </a:r>
            <a:r>
              <a:rPr lang="fr-FR" dirty="0"/>
              <a:t> </a:t>
            </a:r>
            <a:r>
              <a:rPr lang="fr-FR" dirty="0" err="1"/>
              <a:t>nonummy</a:t>
            </a:r>
            <a:r>
              <a:rPr lang="fr-FR" dirty="0"/>
              <a:t> </a:t>
            </a:r>
            <a:r>
              <a:rPr lang="fr-FR" dirty="0" err="1"/>
              <a:t>pede</a:t>
            </a:r>
            <a:r>
              <a:rPr lang="fr-FR" dirty="0"/>
              <a:t>. </a:t>
            </a:r>
            <a:r>
              <a:rPr lang="fr-FR" dirty="0" err="1"/>
              <a:t>Mauris</a:t>
            </a:r>
            <a:r>
              <a:rPr lang="fr-FR" dirty="0"/>
              <a:t> et </a:t>
            </a:r>
            <a:r>
              <a:rPr lang="fr-FR" dirty="0" err="1"/>
              <a:t>orci</a:t>
            </a:r>
            <a:r>
              <a:rPr lang="fr-FR" dirty="0"/>
              <a:t>.</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D363C209-7B0A-4B0C-A041-6C8F07F9AACB}"/>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56997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ilbiographie_fond blanc_nai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u texte 1" descr="Zone de texte à modifier.">
            <a:extLst>
              <a:ext uri="{FF2B5EF4-FFF2-40B4-BE49-F238E27FC236}">
                <a16:creationId xmlns:a16="http://schemas.microsoft.com/office/drawing/2014/main" id="{0E32BC24-84C2-4BAC-8B36-51E0B8A3051C}"/>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6" name="Titre 10" descr="Zone de texte avec le titre Bibliographie.">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B6627CEE-5640-4DF5-806B-B53E25E968F2}"/>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6025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xit" presetSubtype="0" fill="hold" nodeType="clickEffect">
                  <p:stCondLst>
                    <p:cond delay="0"/>
                  </p:stCondLst>
                  <p:childTnLst>
                    <p:set>
                      <p:cBhvr>
                        <p:cTn dur="1" fill="hold">
                          <p:stCondLst>
                            <p:cond delay="0"/>
                          </p:stCondLst>
                        </p:cTn>
                        <p:tgtEl>
                          <p:spTgt spid="5"/>
                        </p:tgtEl>
                        <p:attrNameLst>
                          <p:attrName>style.visibility</p:attrName>
                        </p:attrNameLst>
                      </p:cBhvr>
                      <p:to>
                        <p:strVal val="hidden"/>
                      </p:to>
                    </p:se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ilbiographie_fond blanc_Par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ce réservé du texte 1" descr="Zone de texte à modifier.">
            <a:extLst>
              <a:ext uri="{FF2B5EF4-FFF2-40B4-BE49-F238E27FC236}">
                <a16:creationId xmlns:a16="http://schemas.microsoft.com/office/drawing/2014/main" id="{0E32BC24-84C2-4BAC-8B36-51E0B8A3051C}"/>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6" name="Titre 10" descr="Zone de texte avec le titre Bibliographie.">
            <a:extLst>
              <a:ext uri="{FF2B5EF4-FFF2-40B4-BE49-F238E27FC236}">
                <a16:creationId xmlns:a16="http://schemas.microsoft.com/office/drawing/2014/main" id="{FB173604-FADC-4C17-8D61-ACB14B152C06}"/>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4" name="Rectangle 3" descr="Zone de streaming représentée par un rectangle noir. Il ne faut saisir aucun élément dans cette zone.">
            <a:extLst>
              <a:ext uri="{FF2B5EF4-FFF2-40B4-BE49-F238E27FC236}">
                <a16:creationId xmlns:a16="http://schemas.microsoft.com/office/drawing/2014/main" id="{9B2C762D-A482-4075-A827-C7D24F50A541}"/>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2429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xit" presetSubtype="0" fill="hold" nodeType="clickEffect">
                  <p:stCondLst>
                    <p:cond delay="0"/>
                  </p:stCondLst>
                  <p:childTnLst>
                    <p:set>
                      <p:cBhvr>
                        <p:cTn dur="1" fill="hold">
                          <p:stCondLst>
                            <p:cond delay="0"/>
                          </p:stCondLst>
                        </p:cTn>
                        <p:tgtEl>
                          <p:spTgt spid="5"/>
                        </p:tgtEl>
                        <p:attrNameLst>
                          <p:attrName>style.visibility</p:attrName>
                        </p:attrNameLst>
                      </p:cBhvr>
                      <p:to>
                        <p:strVal val="hidden"/>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bliographie_fond ver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ce réservé du texte 1" descr="Zone de texte à modifier.">
            <a:extLst>
              <a:ext uri="{FF2B5EF4-FFF2-40B4-BE49-F238E27FC236}">
                <a16:creationId xmlns:a16="http://schemas.microsoft.com/office/drawing/2014/main" id="{F2A13117-23DD-4C45-AD83-8E914D89D5B6}"/>
              </a:ext>
            </a:extLst>
          </p:cNvPr>
          <p:cNvSpPr>
            <a:spLocks noGrp="1"/>
          </p:cNvSpPr>
          <p:nvPr>
            <p:ph type="body" sz="quarter" idx="10" hasCustomPrompt="1"/>
          </p:nvPr>
        </p:nvSpPr>
        <p:spPr>
          <a:xfrm>
            <a:off x="1236131" y="1953491"/>
            <a:ext cx="9719738" cy="4007042"/>
          </a:xfrm>
        </p:spPr>
        <p:txBody>
          <a:bodyPr>
            <a:normAutofit/>
          </a:bodyPr>
          <a:lstStyle>
            <a:lvl1pPr marL="0" indent="0">
              <a:buNone/>
              <a:defRPr sz="1800">
                <a:latin typeface="Verdana" panose="020B0604030504040204" pitchFamily="34" charset="0"/>
                <a:ea typeface="Verdana" panose="020B0604030504040204" pitchFamily="34" charset="0"/>
              </a:defRPr>
            </a:lvl1pPr>
          </a:lstStyle>
          <a:p>
            <a:r>
              <a:rPr lang="fr-FR" dirty="0"/>
              <a:t>Jeunet, J.-P. (2001). </a:t>
            </a:r>
            <a:r>
              <a:rPr lang="fr-FR" i="1" dirty="0"/>
              <a:t>Le Fabuleux Destin d’Amélie Poulain : étude comparative des nains de jardin dans le cinéma français</a:t>
            </a:r>
            <a:r>
              <a:rPr lang="fr-FR" dirty="0"/>
              <a:t>. Paris : Éditions Montmartre Imaginaire.​</a:t>
            </a:r>
          </a:p>
        </p:txBody>
      </p:sp>
      <p:sp>
        <p:nvSpPr>
          <p:cNvPr id="4" name="Titre 10" descr="Zone de texte avec le titre Bibliographie.">
            <a:extLst>
              <a:ext uri="{FF2B5EF4-FFF2-40B4-BE49-F238E27FC236}">
                <a16:creationId xmlns:a16="http://schemas.microsoft.com/office/drawing/2014/main" id="{12240B0E-C453-4074-95D6-753D21B78AD8}"/>
              </a:ext>
            </a:extLst>
          </p:cNvPr>
          <p:cNvSpPr>
            <a:spLocks noGrp="1"/>
          </p:cNvSpPr>
          <p:nvPr>
            <p:ph type="title" hasCustomPrompt="1"/>
          </p:nvPr>
        </p:nvSpPr>
        <p:spPr>
          <a:xfrm>
            <a:off x="1236131" y="824191"/>
            <a:ext cx="9719738" cy="778933"/>
          </a:xfrm>
        </p:spPr>
        <p:txBody>
          <a:bodyPr>
            <a:normAutofit/>
          </a:bodyPr>
          <a:lstStyle>
            <a:lvl1pPr algn="ctr">
              <a:defRPr sz="4000">
                <a:latin typeface="Verdana" panose="020B0604030504040204" pitchFamily="34" charset="0"/>
                <a:ea typeface="Verdana" panose="020B0604030504040204" pitchFamily="34" charset="0"/>
              </a:defRPr>
            </a:lvl1pPr>
          </a:lstStyle>
          <a:p>
            <a:r>
              <a:rPr lang="fr-FR" dirty="0"/>
              <a:t>Bibliographie</a:t>
            </a:r>
          </a:p>
        </p:txBody>
      </p:sp>
      <p:sp>
        <p:nvSpPr>
          <p:cNvPr id="5" name="Rectangle 4" descr="Zone de streaming représentée par un rectangle noir. Il ne faut saisir aucun élément dans cette zone.">
            <a:extLst>
              <a:ext uri="{FF2B5EF4-FFF2-40B4-BE49-F238E27FC236}">
                <a16:creationId xmlns:a16="http://schemas.microsoft.com/office/drawing/2014/main" id="{E38234A5-3799-41E2-B0A1-B378A0D50F7C}"/>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3521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xit" presetSubtype="0" fill="hold" nodeType="clickEffect">
                  <p:stCondLst>
                    <p:cond delay="0"/>
                  </p:stCondLst>
                  <p:childTnLst>
                    <p:set>
                      <p:cBhvr>
                        <p:cTn dur="1" fill="hold">
                          <p:stCondLst>
                            <p:cond delay="0"/>
                          </p:stCondLst>
                        </p:cTn>
                        <p:tgtEl>
                          <p:spTgt spid="3"/>
                        </p:tgtEl>
                        <p:attrNameLst>
                          <p:attrName>style.visibility</p:attrName>
                        </p:attrNameLst>
                      </p:cBhvr>
                      <p:to>
                        <p:strVal val="hidden"/>
                      </p:to>
                    </p:se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re 1" descr="Zone de texte à modifier. Par défaut, le texte est &quot;Des questions? Des remarques?&quot;.">
            <a:extLst>
              <a:ext uri="{FF2B5EF4-FFF2-40B4-BE49-F238E27FC236}">
                <a16:creationId xmlns:a16="http://schemas.microsoft.com/office/drawing/2014/main" id="{216C18B8-FC1F-4EA3-94DE-858285430465}"/>
              </a:ext>
            </a:extLst>
          </p:cNvPr>
          <p:cNvSpPr>
            <a:spLocks noGrp="1"/>
          </p:cNvSpPr>
          <p:nvPr>
            <p:ph type="title" hasCustomPrompt="1"/>
          </p:nvPr>
        </p:nvSpPr>
        <p:spPr>
          <a:xfrm>
            <a:off x="1236130" y="392568"/>
            <a:ext cx="9719739" cy="1098775"/>
          </a:xfrm>
        </p:spPr>
        <p:txBody>
          <a:bodyPr anchor="ctr" anchorCtr="1">
            <a:normAutofit/>
          </a:bodyPr>
          <a:lstStyle>
            <a:lvl1pPr algn="ctr">
              <a:defRPr sz="4000">
                <a:latin typeface="Verdana" panose="020B0604030504040204" pitchFamily="34" charset="0"/>
                <a:ea typeface="Verdana" panose="020B0604030504040204" pitchFamily="34" charset="0"/>
              </a:defRPr>
            </a:lvl1pPr>
          </a:lstStyle>
          <a:p>
            <a:r>
              <a:rPr lang="fr-FR" dirty="0"/>
              <a:t>Des questions ? Des remarques ?</a:t>
            </a:r>
          </a:p>
        </p:txBody>
      </p:sp>
      <p:sp>
        <p:nvSpPr>
          <p:cNvPr id="5" name="Espace réservé du texte 4" descr="Zone de texte à modifier. Par défaut, le texte est &quot;Retrouvez nous sur notre espace de cours!&quot;.">
            <a:extLst>
              <a:ext uri="{FF2B5EF4-FFF2-40B4-BE49-F238E27FC236}">
                <a16:creationId xmlns:a16="http://schemas.microsoft.com/office/drawing/2014/main" id="{2E985107-353E-4DCF-A424-0C90BC511EB2}"/>
              </a:ext>
            </a:extLst>
          </p:cNvPr>
          <p:cNvSpPr>
            <a:spLocks noGrp="1"/>
          </p:cNvSpPr>
          <p:nvPr>
            <p:ph type="body" sz="quarter" idx="10" hasCustomPrompt="1"/>
          </p:nvPr>
        </p:nvSpPr>
        <p:spPr>
          <a:xfrm>
            <a:off x="1236130" y="1992313"/>
            <a:ext cx="9719740" cy="569912"/>
          </a:xfrm>
        </p:spPr>
        <p:txBody>
          <a:bodyPr anchor="ctr" anchorCtr="1">
            <a:normAutofit/>
          </a:bodyPr>
          <a:lstStyle>
            <a:lvl1pPr marL="0" indent="0" algn="ctr">
              <a:buNone/>
              <a:defRPr sz="2400"/>
            </a:lvl1pPr>
          </a:lstStyle>
          <a:p>
            <a:pPr lvl="0"/>
            <a:r>
              <a:rPr lang="fr-FR" dirty="0"/>
              <a:t>Retrouvez nous sur notre espace de cours !</a:t>
            </a:r>
          </a:p>
        </p:txBody>
      </p:sp>
      <p:sp>
        <p:nvSpPr>
          <p:cNvPr id="7" name="Espace réservé du texte 4" descr="Zone de texte à modifier en ajoutant les contacts.">
            <a:extLst>
              <a:ext uri="{FF2B5EF4-FFF2-40B4-BE49-F238E27FC236}">
                <a16:creationId xmlns:a16="http://schemas.microsoft.com/office/drawing/2014/main" id="{7D22BDC0-E048-4C8A-AF37-BFD6FE77AD60}"/>
              </a:ext>
            </a:extLst>
          </p:cNvPr>
          <p:cNvSpPr>
            <a:spLocks noGrp="1"/>
          </p:cNvSpPr>
          <p:nvPr>
            <p:ph type="body" sz="quarter" idx="11" hasCustomPrompt="1"/>
          </p:nvPr>
        </p:nvSpPr>
        <p:spPr>
          <a:xfrm>
            <a:off x="1236131" y="3163824"/>
            <a:ext cx="9719738" cy="1503426"/>
          </a:xfrm>
        </p:spPr>
        <p:txBody>
          <a:bodyPr anchor="t" anchorCtr="0">
            <a:normAutofit/>
          </a:bodyPr>
          <a:lstStyle>
            <a:lvl1pPr marL="0" indent="0" algn="ctr">
              <a:buNone/>
              <a:defRPr sz="2400"/>
            </a:lvl1pPr>
          </a:lstStyle>
          <a:p>
            <a:pPr lvl="0"/>
            <a:r>
              <a:rPr lang="fr-FR" dirty="0"/>
              <a:t>Contacts</a:t>
            </a:r>
          </a:p>
        </p:txBody>
      </p:sp>
      <p:pic>
        <p:nvPicPr>
          <p:cNvPr id="4" name="Image 3">
            <a:extLst>
              <a:ext uri="{FF2B5EF4-FFF2-40B4-BE49-F238E27FC236}">
                <a16:creationId xmlns:a16="http://schemas.microsoft.com/office/drawing/2014/main" id="{4B1819C0-FA9E-4632-AED0-B0158ABF41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12689" y="2797203"/>
            <a:ext cx="366621" cy="366621"/>
          </a:xfrm>
          <a:prstGeom prst="rect">
            <a:avLst/>
          </a:prstGeom>
        </p:spPr>
      </p:pic>
      <p:sp>
        <p:nvSpPr>
          <p:cNvPr id="6" name="Rectangle 5" descr="Zone de streaming représentée par un rectangle noir. Il ne faut saisir aucun élément dans cette zone.">
            <a:extLst>
              <a:ext uri="{FF2B5EF4-FFF2-40B4-BE49-F238E27FC236}">
                <a16:creationId xmlns:a16="http://schemas.microsoft.com/office/drawing/2014/main" id="{CC0F2BC4-9B8C-44CF-BFC3-E27A366447B4}"/>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270342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fond vert_vierge_stream">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C58DB5-5C7D-44F5-8825-F9BCC840A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descr="Zone de streaming représentée par un rectangle noir. Il ne faut saisir aucun élément dans cette zone.">
            <a:extLst>
              <a:ext uri="{FF2B5EF4-FFF2-40B4-BE49-F238E27FC236}">
                <a16:creationId xmlns:a16="http://schemas.microsoft.com/office/drawing/2014/main" id="{A048D9E9-B6A1-4A79-8A6A-C2A87AF89875}"/>
              </a:ext>
            </a:extLst>
          </p:cNvPr>
          <p:cNvSpPr/>
          <p:nvPr userDrawn="1"/>
        </p:nvSpPr>
        <p:spPr>
          <a:xfrm>
            <a:off x="910243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Tree>
    <p:custDataLst>
      <p:tags r:id="rId1"/>
    </p:custDataLst>
    <p:extLst>
      <p:ext uri="{BB962C8B-B14F-4D97-AF65-F5344CB8AC3E}">
        <p14:creationId xmlns:p14="http://schemas.microsoft.com/office/powerpoint/2010/main" val="1013114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fond vert_vierg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8C58DB5-5C7D-44F5-8825-F9BCC840A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76778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présentation">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descr="Zone de texte pour le titre de la présentation.">
            <a:extLst>
              <a:ext uri="{FF2B5EF4-FFF2-40B4-BE49-F238E27FC236}">
                <a16:creationId xmlns:a16="http://schemas.microsoft.com/office/drawing/2014/main" id="{CEB06307-DDAC-4219-9BA0-A151E1249107}"/>
              </a:ext>
            </a:extLst>
          </p:cNvPr>
          <p:cNvSpPr>
            <a:spLocks noGrp="1"/>
          </p:cNvSpPr>
          <p:nvPr>
            <p:ph type="title" hasCustomPrompt="1"/>
          </p:nvPr>
        </p:nvSpPr>
        <p:spPr>
          <a:xfrm>
            <a:off x="1229849" y="1709739"/>
            <a:ext cx="9726020" cy="1947862"/>
          </a:xfrm>
        </p:spPr>
        <p:txBody>
          <a:bodyPr anchor="ctr" anchorCtr="1"/>
          <a:lstStyle>
            <a:lvl1pPr algn="ctr">
              <a:defRPr sz="6000">
                <a:latin typeface="Verdana" panose="020B0604030504040204" pitchFamily="34" charset="0"/>
                <a:ea typeface="Verdana" panose="020B0604030504040204" pitchFamily="34" charset="0"/>
              </a:defRPr>
            </a:lvl1pPr>
          </a:lstStyle>
          <a:p>
            <a:r>
              <a:rPr lang="fr-FR" dirty="0"/>
              <a:t>Titre de la présentation</a:t>
            </a:r>
          </a:p>
        </p:txBody>
      </p:sp>
      <p:sp>
        <p:nvSpPr>
          <p:cNvPr id="3" name="Espace réservé du texte 2" descr="Zone de texte pour le titre secondaire.">
            <a:extLst>
              <a:ext uri="{FF2B5EF4-FFF2-40B4-BE49-F238E27FC236}">
                <a16:creationId xmlns:a16="http://schemas.microsoft.com/office/drawing/2014/main" id="{18F1EC9F-75AD-49E7-8B46-C10B33FC5F42}"/>
              </a:ext>
            </a:extLst>
          </p:cNvPr>
          <p:cNvSpPr>
            <a:spLocks noGrp="1"/>
          </p:cNvSpPr>
          <p:nvPr>
            <p:ph type="body" idx="1" hasCustomPrompt="1"/>
          </p:nvPr>
        </p:nvSpPr>
        <p:spPr>
          <a:xfrm>
            <a:off x="1229849" y="3931920"/>
            <a:ext cx="9726020" cy="781396"/>
          </a:xfrm>
        </p:spPr>
        <p:txBody>
          <a:bodyPr anchor="ctr" anchorCtr="1"/>
          <a:lstStyle>
            <a:lvl1pPr marL="0" indent="0" algn="ctr">
              <a:buNone/>
              <a:defRPr sz="240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ajouter du texte</a:t>
            </a:r>
          </a:p>
        </p:txBody>
      </p:sp>
      <p:sp>
        <p:nvSpPr>
          <p:cNvPr id="7" name="Rectangle 6" descr="Zone de streaming représentée par un rectangle noir. Il ne faut saisir aucun élément dans cette zone.">
            <a:extLst>
              <a:ext uri="{FF2B5EF4-FFF2-40B4-BE49-F238E27FC236}">
                <a16:creationId xmlns:a16="http://schemas.microsoft.com/office/drawing/2014/main" id="{DDB42D30-4CAF-4098-B09A-4639F7337E56}"/>
              </a:ext>
            </a:extLst>
          </p:cNvPr>
          <p:cNvSpPr/>
          <p:nvPr userDrawn="1"/>
        </p:nvSpPr>
        <p:spPr>
          <a:xfrm>
            <a:off x="91595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6" name="Espace réservé du texte 2" descr="Zone de texte pour le nom de l'établissement ou de la structure.">
            <a:extLst>
              <a:ext uri="{FF2B5EF4-FFF2-40B4-BE49-F238E27FC236}">
                <a16:creationId xmlns:a16="http://schemas.microsoft.com/office/drawing/2014/main" id="{B1EF4869-AB72-44C7-9022-530DA001AAF4}"/>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7940945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ntributeu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ZoneTexte 7" descr="Diapositive casting : diapositive de présentation du contributeur.">
            <a:extLst>
              <a:ext uri="{FF2B5EF4-FFF2-40B4-BE49-F238E27FC236}">
                <a16:creationId xmlns:a16="http://schemas.microsoft.com/office/drawing/2014/main" id="{FBB68355-0F59-460C-A5C6-8A8483D9E07A}"/>
              </a:ext>
              <a:ext uri="{C183D7F6-B498-43B3-948B-1728B52AA6E4}">
                <adec:decorative xmlns:adec="http://schemas.microsoft.com/office/drawing/2017/decorative" val="0"/>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b="0" dirty="0">
                <a:latin typeface="Verdana" panose="020B0604030504040204" pitchFamily="34" charset="0"/>
                <a:ea typeface="Verdana" panose="020B0604030504040204" pitchFamily="34" charset="0"/>
              </a:rPr>
              <a:t>Casting</a:t>
            </a:r>
          </a:p>
        </p:txBody>
      </p:sp>
      <p:sp>
        <p:nvSpPr>
          <p:cNvPr id="13" name="Espace réservé du texte 2" descr="Zone pour ajouter les prénom et nom du  premier contributeur. Par défaut, il est écrit Jean LeNain.">
            <a:extLst>
              <a:ext uri="{FF2B5EF4-FFF2-40B4-BE49-F238E27FC236}">
                <a16:creationId xmlns:a16="http://schemas.microsoft.com/office/drawing/2014/main" id="{F80042ED-3C8C-4C89-A77E-9D3B89ED3DBC}"/>
              </a:ext>
            </a:extLst>
          </p:cNvPr>
          <p:cNvSpPr>
            <a:spLocks noGrp="1"/>
          </p:cNvSpPr>
          <p:nvPr>
            <p:ph type="body" sz="quarter" idx="17" hasCustomPrompt="1"/>
          </p:nvPr>
        </p:nvSpPr>
        <p:spPr>
          <a:xfrm rot="21281250">
            <a:off x="4045935" y="4840456"/>
            <a:ext cx="2722819"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4" name="Espace réservé pour une image  7" descr="Zone pour ajouter une photo du contributeur. Par défaut, il y a la photo du main du MM25">
            <a:extLst>
              <a:ext uri="{FF2B5EF4-FFF2-40B4-BE49-F238E27FC236}">
                <a16:creationId xmlns:a16="http://schemas.microsoft.com/office/drawing/2014/main" id="{CF36050F-F283-42FF-A66A-86E226D198D6}"/>
              </a:ext>
            </a:extLst>
          </p:cNvPr>
          <p:cNvSpPr>
            <a:spLocks noGrp="1"/>
          </p:cNvSpPr>
          <p:nvPr>
            <p:ph type="pic" sz="quarter" idx="16" hasCustomPrompt="1"/>
          </p:nvPr>
        </p:nvSpPr>
        <p:spPr>
          <a:xfrm rot="21319870">
            <a:off x="4107631" y="2072311"/>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800"/>
            </a:lvl1pPr>
          </a:lstStyle>
          <a:p>
            <a:r>
              <a:rPr lang="fr-FR" dirty="0"/>
              <a:t>Cliquez sur l’icône pour ajouter votre photo</a:t>
            </a:r>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D5B707A5-DA29-4CEA-9094-F2EFA8B76EB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9" name="Espace réservé du texte 2" descr="Zone de texte pour le nom de l'établissement ou de la structure.">
            <a:extLst>
              <a:ext uri="{FF2B5EF4-FFF2-40B4-BE49-F238E27FC236}">
                <a16:creationId xmlns:a16="http://schemas.microsoft.com/office/drawing/2014/main" id="{DD937A5F-4919-4A31-A158-AFE1D655A71F}"/>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13171238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contributeu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 7" descr="Par défaut, il y a la photo du main du MM25 pour le contributeur qui ne souhaite pas ajouter une photo.">
            <a:extLst>
              <a:ext uri="{FF2B5EF4-FFF2-40B4-BE49-F238E27FC236}">
                <a16:creationId xmlns:a16="http://schemas.microsoft.com/office/drawing/2014/main" id="{053CE470-5CD4-4897-9666-76ACB7092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288349">
            <a:off x="4083529" y="2095107"/>
            <a:ext cx="2230903" cy="2230903"/>
          </a:xfrm>
          <a:prstGeom prst="rect">
            <a:avLst/>
          </a:prstGeom>
        </p:spPr>
      </p:pic>
      <p:sp>
        <p:nvSpPr>
          <p:cNvPr id="16" name="ZoneTexte 15" descr="Diapositive casting : diapositive de présentation du contributeur.">
            <a:extLst>
              <a:ext uri="{FF2B5EF4-FFF2-40B4-BE49-F238E27FC236}">
                <a16:creationId xmlns:a16="http://schemas.microsoft.com/office/drawing/2014/main" id="{99DA8F4D-C6BF-47E1-AEC9-DE88F6849A4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7" name="Espace réservé du texte 2" descr="Zone pour ajouter les prénom et nom du  premier contributeur. Par défaut, il est écrit Jean LeNain.">
            <a:extLst>
              <a:ext uri="{FF2B5EF4-FFF2-40B4-BE49-F238E27FC236}">
                <a16:creationId xmlns:a16="http://schemas.microsoft.com/office/drawing/2014/main" id="{AD697933-4515-40A3-86D0-1E197A7AEC27}"/>
              </a:ext>
            </a:extLst>
          </p:cNvPr>
          <p:cNvSpPr>
            <a:spLocks noGrp="1"/>
          </p:cNvSpPr>
          <p:nvPr>
            <p:ph type="body" sz="quarter" idx="17" hasCustomPrompt="1"/>
          </p:nvPr>
        </p:nvSpPr>
        <p:spPr>
          <a:xfrm rot="21281250">
            <a:off x="4045935" y="4840456"/>
            <a:ext cx="2722819"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6" name="Rectangle 5" descr="Zone de streaming représentée par un rectangle noir. Il ne faut saisir aucun élément dans cette zone.">
            <a:extLst>
              <a:ext uri="{FF2B5EF4-FFF2-40B4-BE49-F238E27FC236}">
                <a16:creationId xmlns:a16="http://schemas.microsoft.com/office/drawing/2014/main" id="{5F464D9F-3B82-4F7E-864E-18EA2CB32CB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0" name="Espace réservé du texte 2" descr="Zone de texte pour le nom de l'établissement ou de la structure.">
            <a:extLst>
              <a:ext uri="{FF2B5EF4-FFF2-40B4-BE49-F238E27FC236}">
                <a16:creationId xmlns:a16="http://schemas.microsoft.com/office/drawing/2014/main" id="{8286CAC4-8FD0-40AA-8469-72484D84785E}"/>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370234540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ributeur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ZoneTexte 11" descr="Diapositive casting : diapositive de présentation des deux contributeurs.">
            <a:extLst>
              <a:ext uri="{FF2B5EF4-FFF2-40B4-BE49-F238E27FC236}">
                <a16:creationId xmlns:a16="http://schemas.microsoft.com/office/drawing/2014/main" id="{7FA1992A-2961-4D23-8186-C4AEF5E7B61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6" name="Espace réservé du texte 2" descr="Zone pour ajouter les prénom et nom du  premier contributeur. Par défaut, il est écrit Jean LeNain.">
            <a:extLst>
              <a:ext uri="{FF2B5EF4-FFF2-40B4-BE49-F238E27FC236}">
                <a16:creationId xmlns:a16="http://schemas.microsoft.com/office/drawing/2014/main" id="{138B0AC5-D226-4800-B615-FD780FCED03C}"/>
              </a:ext>
            </a:extLst>
          </p:cNvPr>
          <p:cNvSpPr>
            <a:spLocks noGrp="1"/>
          </p:cNvSpPr>
          <p:nvPr>
            <p:ph type="body" sz="quarter" idx="17" hasCustomPrompt="1"/>
          </p:nvPr>
        </p:nvSpPr>
        <p:spPr>
          <a:xfrm rot="281738">
            <a:off x="2882316" y="4828123"/>
            <a:ext cx="2416258"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8" name="Espace réservé pour une image  7" descr="Zone pour ajouter une photo du contributeur. Par défaut, il y a la photo du main du MM25">
            <a:extLst>
              <a:ext uri="{FF2B5EF4-FFF2-40B4-BE49-F238E27FC236}">
                <a16:creationId xmlns:a16="http://schemas.microsoft.com/office/drawing/2014/main" id="{A96C8606-C5D6-400E-88F2-5BEE563F2ADF}"/>
              </a:ext>
            </a:extLst>
          </p:cNvPr>
          <p:cNvSpPr>
            <a:spLocks noGrp="1"/>
          </p:cNvSpPr>
          <p:nvPr>
            <p:ph type="pic" sz="quarter" idx="16" hasCustomPrompt="1"/>
          </p:nvPr>
        </p:nvSpPr>
        <p:spPr>
          <a:xfrm rot="300163">
            <a:off x="3219358" y="2028768"/>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9" name="Espace réservé pour une image  7" descr="Zone pour ajouter une photo du contributeur. Par défaut, il y a la photo du main du MM25">
            <a:extLst>
              <a:ext uri="{FF2B5EF4-FFF2-40B4-BE49-F238E27FC236}">
                <a16:creationId xmlns:a16="http://schemas.microsoft.com/office/drawing/2014/main" id="{C6872E4D-11B4-4110-B387-87A01C808D0A}"/>
              </a:ext>
            </a:extLst>
          </p:cNvPr>
          <p:cNvSpPr>
            <a:spLocks noGrp="1"/>
          </p:cNvSpPr>
          <p:nvPr>
            <p:ph type="pic" sz="quarter" idx="19" hasCustomPrompt="1"/>
          </p:nvPr>
        </p:nvSpPr>
        <p:spPr>
          <a:xfrm rot="21037547">
            <a:off x="8041857" y="1956456"/>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23" name="Espace réservé du texte 2" descr="Zone pour ajouter les prénom et nom du  second contributeur. Par défaut, il est écrit Amélie Sorbon.">
            <a:extLst>
              <a:ext uri="{FF2B5EF4-FFF2-40B4-BE49-F238E27FC236}">
                <a16:creationId xmlns:a16="http://schemas.microsoft.com/office/drawing/2014/main" id="{C2231AEC-2229-4C0F-8A7D-D47604716500}"/>
              </a:ext>
            </a:extLst>
          </p:cNvPr>
          <p:cNvSpPr>
            <a:spLocks noGrp="1"/>
          </p:cNvSpPr>
          <p:nvPr>
            <p:ph type="body" sz="quarter" idx="18" hasCustomPrompt="1"/>
          </p:nvPr>
        </p:nvSpPr>
        <p:spPr>
          <a:xfrm rot="21031957">
            <a:off x="8085734" y="4699155"/>
            <a:ext cx="2806933"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8" name="Rectangle 7" descr="Zone de streaming représentée par un rectangle noir. Il ne faut saisir aucun élément dans cette zone.">
            <a:extLst>
              <a:ext uri="{FF2B5EF4-FFF2-40B4-BE49-F238E27FC236}">
                <a16:creationId xmlns:a16="http://schemas.microsoft.com/office/drawing/2014/main" id="{E91800DE-0C6E-4C31-99C4-C9DA6DD151E0}"/>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9" name="Espace réservé du texte 2" descr="Zone de texte pour le nom de l'établissement ou de la structure.">
            <a:extLst>
              <a:ext uri="{FF2B5EF4-FFF2-40B4-BE49-F238E27FC236}">
                <a16:creationId xmlns:a16="http://schemas.microsoft.com/office/drawing/2014/main" id="{BE0A1A1E-9A78-4E2C-82E8-EB0DD070A45E}"/>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248327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ributeurs_b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Image 8" descr="Par défaut, il y a la photo du main du MM25 pour le contributeur qui ne souhaite pas ajouter une photo.">
            <a:extLst>
              <a:ext uri="{FF2B5EF4-FFF2-40B4-BE49-F238E27FC236}">
                <a16:creationId xmlns:a16="http://schemas.microsoft.com/office/drawing/2014/main" id="{153DCF16-0B61-4448-91F0-C530E15068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024015">
            <a:off x="8020330" y="1909899"/>
            <a:ext cx="2230903" cy="2230903"/>
          </a:xfrm>
          <a:prstGeom prst="rect">
            <a:avLst/>
          </a:prstGeom>
        </p:spPr>
      </p:pic>
      <p:pic>
        <p:nvPicPr>
          <p:cNvPr id="12" name="Image 11" descr="Par défaut, il y a la photo du main du MM25 pour le contributeur qui ne souhaite pas ajouter une photo.">
            <a:extLst>
              <a:ext uri="{FF2B5EF4-FFF2-40B4-BE49-F238E27FC236}">
                <a16:creationId xmlns:a16="http://schemas.microsoft.com/office/drawing/2014/main" id="{7BF19158-9D7D-4B7D-BAE6-8BC9F33FA4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05214">
            <a:off x="3152067" y="2015212"/>
            <a:ext cx="2230903" cy="2230903"/>
          </a:xfrm>
          <a:prstGeom prst="rect">
            <a:avLst/>
          </a:prstGeom>
        </p:spPr>
      </p:pic>
      <p:sp>
        <p:nvSpPr>
          <p:cNvPr id="16" name="ZoneTexte 15" descr="Diapositive casting : diapositive de présentation des deux contributeurs.">
            <a:extLst>
              <a:ext uri="{FF2B5EF4-FFF2-40B4-BE49-F238E27FC236}">
                <a16:creationId xmlns:a16="http://schemas.microsoft.com/office/drawing/2014/main" id="{EE5ABAC4-DFB0-4A0A-AAFC-CCBA3699FF68}"/>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8" name="Espace réservé du texte 2" descr="Zone pour ajouter les prénom et nom du  premier contributeur. Par défaut, il est écrit Jean LeNain.">
            <a:extLst>
              <a:ext uri="{FF2B5EF4-FFF2-40B4-BE49-F238E27FC236}">
                <a16:creationId xmlns:a16="http://schemas.microsoft.com/office/drawing/2014/main" id="{423CA673-6E3F-4549-9BE3-2CE70BFBE713}"/>
              </a:ext>
            </a:extLst>
          </p:cNvPr>
          <p:cNvSpPr>
            <a:spLocks noGrp="1"/>
          </p:cNvSpPr>
          <p:nvPr>
            <p:ph type="body" sz="quarter" idx="17" hasCustomPrompt="1"/>
          </p:nvPr>
        </p:nvSpPr>
        <p:spPr>
          <a:xfrm rot="281738">
            <a:off x="2882316" y="4828123"/>
            <a:ext cx="2416258" cy="581025"/>
          </a:xfrm>
        </p:spPr>
        <p:txBody>
          <a:bodyPr anchor="ctr" anchorCtr="0">
            <a:no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9" name="Espace réservé du texte 2" descr="Zone pour ajouter les prénom et nom du  second contributeur. Par défaut, il est écrit Amélie Sorbon.">
            <a:extLst>
              <a:ext uri="{FF2B5EF4-FFF2-40B4-BE49-F238E27FC236}">
                <a16:creationId xmlns:a16="http://schemas.microsoft.com/office/drawing/2014/main" id="{A422131D-B698-4F50-AB7D-7EE512541E9D}"/>
              </a:ext>
            </a:extLst>
          </p:cNvPr>
          <p:cNvSpPr>
            <a:spLocks noGrp="1"/>
          </p:cNvSpPr>
          <p:nvPr>
            <p:ph type="body" sz="quarter" idx="18" hasCustomPrompt="1"/>
          </p:nvPr>
        </p:nvSpPr>
        <p:spPr>
          <a:xfrm rot="21031957">
            <a:off x="8085734" y="4699155"/>
            <a:ext cx="2806933" cy="58102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8" name="Rectangle 7" descr="Zone de streaming représentée par un rectangle noir. Il ne faut saisir aucun élément dans cette zone.">
            <a:extLst>
              <a:ext uri="{FF2B5EF4-FFF2-40B4-BE49-F238E27FC236}">
                <a16:creationId xmlns:a16="http://schemas.microsoft.com/office/drawing/2014/main" id="{711E5596-216E-4A3A-998A-D98863129DF8}"/>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1" name="Espace réservé du texte 2" descr="Zone de texte pour le nom de l'établissement ou de la structure.">
            <a:extLst>
              <a:ext uri="{FF2B5EF4-FFF2-40B4-BE49-F238E27FC236}">
                <a16:creationId xmlns:a16="http://schemas.microsoft.com/office/drawing/2014/main" id="{E10DC428-DB7E-4DAB-983E-EE30E276DC21}"/>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312358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ntributeur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Espace réservé du texte 21" descr="Zone pour ajouter les prénom et nom du  premier contributeur. Par défaut, il est écrit Jean LeNain.">
            <a:extLst>
              <a:ext uri="{FF2B5EF4-FFF2-40B4-BE49-F238E27FC236}">
                <a16:creationId xmlns:a16="http://schemas.microsoft.com/office/drawing/2014/main" id="{AD1DD352-F5D7-4EF6-BAB3-780B49536323}"/>
              </a:ext>
            </a:extLst>
          </p:cNvPr>
          <p:cNvSpPr>
            <a:spLocks noGrp="1"/>
          </p:cNvSpPr>
          <p:nvPr>
            <p:ph type="body" sz="quarter" idx="20" hasCustomPrompt="1"/>
          </p:nvPr>
        </p:nvSpPr>
        <p:spPr>
          <a:xfrm rot="21071184">
            <a:off x="1724420" y="4907729"/>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23" name="Espace réservé du texte 21" descr="Zone pour ajouter les prénom et nom du  second contributeur. Par défaut, il est écrit Amélie Sorbon.">
            <a:extLst>
              <a:ext uri="{FF2B5EF4-FFF2-40B4-BE49-F238E27FC236}">
                <a16:creationId xmlns:a16="http://schemas.microsoft.com/office/drawing/2014/main" id="{65BB3C05-4093-4B3E-8D70-129AF3783AFC}"/>
              </a:ext>
            </a:extLst>
          </p:cNvPr>
          <p:cNvSpPr>
            <a:spLocks noGrp="1"/>
          </p:cNvSpPr>
          <p:nvPr>
            <p:ph type="body" sz="quarter" idx="21" hasCustomPrompt="1"/>
          </p:nvPr>
        </p:nvSpPr>
        <p:spPr>
          <a:xfrm rot="178505">
            <a:off x="4781826" y="4907728"/>
            <a:ext cx="2800827"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24" name="Espace réservé du texte 21" descr="Zone pour ajouter les prénom et nom du  troisième contributeur. Par défaut, il est écrit Nino Diné.">
            <a:extLst>
              <a:ext uri="{FF2B5EF4-FFF2-40B4-BE49-F238E27FC236}">
                <a16:creationId xmlns:a16="http://schemas.microsoft.com/office/drawing/2014/main" id="{B0EE97FC-48F7-4CE6-BAFA-094FDA583280}"/>
              </a:ext>
            </a:extLst>
          </p:cNvPr>
          <p:cNvSpPr>
            <a:spLocks noGrp="1"/>
          </p:cNvSpPr>
          <p:nvPr>
            <p:ph type="body" sz="quarter" idx="22" hasCustomPrompt="1"/>
          </p:nvPr>
        </p:nvSpPr>
        <p:spPr>
          <a:xfrm rot="437257">
            <a:off x="8365483" y="4907728"/>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Nino Diné</a:t>
            </a:r>
          </a:p>
        </p:txBody>
      </p:sp>
      <p:sp>
        <p:nvSpPr>
          <p:cNvPr id="11" name="ZoneTexte 10" descr="Diapositive casting : diapositive de présentation des trois contributeurs.">
            <a:extLst>
              <a:ext uri="{FF2B5EF4-FFF2-40B4-BE49-F238E27FC236}">
                <a16:creationId xmlns:a16="http://schemas.microsoft.com/office/drawing/2014/main" id="{965A2B80-F2C7-4580-81F0-5CCB30E2993E}"/>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3" name="Espace réservé pour une image  7" descr="Zone pour ajouter une photo du contributeur. Par défaut, il y a la photo du main du MM25">
            <a:extLst>
              <a:ext uri="{FF2B5EF4-FFF2-40B4-BE49-F238E27FC236}">
                <a16:creationId xmlns:a16="http://schemas.microsoft.com/office/drawing/2014/main" id="{E7B31B48-341F-4FE1-A9CC-F13366EF6127}"/>
              </a:ext>
            </a:extLst>
          </p:cNvPr>
          <p:cNvSpPr>
            <a:spLocks noGrp="1"/>
          </p:cNvSpPr>
          <p:nvPr>
            <p:ph type="pic" sz="quarter" idx="16" hasCustomPrompt="1"/>
          </p:nvPr>
        </p:nvSpPr>
        <p:spPr>
          <a:xfrm rot="21039998">
            <a:off x="1525054" y="2218559"/>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4" name="Espace réservé pour une image  7" descr="Zone pour ajouter une photo du contributeur. Par défaut, il y a la photo du main du MM25">
            <a:extLst>
              <a:ext uri="{FF2B5EF4-FFF2-40B4-BE49-F238E27FC236}">
                <a16:creationId xmlns:a16="http://schemas.microsoft.com/office/drawing/2014/main" id="{86B39B07-F58B-4BED-B794-3F4D289AFFCA}"/>
              </a:ext>
            </a:extLst>
          </p:cNvPr>
          <p:cNvSpPr>
            <a:spLocks noGrp="1"/>
          </p:cNvSpPr>
          <p:nvPr>
            <p:ph type="pic" sz="quarter" idx="23" hasCustomPrompt="1"/>
          </p:nvPr>
        </p:nvSpPr>
        <p:spPr>
          <a:xfrm rot="185126">
            <a:off x="5168159" y="2174311"/>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5" name="Espace réservé pour une image  7" descr="Zone pour ajouter une photo du contributeur. Par défaut, il y a la photo du main du MM25">
            <a:extLst>
              <a:ext uri="{FF2B5EF4-FFF2-40B4-BE49-F238E27FC236}">
                <a16:creationId xmlns:a16="http://schemas.microsoft.com/office/drawing/2014/main" id="{A03846E1-625A-47F7-AA3A-DD0EF09EEEBC}"/>
              </a:ext>
            </a:extLst>
          </p:cNvPr>
          <p:cNvSpPr>
            <a:spLocks noGrp="1"/>
          </p:cNvSpPr>
          <p:nvPr>
            <p:ph type="pic" sz="quarter" idx="24" hasCustomPrompt="1"/>
          </p:nvPr>
        </p:nvSpPr>
        <p:spPr>
          <a:xfrm rot="517250">
            <a:off x="8762067" y="2197527"/>
            <a:ext cx="2178670" cy="2122002"/>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600">
                <a:latin typeface="Verdana" panose="020B0604030504040204" pitchFamily="34" charset="0"/>
                <a:ea typeface="Verdana" panose="020B0604030504040204" pitchFamily="34" charset="0"/>
              </a:defRPr>
            </a:lvl1pPr>
          </a:lstStyle>
          <a:p>
            <a:r>
              <a:rPr lang="fr-FR" dirty="0"/>
              <a:t>Cliquez sur l’icône pour ajouter votre photo</a:t>
            </a:r>
          </a:p>
        </p:txBody>
      </p:sp>
      <p:sp>
        <p:nvSpPr>
          <p:cNvPr id="10" name="Rectangle 9" descr="Zone de streaming représentée par un rectangle noir. Il ne faut saisir aucun élément dans cette zone.">
            <a:extLst>
              <a:ext uri="{FF2B5EF4-FFF2-40B4-BE49-F238E27FC236}">
                <a16:creationId xmlns:a16="http://schemas.microsoft.com/office/drawing/2014/main" id="{912CA9E2-8E54-4E35-AB9B-A5F790E8A8DA}"/>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6" name="Espace réservé du texte 2" descr="Zone de texte pour le nom de l'établissement ou de la structure.">
            <a:extLst>
              <a:ext uri="{FF2B5EF4-FFF2-40B4-BE49-F238E27FC236}">
                <a16:creationId xmlns:a16="http://schemas.microsoft.com/office/drawing/2014/main" id="{10EC8552-407D-420A-82EE-02EBC8CA091A}"/>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183683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ntributeurs_bi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2" descr="Par défaut, il y a la photo du main du MM25 pour le contributeur qui ne souhaite pas ajouter une photo.">
            <a:extLst>
              <a:ext uri="{FF2B5EF4-FFF2-40B4-BE49-F238E27FC236}">
                <a16:creationId xmlns:a16="http://schemas.microsoft.com/office/drawing/2014/main" id="{BA4E44B3-1B71-4452-A002-6DCB90CE2F4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056817">
            <a:off x="1518650" y="2178194"/>
            <a:ext cx="2179542" cy="2179542"/>
          </a:xfrm>
          <a:prstGeom prst="rect">
            <a:avLst/>
          </a:prstGeom>
        </p:spPr>
      </p:pic>
      <p:pic>
        <p:nvPicPr>
          <p:cNvPr id="14" name="Image 13" descr="Par défaut, il y a la photo du main du MM25 pour le contributeur qui ne souhaite pas ajouter une photo.">
            <a:extLst>
              <a:ext uri="{FF2B5EF4-FFF2-40B4-BE49-F238E27FC236}">
                <a16:creationId xmlns:a16="http://schemas.microsoft.com/office/drawing/2014/main" id="{37AC7958-37B8-4759-BC94-8A0F94C65C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10610">
            <a:off x="8749997" y="2170767"/>
            <a:ext cx="2188728" cy="2188728"/>
          </a:xfrm>
          <a:prstGeom prst="rect">
            <a:avLst/>
          </a:prstGeom>
        </p:spPr>
      </p:pic>
      <p:pic>
        <p:nvPicPr>
          <p:cNvPr id="16" name="Image 15" descr="Par défaut, il y a la photo du main du MM25 pour le contributeur qui ne souhaite pas ajouter une photo.">
            <a:extLst>
              <a:ext uri="{FF2B5EF4-FFF2-40B4-BE49-F238E27FC236}">
                <a16:creationId xmlns:a16="http://schemas.microsoft.com/office/drawing/2014/main" id="{D1F2A970-907E-4159-A96F-C1EF95348A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79442">
            <a:off x="5147035" y="2132143"/>
            <a:ext cx="2212838" cy="2212838"/>
          </a:xfrm>
          <a:prstGeom prst="rect">
            <a:avLst/>
          </a:prstGeom>
        </p:spPr>
      </p:pic>
      <p:sp>
        <p:nvSpPr>
          <p:cNvPr id="13" name="Espace réservé du texte 21" descr="Zone pour ajouter les prénom et nom du  premier contributeur. Par défaut, il est écrit Jean LeNain.">
            <a:extLst>
              <a:ext uri="{FF2B5EF4-FFF2-40B4-BE49-F238E27FC236}">
                <a16:creationId xmlns:a16="http://schemas.microsoft.com/office/drawing/2014/main" id="{6ECE2387-3E50-4ADB-B807-40BE7DCEB8FD}"/>
              </a:ext>
            </a:extLst>
          </p:cNvPr>
          <p:cNvSpPr>
            <a:spLocks noGrp="1"/>
          </p:cNvSpPr>
          <p:nvPr>
            <p:ph type="body" sz="quarter" idx="20" hasCustomPrompt="1"/>
          </p:nvPr>
        </p:nvSpPr>
        <p:spPr>
          <a:xfrm rot="21071184">
            <a:off x="1724420" y="4907729"/>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Jean </a:t>
            </a:r>
            <a:r>
              <a:rPr lang="fr-FR" dirty="0" err="1"/>
              <a:t>LeNain</a:t>
            </a:r>
            <a:endParaRPr lang="fr-FR" dirty="0"/>
          </a:p>
        </p:txBody>
      </p:sp>
      <p:sp>
        <p:nvSpPr>
          <p:cNvPr id="17" name="Espace réservé du texte 21" descr="Zone pour ajouter les prénom et nom du  troisième contributeur. Par défaut, il est écrit Nino Diné.">
            <a:extLst>
              <a:ext uri="{FF2B5EF4-FFF2-40B4-BE49-F238E27FC236}">
                <a16:creationId xmlns:a16="http://schemas.microsoft.com/office/drawing/2014/main" id="{EA4D56EB-BBD7-4CCB-9C50-D051484410A8}"/>
              </a:ext>
            </a:extLst>
          </p:cNvPr>
          <p:cNvSpPr>
            <a:spLocks noGrp="1"/>
          </p:cNvSpPr>
          <p:nvPr>
            <p:ph type="body" sz="quarter" idx="22" hasCustomPrompt="1"/>
          </p:nvPr>
        </p:nvSpPr>
        <p:spPr>
          <a:xfrm rot="437257">
            <a:off x="8365483" y="4907728"/>
            <a:ext cx="2422370"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Nino Diné</a:t>
            </a:r>
          </a:p>
        </p:txBody>
      </p:sp>
      <p:sp>
        <p:nvSpPr>
          <p:cNvPr id="19" name="ZoneTexte 18" descr="Diapositive casting : diapositive de présentation des trois contributeurs.">
            <a:extLst>
              <a:ext uri="{FF2B5EF4-FFF2-40B4-BE49-F238E27FC236}">
                <a16:creationId xmlns:a16="http://schemas.microsoft.com/office/drawing/2014/main" id="{CEAC2ED6-181B-4FB1-AE6A-DE55BF9835DD}"/>
              </a:ext>
            </a:extLst>
          </p:cNvPr>
          <p:cNvSpPr txBox="1"/>
          <p:nvPr userDrawn="1"/>
        </p:nvSpPr>
        <p:spPr>
          <a:xfrm>
            <a:off x="4514849" y="427769"/>
            <a:ext cx="3162300" cy="707886"/>
          </a:xfrm>
          <a:prstGeom prst="rect">
            <a:avLst/>
          </a:prstGeom>
          <a:noFill/>
        </p:spPr>
        <p:txBody>
          <a:bodyPr wrap="square" rtlCol="0">
            <a:spAutoFit/>
          </a:bodyPr>
          <a:lstStyle/>
          <a:p>
            <a:pPr algn="ctr"/>
            <a:r>
              <a:rPr lang="fr-FR" sz="4000" dirty="0">
                <a:latin typeface="Verdana" panose="020B0604030504040204" pitchFamily="34" charset="0"/>
                <a:ea typeface="Verdana" panose="020B0604030504040204" pitchFamily="34" charset="0"/>
              </a:rPr>
              <a:t>Casting</a:t>
            </a:r>
          </a:p>
        </p:txBody>
      </p:sp>
      <p:sp>
        <p:nvSpPr>
          <p:cNvPr id="11" name="Espace réservé du texte 21" descr="Zone pour ajouter les prénom et nom du  second contributeur. Par défaut, il est écrit Amélie Sorbon.">
            <a:extLst>
              <a:ext uri="{FF2B5EF4-FFF2-40B4-BE49-F238E27FC236}">
                <a16:creationId xmlns:a16="http://schemas.microsoft.com/office/drawing/2014/main" id="{00F76D68-D24B-4619-B2DE-91E3C7D00D45}"/>
              </a:ext>
            </a:extLst>
          </p:cNvPr>
          <p:cNvSpPr>
            <a:spLocks noGrp="1"/>
          </p:cNvSpPr>
          <p:nvPr>
            <p:ph type="body" sz="quarter" idx="21" hasCustomPrompt="1"/>
          </p:nvPr>
        </p:nvSpPr>
        <p:spPr>
          <a:xfrm rot="178505">
            <a:off x="4781826" y="4907728"/>
            <a:ext cx="2800827" cy="549275"/>
          </a:xfrm>
        </p:spPr>
        <p:txBody>
          <a:bodyPr anchor="ctr" anchorCtr="0">
            <a:normAutofit/>
          </a:bodyPr>
          <a:lstStyle>
            <a:lvl1pPr marL="0" indent="0" algn="ctr">
              <a:buNone/>
              <a:defRPr sz="2600" b="0">
                <a:latin typeface="Verdana" panose="020B0604030504040204" pitchFamily="34" charset="0"/>
                <a:ea typeface="Verdana" panose="020B0604030504040204" pitchFamily="34" charset="0"/>
              </a:defRPr>
            </a:lvl1pPr>
          </a:lstStyle>
          <a:p>
            <a:pPr lvl="0"/>
            <a:r>
              <a:rPr lang="fr-FR" dirty="0"/>
              <a:t>Amélie Sorbon</a:t>
            </a:r>
          </a:p>
        </p:txBody>
      </p:sp>
      <p:sp>
        <p:nvSpPr>
          <p:cNvPr id="10" name="Rectangle 9" descr="Zone de streaming représentée par un rectangle noir. Il ne faut saisir aucun élément dans cette zone.">
            <a:extLst>
              <a:ext uri="{FF2B5EF4-FFF2-40B4-BE49-F238E27FC236}">
                <a16:creationId xmlns:a16="http://schemas.microsoft.com/office/drawing/2014/main" id="{0F639603-1319-4468-85CB-4757F9FAEC93}"/>
              </a:ext>
            </a:extLst>
          </p:cNvPr>
          <p:cNvSpPr/>
          <p:nvPr userDrawn="1"/>
        </p:nvSpPr>
        <p:spPr>
          <a:xfrm>
            <a:off x="9121486" y="5148261"/>
            <a:ext cx="3089564" cy="17097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Zone de streaming</a:t>
            </a:r>
          </a:p>
        </p:txBody>
      </p:sp>
      <p:sp>
        <p:nvSpPr>
          <p:cNvPr id="15" name="Espace réservé du texte 2" descr="Zone de texte pour le nom de l'établissement ou de la structure.">
            <a:extLst>
              <a:ext uri="{FF2B5EF4-FFF2-40B4-BE49-F238E27FC236}">
                <a16:creationId xmlns:a16="http://schemas.microsoft.com/office/drawing/2014/main" id="{0635CABC-B40B-40DD-96CD-226DDD12AF77}"/>
              </a:ext>
            </a:extLst>
          </p:cNvPr>
          <p:cNvSpPr>
            <a:spLocks noGrp="1"/>
          </p:cNvSpPr>
          <p:nvPr>
            <p:ph type="body" idx="13" hasCustomPrompt="1"/>
          </p:nvPr>
        </p:nvSpPr>
        <p:spPr>
          <a:xfrm>
            <a:off x="1229849" y="6011452"/>
            <a:ext cx="9726020" cy="566131"/>
          </a:xfrm>
        </p:spPr>
        <p:txBody>
          <a:bodyPr anchor="ctr" anchorCtr="0">
            <a:normAutofit/>
          </a:bodyPr>
          <a:lstStyle>
            <a:lvl1pPr marL="0" indent="0" algn="l">
              <a:buNone/>
              <a:defRPr sz="2400" i="0">
                <a:solidFill>
                  <a:schemeClr val="tx1"/>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Établissement : Université des Petits Bonheurs </a:t>
            </a:r>
          </a:p>
        </p:txBody>
      </p:sp>
    </p:spTree>
    <p:custDataLst>
      <p:tags r:id="rId1"/>
    </p:custDataLst>
    <p:extLst>
      <p:ext uri="{BB962C8B-B14F-4D97-AF65-F5344CB8AC3E}">
        <p14:creationId xmlns:p14="http://schemas.microsoft.com/office/powerpoint/2010/main" val="225512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FEFD65-DC15-4763-8A1D-AD0CAEEE2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B6FE8D1-5A44-4FF5-B8BF-1D19EE314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C9D6A87A-F186-4C0D-ABD2-DC320575A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dirty="0"/>
          </a:p>
        </p:txBody>
      </p:sp>
      <p:sp>
        <p:nvSpPr>
          <p:cNvPr id="5" name="Espace réservé du pied de page 4">
            <a:extLst>
              <a:ext uri="{FF2B5EF4-FFF2-40B4-BE49-F238E27FC236}">
                <a16:creationId xmlns:a16="http://schemas.microsoft.com/office/drawing/2014/main" id="{0DBBF1C6-0834-4A27-9B81-F41CED284E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2FE48A6-56AA-4969-AEF4-6321B4FCF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B2B0F-4331-4122-A959-AFC9D043544F}" type="slidenum">
              <a:rPr lang="fr-FR" smtClean="0"/>
              <a:t>‹N°›</a:t>
            </a:fld>
            <a:endParaRPr lang="fr-FR"/>
          </a:p>
        </p:txBody>
      </p:sp>
    </p:spTree>
    <p:custDataLst>
      <p:tags r:id="rId31"/>
    </p:custDataLst>
    <p:extLst>
      <p:ext uri="{BB962C8B-B14F-4D97-AF65-F5344CB8AC3E}">
        <p14:creationId xmlns:p14="http://schemas.microsoft.com/office/powerpoint/2010/main" val="2905710596"/>
      </p:ext>
    </p:extLst>
  </p:cSld>
  <p:clrMap bg1="lt1" tx1="dk1" bg2="lt2" tx2="dk2" accent1="accent1" accent2="accent2" accent3="accent3" accent4="accent4" accent5="accent5" accent6="accent6" hlink="hlink" folHlink="folHlink"/>
  <p:sldLayoutIdLst>
    <p:sldLayoutId id="2147483696" r:id="rId1"/>
    <p:sldLayoutId id="2147483649" r:id="rId2"/>
    <p:sldLayoutId id="2147483673" r:id="rId3"/>
    <p:sldLayoutId id="2147483663" r:id="rId4"/>
    <p:sldLayoutId id="2147483671" r:id="rId5"/>
    <p:sldLayoutId id="2147483662" r:id="rId6"/>
    <p:sldLayoutId id="2147483670" r:id="rId7"/>
    <p:sldLayoutId id="2147483661" r:id="rId8"/>
    <p:sldLayoutId id="2147483669" r:id="rId9"/>
    <p:sldLayoutId id="2147483672" r:id="rId10"/>
    <p:sldLayoutId id="2147483690" r:id="rId11"/>
    <p:sldLayoutId id="2147483681" r:id="rId12"/>
    <p:sldLayoutId id="2147483682" r:id="rId13"/>
    <p:sldLayoutId id="2147483660" r:id="rId14"/>
    <p:sldLayoutId id="2147483650" r:id="rId15"/>
    <p:sldLayoutId id="2147483683" r:id="rId16"/>
    <p:sldLayoutId id="2147483684" r:id="rId17"/>
    <p:sldLayoutId id="2147483686" r:id="rId18"/>
    <p:sldLayoutId id="2147483691" r:id="rId19"/>
    <p:sldLayoutId id="2147483688" r:id="rId20"/>
    <p:sldLayoutId id="2147483692" r:id="rId21"/>
    <p:sldLayoutId id="2147483693" r:id="rId22"/>
    <p:sldLayoutId id="2147483694" r:id="rId23"/>
    <p:sldLayoutId id="2147483678" r:id="rId24"/>
    <p:sldLayoutId id="2147483695" r:id="rId25"/>
    <p:sldLayoutId id="2147483665" r:id="rId26"/>
    <p:sldLayoutId id="2147483666" r:id="rId27"/>
    <p:sldLayoutId id="2147483697" r:id="rId28"/>
    <p:sldLayoutId id="2147483679" r:id="rId29"/>
  </p:sldLayoutIdLst>
  <p:txStyles>
    <p:titleStyle>
      <a:lvl1pPr algn="l" defTabSz="914400" rtl="0" eaLnBrk="1" latinLnBrk="0" hangingPunct="1">
        <a:lnSpc>
          <a:spcPct val="90000"/>
        </a:lnSpc>
        <a:spcBef>
          <a:spcPct val="0"/>
        </a:spcBef>
        <a:buNone/>
        <a:defRPr sz="40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0.xml"/><Relationship Id="rId1" Type="http://schemas.openxmlformats.org/officeDocument/2006/relationships/tags" Target="../tags/tag5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0.xml"/><Relationship Id="rId1" Type="http://schemas.openxmlformats.org/officeDocument/2006/relationships/tags" Target="../tags/tag5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0.xml"/><Relationship Id="rId1" Type="http://schemas.openxmlformats.org/officeDocument/2006/relationships/tags" Target="../tags/tag5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1.xml"/><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6.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9D849F-400A-4B00-9882-C67F506FE961}"/>
              </a:ext>
            </a:extLst>
          </p:cNvPr>
          <p:cNvSpPr>
            <a:spLocks noGrp="1"/>
          </p:cNvSpPr>
          <p:nvPr>
            <p:ph type="title"/>
          </p:nvPr>
        </p:nvSpPr>
        <p:spPr/>
        <p:txBody>
          <a:bodyPr/>
          <a:lstStyle/>
          <a:p>
            <a:r>
              <a:rPr lang="fr-FR" b="1" dirty="0"/>
              <a:t>Sous les ponts de Moodle coule l’IA</a:t>
            </a:r>
            <a:endParaRPr lang="fr-FR" dirty="0"/>
          </a:p>
        </p:txBody>
      </p:sp>
      <p:sp>
        <p:nvSpPr>
          <p:cNvPr id="3" name="Espace réservé du texte 2">
            <a:extLst>
              <a:ext uri="{FF2B5EF4-FFF2-40B4-BE49-F238E27FC236}">
                <a16:creationId xmlns:a16="http://schemas.microsoft.com/office/drawing/2014/main" id="{E89CBF9D-C734-4E53-86B8-34341A0E891C}"/>
              </a:ext>
            </a:extLst>
          </p:cNvPr>
          <p:cNvSpPr>
            <a:spLocks noGrp="1"/>
          </p:cNvSpPr>
          <p:nvPr>
            <p:ph type="body" idx="1"/>
          </p:nvPr>
        </p:nvSpPr>
        <p:spPr>
          <a:xfrm>
            <a:off x="1229849" y="3931919"/>
            <a:ext cx="9726020" cy="1456510"/>
          </a:xfrm>
        </p:spPr>
        <p:txBody>
          <a:bodyPr>
            <a:normAutofit lnSpcReduction="10000"/>
          </a:bodyPr>
          <a:lstStyle/>
          <a:p>
            <a:r>
              <a:rPr lang="fr-FR" b="1" dirty="0"/>
              <a:t>Polyphonie, interprétation et pédagogie</a:t>
            </a:r>
          </a:p>
          <a:p>
            <a:br>
              <a:rPr lang="fr-FR" b="1" dirty="0"/>
            </a:br>
            <a:r>
              <a:rPr lang="fr-FR" i="1" dirty="0"/>
              <a:t>Une séquence sur Britannicus comme expérimentation critique d’un usage raisonné de l’IA.</a:t>
            </a:r>
            <a:endParaRPr lang="fr-FR" dirty="0"/>
          </a:p>
        </p:txBody>
      </p:sp>
      <p:sp>
        <p:nvSpPr>
          <p:cNvPr id="4" name="Espace réservé du texte 3">
            <a:extLst>
              <a:ext uri="{FF2B5EF4-FFF2-40B4-BE49-F238E27FC236}">
                <a16:creationId xmlns:a16="http://schemas.microsoft.com/office/drawing/2014/main" id="{21B3342D-69DD-490B-9C2E-98E93E5A745F}"/>
              </a:ext>
            </a:extLst>
          </p:cNvPr>
          <p:cNvSpPr>
            <a:spLocks noGrp="1"/>
          </p:cNvSpPr>
          <p:nvPr>
            <p:ph type="body" idx="13"/>
          </p:nvPr>
        </p:nvSpPr>
        <p:spPr/>
        <p:txBody>
          <a:bodyPr/>
          <a:lstStyle/>
          <a:p>
            <a:r>
              <a:rPr lang="fr-FR" dirty="0"/>
              <a:t>DRANE Grand Est _ Strasbourg</a:t>
            </a:r>
          </a:p>
        </p:txBody>
      </p:sp>
    </p:spTree>
    <p:custDataLst>
      <p:tags r:id="rId1"/>
    </p:custDataLst>
    <p:extLst>
      <p:ext uri="{BB962C8B-B14F-4D97-AF65-F5344CB8AC3E}">
        <p14:creationId xmlns:p14="http://schemas.microsoft.com/office/powerpoint/2010/main" val="1607711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6438A-6458-8F29-807F-7072F94106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3067E69-4B9E-6D73-A0F6-15241CECA23F}"/>
              </a:ext>
            </a:extLst>
          </p:cNvPr>
          <p:cNvSpPr>
            <a:spLocks noGrp="1"/>
          </p:cNvSpPr>
          <p:nvPr>
            <p:ph type="title"/>
          </p:nvPr>
        </p:nvSpPr>
        <p:spPr>
          <a:xfrm>
            <a:off x="2279905" y="765809"/>
            <a:ext cx="7632189" cy="1049310"/>
          </a:xfrm>
        </p:spPr>
        <p:txBody>
          <a:bodyPr anchor="ctr">
            <a:noAutofit/>
          </a:bodyPr>
          <a:lstStyle/>
          <a:p>
            <a:r>
              <a:rPr lang="fr-FR" sz="3600" dirty="0"/>
              <a:t>La voix singulière de l’élève</a:t>
            </a:r>
          </a:p>
        </p:txBody>
      </p:sp>
      <p:sp>
        <p:nvSpPr>
          <p:cNvPr id="14" name="Text Placeholder 5">
            <a:extLst>
              <a:ext uri="{FF2B5EF4-FFF2-40B4-BE49-F238E27FC236}">
                <a16:creationId xmlns:a16="http://schemas.microsoft.com/office/drawing/2014/main" id="{1AEAE2B9-16EF-6B04-517F-D1CB5C101470}"/>
              </a:ext>
            </a:extLst>
          </p:cNvPr>
          <p:cNvSpPr>
            <a:spLocks noGrp="1"/>
          </p:cNvSpPr>
          <p:nvPr>
            <p:ph type="body" sz="quarter" idx="20"/>
          </p:nvPr>
        </p:nvSpPr>
        <p:spPr>
          <a:xfrm>
            <a:off x="6790759" y="2272599"/>
            <a:ext cx="4185092" cy="3022934"/>
          </a:xfrm>
        </p:spPr>
        <p:txBody>
          <a:bodyPr anchor="t">
            <a:normAutofit/>
          </a:bodyPr>
          <a:lstStyle/>
          <a:p>
            <a:pPr marL="342900" indent="-342900">
              <a:buFont typeface="Arial" panose="020B0604020202020204" pitchFamily="34" charset="0"/>
              <a:buChar char="•"/>
            </a:pPr>
            <a:r>
              <a:rPr lang="fr-FR" sz="2000" dirty="0"/>
              <a:t>L’interprétation comme expérience sensible, subjective, incarnée.</a:t>
            </a:r>
          </a:p>
          <a:p>
            <a:pPr marL="342900" indent="-342900">
              <a:buFont typeface="Arial" panose="020B0604020202020204" pitchFamily="34" charset="0"/>
              <a:buChar char="•"/>
            </a:pPr>
            <a:r>
              <a:rPr lang="fr-FR" sz="2000" dirty="0"/>
              <a:t>L’élève existe comme lecteur autonome, dès le départ.</a:t>
            </a:r>
            <a:endParaRPr lang="fr-FR" sz="2000" i="1" dirty="0"/>
          </a:p>
        </p:txBody>
      </p:sp>
      <p:sp>
        <p:nvSpPr>
          <p:cNvPr id="9" name="Text Placeholder 5">
            <a:extLst>
              <a:ext uri="{FF2B5EF4-FFF2-40B4-BE49-F238E27FC236}">
                <a16:creationId xmlns:a16="http://schemas.microsoft.com/office/drawing/2014/main" id="{91EE787E-7BBC-24C4-A783-620268BC3522}"/>
              </a:ext>
            </a:extLst>
          </p:cNvPr>
          <p:cNvSpPr txBox="1">
            <a:spLocks/>
          </p:cNvSpPr>
          <p:nvPr/>
        </p:nvSpPr>
        <p:spPr>
          <a:xfrm>
            <a:off x="1339500" y="2273380"/>
            <a:ext cx="4185092" cy="3571875"/>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Jusqu’où Agrippine est-elle prête à aller pour regagner son influence sur Néron ?</a:t>
            </a:r>
          </a:p>
          <a:p>
            <a:endParaRPr lang="fr-FR" sz="2800" i="1" dirty="0">
              <a:latin typeface="Baguet Script" panose="00000500000000000000" pitchFamily="2" charset="0"/>
              <a:cs typeface="Sanskrit Text" panose="020B0502040204020203" pitchFamily="18" charset="0"/>
            </a:endParaRPr>
          </a:p>
          <a:p>
            <a:endParaRPr lang="fr-FR" sz="2400" dirty="0">
              <a:latin typeface="Baguet Script" panose="00000500000000000000" pitchFamily="2" charset="0"/>
              <a:cs typeface="Sanskrit Text" panose="020B0502040204020203" pitchFamily="18" charset="0"/>
            </a:endParaRPr>
          </a:p>
        </p:txBody>
      </p:sp>
      <p:sp>
        <p:nvSpPr>
          <p:cNvPr id="11" name="ZoneTexte 10">
            <a:extLst>
              <a:ext uri="{FF2B5EF4-FFF2-40B4-BE49-F238E27FC236}">
                <a16:creationId xmlns:a16="http://schemas.microsoft.com/office/drawing/2014/main" id="{0C69F386-E0CA-C7A5-DC1D-15173273D984}"/>
              </a:ext>
            </a:extLst>
          </p:cNvPr>
          <p:cNvSpPr txBox="1"/>
          <p:nvPr/>
        </p:nvSpPr>
        <p:spPr>
          <a:xfrm rot="1103413">
            <a:off x="886093" y="148776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3" name="ZoneTexte 12">
            <a:extLst>
              <a:ext uri="{FF2B5EF4-FFF2-40B4-BE49-F238E27FC236}">
                <a16:creationId xmlns:a16="http://schemas.microsoft.com/office/drawing/2014/main" id="{EA1A928A-6B8A-CD04-AE70-418351830D06}"/>
              </a:ext>
            </a:extLst>
          </p:cNvPr>
          <p:cNvSpPr txBox="1"/>
          <p:nvPr/>
        </p:nvSpPr>
        <p:spPr>
          <a:xfrm rot="1103413">
            <a:off x="871950" y="3387728"/>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5" name="ZoneTexte 14">
            <a:extLst>
              <a:ext uri="{FF2B5EF4-FFF2-40B4-BE49-F238E27FC236}">
                <a16:creationId xmlns:a16="http://schemas.microsoft.com/office/drawing/2014/main" id="{4C05D4E3-4B6E-3520-5CD1-6A7833B780F4}"/>
              </a:ext>
            </a:extLst>
          </p:cNvPr>
          <p:cNvSpPr txBox="1"/>
          <p:nvPr/>
        </p:nvSpPr>
        <p:spPr>
          <a:xfrm rot="1103413">
            <a:off x="4676510" y="4814812"/>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16" name="ZoneTexte 15">
            <a:extLst>
              <a:ext uri="{FF2B5EF4-FFF2-40B4-BE49-F238E27FC236}">
                <a16:creationId xmlns:a16="http://schemas.microsoft.com/office/drawing/2014/main" id="{8566A459-943B-4F94-ABE1-F2DE783298A5}"/>
              </a:ext>
            </a:extLst>
          </p:cNvPr>
          <p:cNvSpPr txBox="1"/>
          <p:nvPr/>
        </p:nvSpPr>
        <p:spPr>
          <a:xfrm rot="1103413">
            <a:off x="4910051" y="258449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3" name="Text Placeholder 5">
            <a:extLst>
              <a:ext uri="{FF2B5EF4-FFF2-40B4-BE49-F238E27FC236}">
                <a16:creationId xmlns:a16="http://schemas.microsoft.com/office/drawing/2014/main" id="{24B98312-BCD6-78FF-CE2A-A473F77F1B0D}"/>
              </a:ext>
            </a:extLst>
          </p:cNvPr>
          <p:cNvSpPr txBox="1">
            <a:spLocks/>
          </p:cNvSpPr>
          <p:nvPr/>
        </p:nvSpPr>
        <p:spPr>
          <a:xfrm>
            <a:off x="1353642" y="2260922"/>
            <a:ext cx="4185092" cy="3571875"/>
          </a:xfrm>
          <a:prstGeom prst="rect">
            <a:avLst/>
          </a:prstGeom>
        </p:spPr>
        <p:txBody>
          <a:bodyPr vert="horz" lIns="91440" tIns="45720" rIns="91440" bIns="45720" rtlCol="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800" i="1" dirty="0">
              <a:latin typeface="Baguet Script" panose="00000500000000000000" pitchFamily="2" charset="0"/>
              <a:cs typeface="Sanskrit Text" panose="020B0502040204020203" pitchFamily="18" charset="0"/>
            </a:endParaRPr>
          </a:p>
          <a:p>
            <a:endParaRPr lang="fr-FR" sz="2800" i="1" dirty="0">
              <a:latin typeface="Baguet Script" panose="00000500000000000000" pitchFamily="2" charset="0"/>
              <a:cs typeface="Sanskrit Text" panose="020B0502040204020203" pitchFamily="18" charset="0"/>
            </a:endParaRPr>
          </a:p>
          <a:p>
            <a:endParaRPr lang="fr-FR" sz="2800" i="1" dirty="0">
              <a:latin typeface="Baguet Script" panose="00000500000000000000" pitchFamily="2" charset="0"/>
              <a:cs typeface="Sanskrit Text" panose="020B0502040204020203" pitchFamily="18" charset="0"/>
            </a:endParaRPr>
          </a:p>
          <a:p>
            <a:endParaRPr lang="fr-FR" sz="2400" dirty="0">
              <a:latin typeface="Baguet Script" panose="00000500000000000000" pitchFamily="2" charset="0"/>
              <a:cs typeface="Sanskrit Text" panose="020B0502040204020203" pitchFamily="18" charset="0"/>
            </a:endParaRPr>
          </a:p>
          <a:p>
            <a:r>
              <a:rPr lang="fr-FR" sz="3000" i="1" dirty="0">
                <a:latin typeface="Baguet Script" panose="00000500000000000000" pitchFamily="2" charset="0"/>
              </a:rPr>
              <a:t>Chaque conflit familial va pratiquement toujours devenir un conflit politique, car Néron est empereur.</a:t>
            </a:r>
          </a:p>
        </p:txBody>
      </p:sp>
    </p:spTree>
    <p:custDataLst>
      <p:tags r:id="rId1"/>
    </p:custDataLst>
    <p:extLst>
      <p:ext uri="{BB962C8B-B14F-4D97-AF65-F5344CB8AC3E}">
        <p14:creationId xmlns:p14="http://schemas.microsoft.com/office/powerpoint/2010/main" val="3813824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D17EF-A0C9-4F99-9F67-56A44E0660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13EDECE-984E-ACAB-4D13-FE66A02316BB}"/>
              </a:ext>
            </a:extLst>
          </p:cNvPr>
          <p:cNvSpPr>
            <a:spLocks noGrp="1"/>
          </p:cNvSpPr>
          <p:nvPr>
            <p:ph type="title"/>
          </p:nvPr>
        </p:nvSpPr>
        <p:spPr>
          <a:xfrm>
            <a:off x="1918041" y="839944"/>
            <a:ext cx="8624094" cy="778933"/>
          </a:xfrm>
        </p:spPr>
        <p:txBody>
          <a:bodyPr anchor="ctr">
            <a:noAutofit/>
          </a:bodyPr>
          <a:lstStyle/>
          <a:p>
            <a:r>
              <a:rPr lang="fr-FR" sz="3600" dirty="0"/>
              <a:t>Des voix humaines se répondent</a:t>
            </a:r>
          </a:p>
        </p:txBody>
      </p:sp>
      <p:sp>
        <p:nvSpPr>
          <p:cNvPr id="13" name="Text Placeholder 2">
            <a:extLst>
              <a:ext uri="{FF2B5EF4-FFF2-40B4-BE49-F238E27FC236}">
                <a16:creationId xmlns:a16="http://schemas.microsoft.com/office/drawing/2014/main" id="{45E92CF1-2219-191C-9AC1-8A55CDB80A28}"/>
              </a:ext>
            </a:extLst>
          </p:cNvPr>
          <p:cNvSpPr>
            <a:spLocks noGrp="1"/>
          </p:cNvSpPr>
          <p:nvPr>
            <p:ph type="body" sz="quarter" idx="13"/>
          </p:nvPr>
        </p:nvSpPr>
        <p:spPr>
          <a:xfrm>
            <a:off x="1236130" y="5549078"/>
            <a:ext cx="4993958" cy="337372"/>
          </a:xfrm>
        </p:spPr>
        <p:txBody>
          <a:bodyPr/>
          <a:lstStyle/>
          <a:p>
            <a:r>
              <a:rPr lang="en-US" dirty="0"/>
              <a:t>Capture </a:t>
            </a:r>
            <a:r>
              <a:rPr lang="en-US" dirty="0" err="1"/>
              <a:t>d’écran</a:t>
            </a:r>
            <a:r>
              <a:rPr lang="en-US" dirty="0"/>
              <a:t> du </a:t>
            </a:r>
            <a:r>
              <a:rPr lang="en-US" dirty="0" err="1"/>
              <a:t>cours</a:t>
            </a:r>
            <a:r>
              <a:rPr lang="en-US" dirty="0"/>
              <a:t> Moodle</a:t>
            </a:r>
          </a:p>
        </p:txBody>
      </p:sp>
      <p:sp>
        <p:nvSpPr>
          <p:cNvPr id="17" name="Text Placeholder 5">
            <a:extLst>
              <a:ext uri="{FF2B5EF4-FFF2-40B4-BE49-F238E27FC236}">
                <a16:creationId xmlns:a16="http://schemas.microsoft.com/office/drawing/2014/main" id="{91FABAD7-5F87-2FA0-BF79-95EE9AE409E9}"/>
              </a:ext>
            </a:extLst>
          </p:cNvPr>
          <p:cNvSpPr>
            <a:spLocks noGrp="1"/>
          </p:cNvSpPr>
          <p:nvPr>
            <p:ph type="body" sz="quarter" idx="20"/>
          </p:nvPr>
        </p:nvSpPr>
        <p:spPr>
          <a:xfrm>
            <a:off x="6770043" y="1846716"/>
            <a:ext cx="4185092" cy="3022934"/>
          </a:xfrm>
        </p:spPr>
        <p:txBody>
          <a:bodyPr/>
          <a:lstStyle/>
          <a:p>
            <a:pPr marL="285750" indent="-285750">
              <a:buFont typeface="Arial" panose="020B0604020202020204" pitchFamily="34" charset="0"/>
              <a:buChar char="•"/>
            </a:pPr>
            <a:r>
              <a:rPr lang="fr-FR" sz="2000" dirty="0"/>
              <a:t>Forums, ateliers, partages de lecture.</a:t>
            </a:r>
          </a:p>
          <a:p>
            <a:pPr marL="285750" indent="-285750">
              <a:buFont typeface="Arial" panose="020B0604020202020204" pitchFamily="34" charset="0"/>
              <a:buChar char="•"/>
            </a:pPr>
            <a:r>
              <a:rPr lang="fr-FR" sz="2000" dirty="0"/>
              <a:t>L’écho des lectures entre pairs.</a:t>
            </a:r>
          </a:p>
          <a:p>
            <a:pPr marL="285750" indent="-285750">
              <a:buFont typeface="Arial" panose="020B0604020202020204" pitchFamily="34" charset="0"/>
              <a:buChar char="•"/>
            </a:pPr>
            <a:r>
              <a:rPr lang="fr-FR" sz="2000" dirty="0"/>
              <a:t>La friction humaine avant la friction algorithmique.</a:t>
            </a:r>
          </a:p>
          <a:p>
            <a:pPr marL="285750" indent="-285750">
              <a:buFont typeface="Arial" panose="020B0604020202020204" pitchFamily="34" charset="0"/>
              <a:buChar char="•"/>
            </a:pPr>
            <a:endParaRPr lang="fr-FR" sz="2000" dirty="0"/>
          </a:p>
          <a:p>
            <a:r>
              <a:rPr lang="fr-FR" sz="2000" dirty="0"/>
              <a:t>Moodle comme </a:t>
            </a:r>
            <a:r>
              <a:rPr lang="fr-FR" sz="2000" b="1" dirty="0"/>
              <a:t>cercle herméneutique</a:t>
            </a:r>
            <a:r>
              <a:rPr lang="fr-FR" sz="2000" dirty="0"/>
              <a:t>, pas comme banque de fichiers ou d’exercices.</a:t>
            </a:r>
            <a:endParaRPr lang="en-US" sz="2000" dirty="0"/>
          </a:p>
        </p:txBody>
      </p:sp>
      <p:pic>
        <p:nvPicPr>
          <p:cNvPr id="7" name="Espace réservé pour une image  6" descr="Une image contenant texte, Police, capture d’écran, reçu&#10;&#10;Le contenu généré par l’IA peut être incorrect.">
            <a:extLst>
              <a:ext uri="{FF2B5EF4-FFF2-40B4-BE49-F238E27FC236}">
                <a16:creationId xmlns:a16="http://schemas.microsoft.com/office/drawing/2014/main" id="{A16C59CA-0851-02C1-B245-B242AFCDB5CE}"/>
              </a:ext>
            </a:extLst>
          </p:cNvPr>
          <p:cNvPicPr>
            <a:picLocks noChangeAspect="1"/>
          </p:cNvPicPr>
          <p:nvPr/>
        </p:nvPicPr>
        <p:blipFill>
          <a:blip r:embed="rId2">
            <a:extLst>
              <a:ext uri="{28A0092B-C50C-407E-A947-70E740481C1C}">
                <a14:useLocalDpi xmlns:a14="http://schemas.microsoft.com/office/drawing/2010/main" val="0"/>
              </a:ext>
            </a:extLst>
          </a:blip>
          <a:srcRect l="10967" r="10967"/>
          <a:stretch>
            <a:fillRect/>
          </a:stretch>
        </p:blipFill>
        <p:spPr>
          <a:xfrm>
            <a:off x="1329585" y="1952376"/>
            <a:ext cx="3714639" cy="2171326"/>
          </a:xfrm>
          <a:prstGeom prst="rect">
            <a:avLst/>
          </a:prstGeom>
        </p:spPr>
      </p:pic>
      <p:pic>
        <p:nvPicPr>
          <p:cNvPr id="8" name="Espace réservé pour une image  7" descr="Une image contenant texte, Police, capture d’écran, Rectangle&#10;&#10;Le contenu généré par l’IA peut être incorrect.">
            <a:extLst>
              <a:ext uri="{FF2B5EF4-FFF2-40B4-BE49-F238E27FC236}">
                <a16:creationId xmlns:a16="http://schemas.microsoft.com/office/drawing/2014/main" id="{D2D1AFD5-3030-00D0-769B-19010C51299E}"/>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1961" r="21961"/>
          <a:stretch/>
        </p:blipFill>
        <p:spPr>
          <a:xfrm rot="637260">
            <a:off x="2385541" y="2724639"/>
            <a:ext cx="3656542" cy="2379966"/>
          </a:xfrm>
          <a:noFill/>
        </p:spPr>
      </p:pic>
    </p:spTree>
    <p:extLst>
      <p:ext uri="{BB962C8B-B14F-4D97-AF65-F5344CB8AC3E}">
        <p14:creationId xmlns:p14="http://schemas.microsoft.com/office/powerpoint/2010/main" val="8152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E32A-63C8-033F-24E5-97FD323B2CB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55318F0-E2E0-C234-11DF-6E3D062552EA}"/>
              </a:ext>
            </a:extLst>
          </p:cNvPr>
          <p:cNvSpPr>
            <a:spLocks noGrp="1"/>
          </p:cNvSpPr>
          <p:nvPr>
            <p:ph type="title"/>
          </p:nvPr>
        </p:nvSpPr>
        <p:spPr>
          <a:xfrm>
            <a:off x="3186906" y="1037253"/>
            <a:ext cx="5818187" cy="778933"/>
          </a:xfrm>
        </p:spPr>
        <p:txBody>
          <a:bodyPr anchor="ctr">
            <a:normAutofit fontScale="90000"/>
          </a:bodyPr>
          <a:lstStyle/>
          <a:p>
            <a:r>
              <a:rPr lang="fr-FR" dirty="0"/>
              <a:t>Une voix autre : </a:t>
            </a:r>
            <a:br>
              <a:rPr lang="fr-FR" dirty="0"/>
            </a:br>
            <a:r>
              <a:rPr lang="fr-FR" dirty="0"/>
              <a:t>l’IA entre dans la classe</a:t>
            </a:r>
          </a:p>
        </p:txBody>
      </p:sp>
      <p:sp>
        <p:nvSpPr>
          <p:cNvPr id="17" name="Text Placeholder 5">
            <a:extLst>
              <a:ext uri="{FF2B5EF4-FFF2-40B4-BE49-F238E27FC236}">
                <a16:creationId xmlns:a16="http://schemas.microsoft.com/office/drawing/2014/main" id="{57D733D7-3E75-EA84-BD7E-42365A342078}"/>
              </a:ext>
            </a:extLst>
          </p:cNvPr>
          <p:cNvSpPr>
            <a:spLocks noGrp="1"/>
          </p:cNvSpPr>
          <p:nvPr>
            <p:ph type="body" sz="quarter" idx="20"/>
          </p:nvPr>
        </p:nvSpPr>
        <p:spPr>
          <a:xfrm>
            <a:off x="6770043" y="2299486"/>
            <a:ext cx="4185092" cy="3022934"/>
          </a:xfrm>
        </p:spPr>
        <p:txBody>
          <a:bodyPr/>
          <a:lstStyle/>
          <a:p>
            <a:pPr marL="342900" indent="-342900">
              <a:buFont typeface="Arial" panose="020B0604020202020204" pitchFamily="34" charset="0"/>
              <a:buChar char="•"/>
            </a:pPr>
            <a:r>
              <a:rPr lang="fr-FR" sz="2000" dirty="0"/>
              <a:t>Sollicitée pour : reformuler un vers, proposer une piste, questionner un angle. </a:t>
            </a:r>
          </a:p>
          <a:p>
            <a:pPr marL="342900" indent="-342900">
              <a:buFont typeface="Arial" panose="020B0604020202020204" pitchFamily="34" charset="0"/>
              <a:buChar char="•"/>
            </a:pPr>
            <a:r>
              <a:rPr lang="fr-FR" sz="2000" dirty="0"/>
              <a:t>Toujours intégrée dans une activité scénarisée, jamais isolée. </a:t>
            </a:r>
          </a:p>
          <a:p>
            <a:pPr marL="285750" indent="-285750">
              <a:buFont typeface="Arial" panose="020B0604020202020204" pitchFamily="34" charset="0"/>
              <a:buChar char="•"/>
            </a:pPr>
            <a:r>
              <a:rPr lang="fr-FR" sz="2000" dirty="0"/>
              <a:t>L’élève peut s’y perdre, ou s’y retrouver.</a:t>
            </a:r>
          </a:p>
        </p:txBody>
      </p:sp>
      <p:sp>
        <p:nvSpPr>
          <p:cNvPr id="5" name="Espace réservé du texte 4">
            <a:extLst>
              <a:ext uri="{FF2B5EF4-FFF2-40B4-BE49-F238E27FC236}">
                <a16:creationId xmlns:a16="http://schemas.microsoft.com/office/drawing/2014/main" id="{99019E6D-F534-CA21-CAFE-13724E63A4E6}"/>
              </a:ext>
            </a:extLst>
          </p:cNvPr>
          <p:cNvSpPr>
            <a:spLocks noGrp="1"/>
          </p:cNvSpPr>
          <p:nvPr>
            <p:ph type="body" sz="quarter" idx="13"/>
          </p:nvPr>
        </p:nvSpPr>
        <p:spPr>
          <a:xfrm>
            <a:off x="1235394" y="5537109"/>
            <a:ext cx="4993958" cy="337372"/>
          </a:xfrm>
        </p:spPr>
        <p:txBody>
          <a:bodyPr/>
          <a:lstStyle/>
          <a:p>
            <a:r>
              <a:rPr lang="fr-FR" dirty="0"/>
              <a:t>Illustration générée par une élève à l’aide d’un système d’IA</a:t>
            </a:r>
          </a:p>
        </p:txBody>
      </p:sp>
      <p:pic>
        <p:nvPicPr>
          <p:cNvPr id="6" name="Espace réservé pour une image  7">
            <a:extLst>
              <a:ext uri="{FF2B5EF4-FFF2-40B4-BE49-F238E27FC236}">
                <a16:creationId xmlns:a16="http://schemas.microsoft.com/office/drawing/2014/main" id="{4F1D3E29-2599-9B74-7812-11BE420FFB00}"/>
              </a:ext>
            </a:extLst>
          </p:cNvPr>
          <p:cNvPicPr>
            <a:picLocks noChangeAspect="1"/>
          </p:cNvPicPr>
          <p:nvPr/>
        </p:nvPicPr>
        <p:blipFill>
          <a:blip r:embed="rId2">
            <a:extLst>
              <a:ext uri="{28A0092B-C50C-407E-A947-70E740481C1C}">
                <a14:useLocalDpi xmlns:a14="http://schemas.microsoft.com/office/drawing/2010/main" val="0"/>
              </a:ext>
            </a:extLst>
          </a:blip>
          <a:srcRect t="17456" b="17456"/>
          <a:stretch/>
        </p:blipFill>
        <p:spPr>
          <a:xfrm>
            <a:off x="1236865" y="2186201"/>
            <a:ext cx="4992487" cy="3249504"/>
          </a:xfrm>
          <a:prstGeom prst="rect">
            <a:avLst/>
          </a:prstGeom>
          <a:noFill/>
        </p:spPr>
      </p:pic>
    </p:spTree>
    <p:extLst>
      <p:ext uri="{BB962C8B-B14F-4D97-AF65-F5344CB8AC3E}">
        <p14:creationId xmlns:p14="http://schemas.microsoft.com/office/powerpoint/2010/main" val="338699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74C2B-B797-4D47-1157-55071A763B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B49153-8488-FCB7-E89B-083CB5BCB48A}"/>
              </a:ext>
            </a:extLst>
          </p:cNvPr>
          <p:cNvSpPr>
            <a:spLocks noGrp="1"/>
          </p:cNvSpPr>
          <p:nvPr>
            <p:ph type="title"/>
          </p:nvPr>
        </p:nvSpPr>
        <p:spPr>
          <a:xfrm>
            <a:off x="2747338" y="991657"/>
            <a:ext cx="6697323" cy="778933"/>
          </a:xfrm>
        </p:spPr>
        <p:txBody>
          <a:bodyPr anchor="ctr">
            <a:noAutofit/>
          </a:bodyPr>
          <a:lstStyle/>
          <a:p>
            <a:r>
              <a:rPr lang="fr-FR" sz="3600" dirty="0"/>
              <a:t>Dialogue avec l’IA : tentatives et tâtonnements</a:t>
            </a:r>
          </a:p>
        </p:txBody>
      </p:sp>
      <p:sp>
        <p:nvSpPr>
          <p:cNvPr id="17" name="Text Placeholder 5">
            <a:extLst>
              <a:ext uri="{FF2B5EF4-FFF2-40B4-BE49-F238E27FC236}">
                <a16:creationId xmlns:a16="http://schemas.microsoft.com/office/drawing/2014/main" id="{AC49B6E3-B5B4-23B7-5411-B617CAF39B88}"/>
              </a:ext>
            </a:extLst>
          </p:cNvPr>
          <p:cNvSpPr>
            <a:spLocks noGrp="1"/>
          </p:cNvSpPr>
          <p:nvPr>
            <p:ph type="body" sz="quarter" idx="20"/>
          </p:nvPr>
        </p:nvSpPr>
        <p:spPr>
          <a:xfrm>
            <a:off x="6770043" y="2769281"/>
            <a:ext cx="4185092" cy="3022934"/>
          </a:xfrm>
        </p:spPr>
        <p:txBody>
          <a:bodyPr/>
          <a:lstStyle/>
          <a:p>
            <a:pPr marL="285750" indent="-285750">
              <a:buFont typeface="Arial" panose="020B0604020202020204" pitchFamily="34" charset="0"/>
              <a:buChar char="•"/>
            </a:pPr>
            <a:r>
              <a:rPr lang="fr-FR" sz="2000" dirty="0"/>
              <a:t>L’élève interagit avec l’IA : parfois avec </a:t>
            </a:r>
            <a:r>
              <a:rPr lang="fr-FR" sz="2000" b="1" dirty="0">
                <a:solidFill>
                  <a:srgbClr val="95BC3B"/>
                </a:solidFill>
              </a:rPr>
              <a:t>profit</a:t>
            </a:r>
            <a:r>
              <a:rPr lang="fr-FR" sz="2000" dirty="0"/>
              <a:t>, parfois non.</a:t>
            </a:r>
          </a:p>
        </p:txBody>
      </p:sp>
      <p:sp>
        <p:nvSpPr>
          <p:cNvPr id="5" name="Text Placeholder 5">
            <a:extLst>
              <a:ext uri="{FF2B5EF4-FFF2-40B4-BE49-F238E27FC236}">
                <a16:creationId xmlns:a16="http://schemas.microsoft.com/office/drawing/2014/main" id="{08EC1150-6DA4-9E92-0031-64640ABEAD29}"/>
              </a:ext>
            </a:extLst>
          </p:cNvPr>
          <p:cNvSpPr txBox="1">
            <a:spLocks/>
          </p:cNvSpPr>
          <p:nvPr/>
        </p:nvSpPr>
        <p:spPr>
          <a:xfrm>
            <a:off x="1339500" y="2273380"/>
            <a:ext cx="4185092" cy="3571875"/>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L’IA m’a dit que ma question était bien, mais trop restreinte. Elle m’a proposé d’élargir la question pour inclure aussi le thème de la beauté. Cela m’a fait comprendre qu’il fallait éviter de trop se focaliser sur un seul aspect du texte. </a:t>
            </a:r>
          </a:p>
          <a:p>
            <a:endParaRPr lang="fr-FR" sz="2400" dirty="0">
              <a:latin typeface="Baguet Script" panose="00000500000000000000" pitchFamily="2" charset="0"/>
              <a:cs typeface="Sanskrit Text" panose="020B0502040204020203" pitchFamily="18" charset="0"/>
            </a:endParaRPr>
          </a:p>
        </p:txBody>
      </p:sp>
      <p:sp>
        <p:nvSpPr>
          <p:cNvPr id="6" name="ZoneTexte 5">
            <a:extLst>
              <a:ext uri="{FF2B5EF4-FFF2-40B4-BE49-F238E27FC236}">
                <a16:creationId xmlns:a16="http://schemas.microsoft.com/office/drawing/2014/main" id="{25B4F61E-99DE-FF9A-E195-B66807393F9E}"/>
              </a:ext>
            </a:extLst>
          </p:cNvPr>
          <p:cNvSpPr txBox="1"/>
          <p:nvPr/>
        </p:nvSpPr>
        <p:spPr>
          <a:xfrm rot="1103413">
            <a:off x="871950" y="148854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7" name="ZoneTexte 6">
            <a:extLst>
              <a:ext uri="{FF2B5EF4-FFF2-40B4-BE49-F238E27FC236}">
                <a16:creationId xmlns:a16="http://schemas.microsoft.com/office/drawing/2014/main" id="{B049E25B-052D-AD37-04DC-4D984C3B3528}"/>
              </a:ext>
            </a:extLst>
          </p:cNvPr>
          <p:cNvSpPr txBox="1"/>
          <p:nvPr/>
        </p:nvSpPr>
        <p:spPr>
          <a:xfrm rot="1103413">
            <a:off x="2514364" y="486999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Tree>
    <p:extLst>
      <p:ext uri="{BB962C8B-B14F-4D97-AF65-F5344CB8AC3E}">
        <p14:creationId xmlns:p14="http://schemas.microsoft.com/office/powerpoint/2010/main" val="41707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B3A5-9AD8-6C50-54FC-5A8A3E190141}"/>
            </a:ext>
          </a:extLst>
        </p:cNvPr>
        <p:cNvGrpSpPr/>
        <p:nvPr/>
      </p:nvGrpSpPr>
      <p:grpSpPr>
        <a:xfrm>
          <a:off x="0" y="0"/>
          <a:ext cx="0" cy="0"/>
          <a:chOff x="0" y="0"/>
          <a:chExt cx="0" cy="0"/>
        </a:xfrm>
      </p:grpSpPr>
      <p:sp>
        <p:nvSpPr>
          <p:cNvPr id="17" name="Text Placeholder 5">
            <a:extLst>
              <a:ext uri="{FF2B5EF4-FFF2-40B4-BE49-F238E27FC236}">
                <a16:creationId xmlns:a16="http://schemas.microsoft.com/office/drawing/2014/main" id="{DF4EDA99-E3B1-F1AD-7AA0-6AE8C69B2906}"/>
              </a:ext>
            </a:extLst>
          </p:cNvPr>
          <p:cNvSpPr>
            <a:spLocks noGrp="1"/>
          </p:cNvSpPr>
          <p:nvPr>
            <p:ph type="body" sz="quarter" idx="20"/>
          </p:nvPr>
        </p:nvSpPr>
        <p:spPr>
          <a:xfrm>
            <a:off x="6770043" y="2769281"/>
            <a:ext cx="4185092" cy="3022934"/>
          </a:xfrm>
        </p:spPr>
        <p:txBody>
          <a:bodyPr/>
          <a:lstStyle/>
          <a:p>
            <a:pPr marL="285750" indent="-285750">
              <a:buFont typeface="Arial" panose="020B0604020202020204" pitchFamily="34" charset="0"/>
              <a:buChar char="•"/>
            </a:pPr>
            <a:r>
              <a:rPr lang="fr-FR" sz="2000" dirty="0"/>
              <a:t>L’élève interagit avec l’IA : parfois avec profit, parfois </a:t>
            </a:r>
            <a:r>
              <a:rPr lang="fr-FR" sz="2000" b="1" dirty="0">
                <a:solidFill>
                  <a:srgbClr val="95BC3B"/>
                </a:solidFill>
              </a:rPr>
              <a:t>non</a:t>
            </a:r>
            <a:r>
              <a:rPr lang="fr-FR" sz="2000" dirty="0"/>
              <a:t>.</a:t>
            </a:r>
          </a:p>
        </p:txBody>
      </p:sp>
      <p:sp>
        <p:nvSpPr>
          <p:cNvPr id="5" name="Text Placeholder 5">
            <a:extLst>
              <a:ext uri="{FF2B5EF4-FFF2-40B4-BE49-F238E27FC236}">
                <a16:creationId xmlns:a16="http://schemas.microsoft.com/office/drawing/2014/main" id="{0140F33B-6A12-3B5E-0A27-584231DC6890}"/>
              </a:ext>
            </a:extLst>
          </p:cNvPr>
          <p:cNvSpPr txBox="1">
            <a:spLocks/>
          </p:cNvSpPr>
          <p:nvPr/>
        </p:nvSpPr>
        <p:spPr>
          <a:xfrm>
            <a:off x="1339500" y="2273380"/>
            <a:ext cx="4185092" cy="3571875"/>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J’ai remarqué que l’IA avait le même avis que moi. </a:t>
            </a:r>
          </a:p>
          <a:p>
            <a:endParaRPr lang="fr-FR" sz="2800" i="1" dirty="0">
              <a:latin typeface="Baguet Script" panose="00000500000000000000" pitchFamily="2" charset="0"/>
              <a:cs typeface="Sanskrit Text" panose="020B0502040204020203" pitchFamily="18" charset="0"/>
            </a:endParaRPr>
          </a:p>
          <a:p>
            <a:r>
              <a:rPr lang="fr-FR" sz="2800" i="1" dirty="0">
                <a:latin typeface="Baguet Script" panose="00000500000000000000" pitchFamily="2" charset="0"/>
                <a:cs typeface="Sanskrit Text" panose="020B0502040204020203" pitchFamily="18" charset="0"/>
              </a:rPr>
              <a:t>L’IA m’a proposé d’autres idées, mais je ne sais pas trop si c’était mieux.</a:t>
            </a:r>
          </a:p>
        </p:txBody>
      </p:sp>
      <p:sp>
        <p:nvSpPr>
          <p:cNvPr id="6" name="ZoneTexte 5">
            <a:extLst>
              <a:ext uri="{FF2B5EF4-FFF2-40B4-BE49-F238E27FC236}">
                <a16:creationId xmlns:a16="http://schemas.microsoft.com/office/drawing/2014/main" id="{12B7EB66-4FA3-B23E-C4AD-5A57416A128F}"/>
              </a:ext>
            </a:extLst>
          </p:cNvPr>
          <p:cNvSpPr txBox="1"/>
          <p:nvPr/>
        </p:nvSpPr>
        <p:spPr>
          <a:xfrm rot="1103413">
            <a:off x="955800" y="2876706"/>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7" name="ZoneTexte 6">
            <a:extLst>
              <a:ext uri="{FF2B5EF4-FFF2-40B4-BE49-F238E27FC236}">
                <a16:creationId xmlns:a16="http://schemas.microsoft.com/office/drawing/2014/main" id="{C77970EF-728B-4F4C-7BAF-265F7F4D2D12}"/>
              </a:ext>
            </a:extLst>
          </p:cNvPr>
          <p:cNvSpPr txBox="1"/>
          <p:nvPr/>
        </p:nvSpPr>
        <p:spPr>
          <a:xfrm rot="1103413">
            <a:off x="5248599" y="2252306"/>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3" name="ZoneTexte 2">
            <a:extLst>
              <a:ext uri="{FF2B5EF4-FFF2-40B4-BE49-F238E27FC236}">
                <a16:creationId xmlns:a16="http://schemas.microsoft.com/office/drawing/2014/main" id="{97A72BBE-1CB5-BA04-BFA7-55F208FD7240}"/>
              </a:ext>
            </a:extLst>
          </p:cNvPr>
          <p:cNvSpPr txBox="1"/>
          <p:nvPr/>
        </p:nvSpPr>
        <p:spPr>
          <a:xfrm rot="1103413">
            <a:off x="955799" y="1488551"/>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4" name="ZoneTexte 3">
            <a:extLst>
              <a:ext uri="{FF2B5EF4-FFF2-40B4-BE49-F238E27FC236}">
                <a16:creationId xmlns:a16="http://schemas.microsoft.com/office/drawing/2014/main" id="{A4F4D8B0-6AE9-976F-F889-54F6AC2A8EB5}"/>
              </a:ext>
            </a:extLst>
          </p:cNvPr>
          <p:cNvSpPr txBox="1"/>
          <p:nvPr/>
        </p:nvSpPr>
        <p:spPr>
          <a:xfrm rot="1103413">
            <a:off x="4115909" y="4036816"/>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10" name="Titre 1">
            <a:extLst>
              <a:ext uri="{FF2B5EF4-FFF2-40B4-BE49-F238E27FC236}">
                <a16:creationId xmlns:a16="http://schemas.microsoft.com/office/drawing/2014/main" id="{F585616B-0FB7-E1C5-0C12-80EDB7DCB907}"/>
              </a:ext>
            </a:extLst>
          </p:cNvPr>
          <p:cNvSpPr>
            <a:spLocks noGrp="1"/>
          </p:cNvSpPr>
          <p:nvPr>
            <p:ph type="title"/>
          </p:nvPr>
        </p:nvSpPr>
        <p:spPr>
          <a:xfrm>
            <a:off x="2747338" y="991657"/>
            <a:ext cx="6697323" cy="778933"/>
          </a:xfrm>
        </p:spPr>
        <p:txBody>
          <a:bodyPr anchor="ctr">
            <a:noAutofit/>
          </a:bodyPr>
          <a:lstStyle/>
          <a:p>
            <a:r>
              <a:rPr lang="fr-FR" sz="3600" dirty="0"/>
              <a:t>Dialogue avec l’IA : tentatives et tâtonnements</a:t>
            </a:r>
          </a:p>
        </p:txBody>
      </p:sp>
    </p:spTree>
    <p:extLst>
      <p:ext uri="{BB962C8B-B14F-4D97-AF65-F5344CB8AC3E}">
        <p14:creationId xmlns:p14="http://schemas.microsoft.com/office/powerpoint/2010/main" val="350236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5D6D-3C77-8D44-F8A2-31E9F53624A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FA644B8-2961-7779-50D3-75A03B0EE163}"/>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L’élève justifie ses choix, ses refus, ses modifications.</a:t>
            </a:r>
          </a:p>
          <a:p>
            <a:pPr marL="342900" indent="-342900">
              <a:buFont typeface="Arial" panose="020B0604020202020204" pitchFamily="34" charset="0"/>
              <a:buChar char="•"/>
            </a:pPr>
            <a:r>
              <a:rPr lang="fr-FR" dirty="0"/>
              <a:t>Le portfolio garde les traces du dialogue.</a:t>
            </a:r>
          </a:p>
          <a:p>
            <a:pPr marL="342900" indent="-342900">
              <a:buFont typeface="Arial" panose="020B0604020202020204" pitchFamily="34" charset="0"/>
              <a:buChar char="•"/>
            </a:pPr>
            <a:r>
              <a:rPr lang="fr-FR" dirty="0"/>
              <a:t>L’IA devient un interlocuteur, non une autorité.</a:t>
            </a:r>
          </a:p>
          <a:p>
            <a:pPr marL="342900" indent="-342900">
              <a:buFont typeface="Arial" panose="020B0604020202020204" pitchFamily="34" charset="0"/>
              <a:buChar char="•"/>
            </a:pPr>
            <a:endParaRPr lang="fr-FR" dirty="0"/>
          </a:p>
          <a:p>
            <a:r>
              <a:rPr lang="fr-FR" b="1" dirty="0"/>
              <a:t>Le numérique au service de la réflexivité critique.</a:t>
            </a:r>
          </a:p>
        </p:txBody>
      </p:sp>
      <p:sp>
        <p:nvSpPr>
          <p:cNvPr id="3" name="Titre 2">
            <a:extLst>
              <a:ext uri="{FF2B5EF4-FFF2-40B4-BE49-F238E27FC236}">
                <a16:creationId xmlns:a16="http://schemas.microsoft.com/office/drawing/2014/main" id="{C4FC7A70-013A-0C81-74A8-6B5B6638AE01}"/>
              </a:ext>
            </a:extLst>
          </p:cNvPr>
          <p:cNvSpPr>
            <a:spLocks noGrp="1"/>
          </p:cNvSpPr>
          <p:nvPr>
            <p:ph type="title"/>
          </p:nvPr>
        </p:nvSpPr>
        <p:spPr>
          <a:xfrm>
            <a:off x="1236130" y="824191"/>
            <a:ext cx="7836151" cy="778933"/>
          </a:xfrm>
        </p:spPr>
        <p:txBody>
          <a:bodyPr>
            <a:normAutofit fontScale="90000"/>
          </a:bodyPr>
          <a:lstStyle/>
          <a:p>
            <a:r>
              <a:rPr lang="fr-FR" dirty="0"/>
              <a:t>La voix de l’IA, mise en critique</a:t>
            </a:r>
          </a:p>
        </p:txBody>
      </p:sp>
    </p:spTree>
    <p:custDataLst>
      <p:tags r:id="rId1"/>
    </p:custDataLst>
    <p:extLst>
      <p:ext uri="{BB962C8B-B14F-4D97-AF65-F5344CB8AC3E}">
        <p14:creationId xmlns:p14="http://schemas.microsoft.com/office/powerpoint/2010/main" val="274615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00C8-1263-596D-C298-9AD06C058C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75898B1-08D8-B818-7274-297B0590D944}"/>
              </a:ext>
            </a:extLst>
          </p:cNvPr>
          <p:cNvSpPr>
            <a:spLocks noGrp="1"/>
          </p:cNvSpPr>
          <p:nvPr>
            <p:ph type="title"/>
          </p:nvPr>
        </p:nvSpPr>
        <p:spPr>
          <a:xfrm>
            <a:off x="2779995" y="812859"/>
            <a:ext cx="6632008" cy="778933"/>
          </a:xfrm>
        </p:spPr>
        <p:txBody>
          <a:bodyPr>
            <a:noAutofit/>
          </a:bodyPr>
          <a:lstStyle/>
          <a:p>
            <a:r>
              <a:rPr lang="fr-FR" sz="3600" dirty="0"/>
              <a:t>Réécriture des vers par l’IA</a:t>
            </a:r>
          </a:p>
        </p:txBody>
      </p:sp>
      <p:sp>
        <p:nvSpPr>
          <p:cNvPr id="3" name="Espace réservé du texte 2">
            <a:extLst>
              <a:ext uri="{FF2B5EF4-FFF2-40B4-BE49-F238E27FC236}">
                <a16:creationId xmlns:a16="http://schemas.microsoft.com/office/drawing/2014/main" id="{01042CC1-37A2-62E7-8223-FBA069CDD771}"/>
              </a:ext>
            </a:extLst>
          </p:cNvPr>
          <p:cNvSpPr>
            <a:spLocks noGrp="1"/>
          </p:cNvSpPr>
          <p:nvPr>
            <p:ph type="body" sz="quarter" idx="11"/>
          </p:nvPr>
        </p:nvSpPr>
        <p:spPr/>
        <p:txBody>
          <a:bodyPr>
            <a:normAutofit fontScale="85000" lnSpcReduction="10000"/>
          </a:bodyPr>
          <a:lstStyle/>
          <a:p>
            <a:r>
              <a:rPr lang="fr-FR" b="1" dirty="0"/>
              <a:t>Gains de clarté, pertes de style</a:t>
            </a:r>
          </a:p>
        </p:txBody>
      </p:sp>
      <p:sp>
        <p:nvSpPr>
          <p:cNvPr id="6" name="Text Placeholder 5">
            <a:extLst>
              <a:ext uri="{FF2B5EF4-FFF2-40B4-BE49-F238E27FC236}">
                <a16:creationId xmlns:a16="http://schemas.microsoft.com/office/drawing/2014/main" id="{8D1D435C-8F82-E288-9828-7063E347F747}"/>
              </a:ext>
            </a:extLst>
          </p:cNvPr>
          <p:cNvSpPr txBox="1">
            <a:spLocks/>
          </p:cNvSpPr>
          <p:nvPr/>
        </p:nvSpPr>
        <p:spPr>
          <a:xfrm>
            <a:off x="4055805" y="2430436"/>
            <a:ext cx="4185092" cy="1613478"/>
          </a:xfrm>
          <a:prstGeom prst="rect">
            <a:avLst/>
          </a:prstGeom>
        </p:spPr>
        <p:txBody>
          <a:bodyPr vert="horz" lIns="91440" tIns="45720" rIns="91440" bIns="45720" rtlCol="0" anchor="t" anchorCtr="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La reformulation est plus claire, mais on ne ressent plus la tension des vers. </a:t>
            </a:r>
            <a:br>
              <a:rPr lang="fr-FR" sz="2800" i="1" dirty="0">
                <a:latin typeface="Baguet Script" panose="00000500000000000000" pitchFamily="2" charset="0"/>
                <a:cs typeface="Sanskrit Text" panose="020B0502040204020203" pitchFamily="18" charset="0"/>
              </a:rPr>
            </a:br>
            <a:endParaRPr lang="fr-FR" sz="2800" i="1" dirty="0">
              <a:latin typeface="Baguet Script" panose="00000500000000000000" pitchFamily="2" charset="0"/>
              <a:cs typeface="Sanskrit Text" panose="020B0502040204020203" pitchFamily="18" charset="0"/>
            </a:endParaRPr>
          </a:p>
        </p:txBody>
      </p:sp>
      <p:sp>
        <p:nvSpPr>
          <p:cNvPr id="7" name="ZoneTexte 6">
            <a:extLst>
              <a:ext uri="{FF2B5EF4-FFF2-40B4-BE49-F238E27FC236}">
                <a16:creationId xmlns:a16="http://schemas.microsoft.com/office/drawing/2014/main" id="{3F21E802-D74F-EA7C-0AB2-C80C8DCE4E65}"/>
              </a:ext>
            </a:extLst>
          </p:cNvPr>
          <p:cNvSpPr txBox="1"/>
          <p:nvPr/>
        </p:nvSpPr>
        <p:spPr>
          <a:xfrm rot="1103413">
            <a:off x="3650331" y="2844673"/>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8" name="ZoneTexte 7">
            <a:extLst>
              <a:ext uri="{FF2B5EF4-FFF2-40B4-BE49-F238E27FC236}">
                <a16:creationId xmlns:a16="http://schemas.microsoft.com/office/drawing/2014/main" id="{186D3477-AAD3-6056-DADA-BF0CA870BBA7}"/>
              </a:ext>
            </a:extLst>
          </p:cNvPr>
          <p:cNvSpPr txBox="1"/>
          <p:nvPr/>
        </p:nvSpPr>
        <p:spPr>
          <a:xfrm rot="1103413">
            <a:off x="7367110" y="2605752"/>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9" name="ZoneTexte 8">
            <a:extLst>
              <a:ext uri="{FF2B5EF4-FFF2-40B4-BE49-F238E27FC236}">
                <a16:creationId xmlns:a16="http://schemas.microsoft.com/office/drawing/2014/main" id="{94E5D936-C310-7DDE-63FC-047A835BA219}"/>
              </a:ext>
            </a:extLst>
          </p:cNvPr>
          <p:cNvSpPr txBox="1"/>
          <p:nvPr/>
        </p:nvSpPr>
        <p:spPr>
          <a:xfrm rot="1103413">
            <a:off x="3628560" y="1623834"/>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0" name="ZoneTexte 9">
            <a:extLst>
              <a:ext uri="{FF2B5EF4-FFF2-40B4-BE49-F238E27FC236}">
                <a16:creationId xmlns:a16="http://schemas.microsoft.com/office/drawing/2014/main" id="{413BB56B-2B33-70BA-DC3F-07805F80E0E5}"/>
              </a:ext>
            </a:extLst>
          </p:cNvPr>
          <p:cNvSpPr txBox="1"/>
          <p:nvPr/>
        </p:nvSpPr>
        <p:spPr>
          <a:xfrm rot="1103413">
            <a:off x="6708327" y="4021996"/>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11" name="ZoneTexte 10">
            <a:extLst>
              <a:ext uri="{FF2B5EF4-FFF2-40B4-BE49-F238E27FC236}">
                <a16:creationId xmlns:a16="http://schemas.microsoft.com/office/drawing/2014/main" id="{E8383B59-D5C1-FABF-1F9F-ED78167D7EA1}"/>
              </a:ext>
            </a:extLst>
          </p:cNvPr>
          <p:cNvSpPr txBox="1"/>
          <p:nvPr/>
        </p:nvSpPr>
        <p:spPr>
          <a:xfrm rot="1103413">
            <a:off x="3650331" y="4218843"/>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3" name="ZoneTexte 12">
            <a:extLst>
              <a:ext uri="{FF2B5EF4-FFF2-40B4-BE49-F238E27FC236}">
                <a16:creationId xmlns:a16="http://schemas.microsoft.com/office/drawing/2014/main" id="{BF15F938-DDA6-C4F7-EDC8-AFCAA39C1310}"/>
              </a:ext>
            </a:extLst>
          </p:cNvPr>
          <p:cNvSpPr txBox="1"/>
          <p:nvPr/>
        </p:nvSpPr>
        <p:spPr>
          <a:xfrm rot="1103413">
            <a:off x="6195458" y="5373177"/>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4" name="Text Placeholder 5">
            <a:extLst>
              <a:ext uri="{FF2B5EF4-FFF2-40B4-BE49-F238E27FC236}">
                <a16:creationId xmlns:a16="http://schemas.microsoft.com/office/drawing/2014/main" id="{9821BBED-BE1C-5E13-91D2-F5F89A3C286A}"/>
              </a:ext>
            </a:extLst>
          </p:cNvPr>
          <p:cNvSpPr txBox="1">
            <a:spLocks/>
          </p:cNvSpPr>
          <p:nvPr/>
        </p:nvSpPr>
        <p:spPr>
          <a:xfrm>
            <a:off x="4162549" y="3652491"/>
            <a:ext cx="4185092" cy="135118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‘Il me fuit’ devient ‘il m’évite’ : le mot est plus banal, moins fort.</a:t>
            </a:r>
          </a:p>
        </p:txBody>
      </p:sp>
      <p:sp>
        <p:nvSpPr>
          <p:cNvPr id="5" name="Text Placeholder 5">
            <a:extLst>
              <a:ext uri="{FF2B5EF4-FFF2-40B4-BE49-F238E27FC236}">
                <a16:creationId xmlns:a16="http://schemas.microsoft.com/office/drawing/2014/main" id="{2666CE89-FC6A-95F7-3FF1-7F15FB8D440D}"/>
              </a:ext>
            </a:extLst>
          </p:cNvPr>
          <p:cNvSpPr txBox="1">
            <a:spLocks/>
          </p:cNvSpPr>
          <p:nvPr/>
        </p:nvSpPr>
        <p:spPr>
          <a:xfrm>
            <a:off x="4162549" y="4998541"/>
            <a:ext cx="4185092" cy="1354761"/>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800" i="1" dirty="0">
                <a:latin typeface="Baguet Script" panose="00000500000000000000" pitchFamily="2" charset="0"/>
                <a:cs typeface="Sanskrit Text" panose="020B0502040204020203" pitchFamily="18" charset="0"/>
              </a:rPr>
              <a:t>L’exclamation ‘Combien de fois, hélas !’ disparaît complètement.</a:t>
            </a:r>
          </a:p>
        </p:txBody>
      </p:sp>
    </p:spTree>
    <p:custDataLst>
      <p:tags r:id="rId1"/>
    </p:custDataLst>
    <p:extLst>
      <p:ext uri="{BB962C8B-B14F-4D97-AF65-F5344CB8AC3E}">
        <p14:creationId xmlns:p14="http://schemas.microsoft.com/office/powerpoint/2010/main" val="238003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3" grpId="0"/>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E57AF-53C3-36A0-0C38-0BB4F411891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968EA2-EF72-2106-7C3D-D90B25CDA758}"/>
              </a:ext>
            </a:extLst>
          </p:cNvPr>
          <p:cNvSpPr>
            <a:spLocks noGrp="1"/>
          </p:cNvSpPr>
          <p:nvPr>
            <p:ph type="title"/>
          </p:nvPr>
        </p:nvSpPr>
        <p:spPr>
          <a:xfrm>
            <a:off x="2758223" y="851889"/>
            <a:ext cx="6675551" cy="778933"/>
          </a:xfrm>
        </p:spPr>
        <p:txBody>
          <a:bodyPr>
            <a:noAutofit/>
          </a:bodyPr>
          <a:lstStyle/>
          <a:p>
            <a:r>
              <a:rPr lang="fr-FR" sz="3600" dirty="0"/>
              <a:t>Voix humaine, voix générée</a:t>
            </a:r>
          </a:p>
        </p:txBody>
      </p:sp>
      <p:sp>
        <p:nvSpPr>
          <p:cNvPr id="3" name="Espace réservé du texte 2">
            <a:extLst>
              <a:ext uri="{FF2B5EF4-FFF2-40B4-BE49-F238E27FC236}">
                <a16:creationId xmlns:a16="http://schemas.microsoft.com/office/drawing/2014/main" id="{B6AD7076-54E1-7449-8616-2E2288774278}"/>
              </a:ext>
            </a:extLst>
          </p:cNvPr>
          <p:cNvSpPr>
            <a:spLocks noGrp="1"/>
          </p:cNvSpPr>
          <p:nvPr>
            <p:ph type="body" sz="quarter" idx="11"/>
          </p:nvPr>
        </p:nvSpPr>
        <p:spPr>
          <a:xfrm>
            <a:off x="3186906" y="1630822"/>
            <a:ext cx="5818187" cy="704117"/>
          </a:xfrm>
        </p:spPr>
        <p:txBody>
          <a:bodyPr>
            <a:normAutofit fontScale="77500" lnSpcReduction="20000"/>
          </a:bodyPr>
          <a:lstStyle/>
          <a:p>
            <a:r>
              <a:rPr lang="fr-FR" b="1" dirty="0"/>
              <a:t>Ecrire un discours lyrique et interroger l’intelligence artificielle</a:t>
            </a:r>
          </a:p>
        </p:txBody>
      </p:sp>
      <p:sp>
        <p:nvSpPr>
          <p:cNvPr id="6" name="Text Placeholder 5">
            <a:extLst>
              <a:ext uri="{FF2B5EF4-FFF2-40B4-BE49-F238E27FC236}">
                <a16:creationId xmlns:a16="http://schemas.microsoft.com/office/drawing/2014/main" id="{052442BA-0A71-8FDA-8620-F0A29D2053A7}"/>
              </a:ext>
            </a:extLst>
          </p:cNvPr>
          <p:cNvSpPr txBox="1">
            <a:spLocks/>
          </p:cNvSpPr>
          <p:nvPr/>
        </p:nvSpPr>
        <p:spPr>
          <a:xfrm>
            <a:off x="4044458" y="2428716"/>
            <a:ext cx="4185092" cy="1648327"/>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i="1" dirty="0">
                <a:latin typeface="Baguet Script" panose="00000500000000000000" pitchFamily="2" charset="0"/>
                <a:cs typeface="Sanskrit Text" panose="020B0502040204020203" pitchFamily="18" charset="0"/>
              </a:rPr>
              <a:t>En utilisant un langage simple, j’ai réussi à exprimer les émotions de Junie. </a:t>
            </a:r>
          </a:p>
        </p:txBody>
      </p:sp>
      <p:sp>
        <p:nvSpPr>
          <p:cNvPr id="7" name="ZoneTexte 6">
            <a:extLst>
              <a:ext uri="{FF2B5EF4-FFF2-40B4-BE49-F238E27FC236}">
                <a16:creationId xmlns:a16="http://schemas.microsoft.com/office/drawing/2014/main" id="{9F073EAD-4F4C-9954-978B-E612C0E5D813}"/>
              </a:ext>
            </a:extLst>
          </p:cNvPr>
          <p:cNvSpPr txBox="1"/>
          <p:nvPr/>
        </p:nvSpPr>
        <p:spPr>
          <a:xfrm rot="1103413">
            <a:off x="3567338" y="303732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8" name="ZoneTexte 7">
            <a:extLst>
              <a:ext uri="{FF2B5EF4-FFF2-40B4-BE49-F238E27FC236}">
                <a16:creationId xmlns:a16="http://schemas.microsoft.com/office/drawing/2014/main" id="{AB2B2087-F165-0B9D-5495-005FEBA871DC}"/>
              </a:ext>
            </a:extLst>
          </p:cNvPr>
          <p:cNvSpPr txBox="1"/>
          <p:nvPr/>
        </p:nvSpPr>
        <p:spPr>
          <a:xfrm rot="1103413">
            <a:off x="6840581" y="2645523"/>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9" name="ZoneTexte 8">
            <a:extLst>
              <a:ext uri="{FF2B5EF4-FFF2-40B4-BE49-F238E27FC236}">
                <a16:creationId xmlns:a16="http://schemas.microsoft.com/office/drawing/2014/main" id="{B6003D8C-4DE7-606A-2824-17BC429AD36C}"/>
              </a:ext>
            </a:extLst>
          </p:cNvPr>
          <p:cNvSpPr txBox="1"/>
          <p:nvPr/>
        </p:nvSpPr>
        <p:spPr>
          <a:xfrm rot="1103413">
            <a:off x="3613364" y="1681233"/>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0" name="ZoneTexte 9">
            <a:extLst>
              <a:ext uri="{FF2B5EF4-FFF2-40B4-BE49-F238E27FC236}">
                <a16:creationId xmlns:a16="http://schemas.microsoft.com/office/drawing/2014/main" id="{4B3E0162-C1FC-7DB5-30D8-0F20607D0ACA}"/>
              </a:ext>
            </a:extLst>
          </p:cNvPr>
          <p:cNvSpPr txBox="1"/>
          <p:nvPr/>
        </p:nvSpPr>
        <p:spPr>
          <a:xfrm rot="1103413">
            <a:off x="5303312" y="3936229"/>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11" name="ZoneTexte 10">
            <a:extLst>
              <a:ext uri="{FF2B5EF4-FFF2-40B4-BE49-F238E27FC236}">
                <a16:creationId xmlns:a16="http://schemas.microsoft.com/office/drawing/2014/main" id="{CEADE81F-4D40-9724-A273-7FCF86B74DD4}"/>
              </a:ext>
            </a:extLst>
          </p:cNvPr>
          <p:cNvSpPr txBox="1"/>
          <p:nvPr/>
        </p:nvSpPr>
        <p:spPr>
          <a:xfrm rot="1103413">
            <a:off x="3576909" y="4262737"/>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13" name="ZoneTexte 12">
            <a:extLst>
              <a:ext uri="{FF2B5EF4-FFF2-40B4-BE49-F238E27FC236}">
                <a16:creationId xmlns:a16="http://schemas.microsoft.com/office/drawing/2014/main" id="{289185A7-74E7-1EAB-58AF-183496AD83E4}"/>
              </a:ext>
            </a:extLst>
          </p:cNvPr>
          <p:cNvSpPr txBox="1"/>
          <p:nvPr/>
        </p:nvSpPr>
        <p:spPr>
          <a:xfrm rot="1103413">
            <a:off x="7720994" y="5334602"/>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4" name="Text Placeholder 5">
            <a:extLst>
              <a:ext uri="{FF2B5EF4-FFF2-40B4-BE49-F238E27FC236}">
                <a16:creationId xmlns:a16="http://schemas.microsoft.com/office/drawing/2014/main" id="{6C620A8F-26F3-15D3-80EB-7F342F131E44}"/>
              </a:ext>
            </a:extLst>
          </p:cNvPr>
          <p:cNvSpPr txBox="1">
            <a:spLocks/>
          </p:cNvSpPr>
          <p:nvPr/>
        </p:nvSpPr>
        <p:spPr>
          <a:xfrm>
            <a:off x="4003452" y="3756070"/>
            <a:ext cx="4185092" cy="1248656"/>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i="1" dirty="0">
                <a:latin typeface="Baguet Script" panose="00000500000000000000" pitchFamily="2" charset="0"/>
                <a:cs typeface="Sanskrit Text" panose="020B0502040204020203" pitchFamily="18" charset="0"/>
              </a:rPr>
              <a:t>Comparé à celui de l’IA, mon discours est un travail de débutant.</a:t>
            </a:r>
          </a:p>
        </p:txBody>
      </p:sp>
      <p:sp>
        <p:nvSpPr>
          <p:cNvPr id="5" name="Text Placeholder 5">
            <a:extLst>
              <a:ext uri="{FF2B5EF4-FFF2-40B4-BE49-F238E27FC236}">
                <a16:creationId xmlns:a16="http://schemas.microsoft.com/office/drawing/2014/main" id="{818281F5-0A34-FA95-46A0-0A69CD676FF0}"/>
              </a:ext>
            </a:extLst>
          </p:cNvPr>
          <p:cNvSpPr txBox="1">
            <a:spLocks/>
          </p:cNvSpPr>
          <p:nvPr/>
        </p:nvSpPr>
        <p:spPr>
          <a:xfrm>
            <a:off x="4034887" y="5077460"/>
            <a:ext cx="4226098" cy="1594317"/>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i="1" dirty="0">
                <a:latin typeface="Baguet Script" panose="00000500000000000000" pitchFamily="2" charset="0"/>
                <a:cs typeface="Sanskrit Text" panose="020B0502040204020203" pitchFamily="18" charset="0"/>
              </a:rPr>
              <a:t>Ce qui apporte de l’authenticité à mon texte, c’est que c’est écrit avec mes mots. </a:t>
            </a:r>
          </a:p>
        </p:txBody>
      </p:sp>
    </p:spTree>
    <p:custDataLst>
      <p:tags r:id="rId1"/>
    </p:custDataLst>
    <p:extLst>
      <p:ext uri="{BB962C8B-B14F-4D97-AF65-F5344CB8AC3E}">
        <p14:creationId xmlns:p14="http://schemas.microsoft.com/office/powerpoint/2010/main" val="14502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3" grpId="0"/>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D0300-AA8D-9265-8270-67DD395928A8}"/>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882246-7DAF-7AB3-1E0F-FD27C676F324}"/>
              </a:ext>
            </a:extLst>
          </p:cNvPr>
          <p:cNvSpPr>
            <a:spLocks noGrp="1"/>
          </p:cNvSpPr>
          <p:nvPr>
            <p:ph type="body" sz="quarter" idx="20"/>
          </p:nvPr>
        </p:nvSpPr>
        <p:spPr>
          <a:xfrm>
            <a:off x="1355874" y="2678380"/>
            <a:ext cx="9719738" cy="1501239"/>
          </a:xfrm>
        </p:spPr>
        <p:txBody>
          <a:bodyPr>
            <a:normAutofit/>
          </a:bodyPr>
          <a:lstStyle/>
          <a:p>
            <a:pPr marL="342900" indent="-342900">
              <a:buFont typeface="Arial" panose="020B0604020202020204" pitchFamily="34" charset="0"/>
              <a:buChar char="•"/>
            </a:pPr>
            <a:r>
              <a:rPr lang="fr-FR" dirty="0"/>
              <a:t>confrontent leur propre lecture à celle d’une IA ;</a:t>
            </a:r>
          </a:p>
          <a:p>
            <a:pPr marL="342900" indent="-342900">
              <a:buFont typeface="Arial" panose="020B0604020202020204" pitchFamily="34" charset="0"/>
              <a:buChar char="•"/>
            </a:pPr>
            <a:r>
              <a:rPr lang="fr-FR" dirty="0"/>
              <a:t>relisent et commentent les productions d’un pair ;</a:t>
            </a:r>
          </a:p>
          <a:p>
            <a:pPr marL="342900" indent="-342900">
              <a:buFont typeface="Arial" panose="020B0604020202020204" pitchFamily="34" charset="0"/>
              <a:buChar char="•"/>
            </a:pPr>
            <a:r>
              <a:rPr lang="fr-FR" dirty="0"/>
              <a:t>évaluent les justifications des choix interprétatifs.</a:t>
            </a:r>
          </a:p>
        </p:txBody>
      </p:sp>
      <p:sp>
        <p:nvSpPr>
          <p:cNvPr id="3" name="Titre 2">
            <a:extLst>
              <a:ext uri="{FF2B5EF4-FFF2-40B4-BE49-F238E27FC236}">
                <a16:creationId xmlns:a16="http://schemas.microsoft.com/office/drawing/2014/main" id="{8582787C-9531-FF3D-605A-20DA102ABFBA}"/>
              </a:ext>
            </a:extLst>
          </p:cNvPr>
          <p:cNvSpPr>
            <a:spLocks noGrp="1"/>
          </p:cNvSpPr>
          <p:nvPr>
            <p:ph type="title"/>
          </p:nvPr>
        </p:nvSpPr>
        <p:spPr>
          <a:xfrm>
            <a:off x="1236130" y="824191"/>
            <a:ext cx="8320246" cy="778933"/>
          </a:xfrm>
        </p:spPr>
        <p:txBody>
          <a:bodyPr>
            <a:normAutofit/>
          </a:bodyPr>
          <a:lstStyle/>
          <a:p>
            <a:r>
              <a:rPr lang="fr-FR" dirty="0"/>
              <a:t>Ateliers : voix en confrontation</a:t>
            </a:r>
          </a:p>
        </p:txBody>
      </p:sp>
      <p:sp>
        <p:nvSpPr>
          <p:cNvPr id="4" name="Espace réservé du texte 3">
            <a:extLst>
              <a:ext uri="{FF2B5EF4-FFF2-40B4-BE49-F238E27FC236}">
                <a16:creationId xmlns:a16="http://schemas.microsoft.com/office/drawing/2014/main" id="{95D58279-D7D4-C73C-295E-D6FB5A90D00F}"/>
              </a:ext>
            </a:extLst>
          </p:cNvPr>
          <p:cNvSpPr>
            <a:spLocks noGrp="1"/>
          </p:cNvSpPr>
          <p:nvPr>
            <p:ph type="body" sz="quarter" idx="11"/>
          </p:nvPr>
        </p:nvSpPr>
        <p:spPr>
          <a:xfrm>
            <a:off x="1236663" y="1695450"/>
            <a:ext cx="8230066" cy="407988"/>
          </a:xfrm>
        </p:spPr>
        <p:txBody>
          <a:bodyPr>
            <a:normAutofit fontScale="92500" lnSpcReduction="20000"/>
          </a:bodyPr>
          <a:lstStyle/>
          <a:p>
            <a:r>
              <a:rPr lang="fr-FR" dirty="0"/>
              <a:t>Dans les </a:t>
            </a:r>
            <a:r>
              <a:rPr lang="fr-FR" b="1" dirty="0"/>
              <a:t>ateliers Moodle</a:t>
            </a:r>
            <a:r>
              <a:rPr lang="fr-FR" dirty="0"/>
              <a:t>, les élèves :</a:t>
            </a:r>
            <a:endParaRPr lang="fr-FR" b="1" dirty="0"/>
          </a:p>
        </p:txBody>
      </p:sp>
    </p:spTree>
    <p:custDataLst>
      <p:tags r:id="rId1"/>
    </p:custDataLst>
    <p:extLst>
      <p:ext uri="{BB962C8B-B14F-4D97-AF65-F5344CB8AC3E}">
        <p14:creationId xmlns:p14="http://schemas.microsoft.com/office/powerpoint/2010/main" val="105974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B7FC-A15E-9C06-1C80-B89156BAC2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12C74D-7F1B-75CF-B0A0-0F037CDD7765}"/>
              </a:ext>
            </a:extLst>
          </p:cNvPr>
          <p:cNvSpPr>
            <a:spLocks noGrp="1"/>
          </p:cNvSpPr>
          <p:nvPr>
            <p:ph type="title"/>
          </p:nvPr>
        </p:nvSpPr>
        <p:spPr>
          <a:xfrm>
            <a:off x="2440065" y="838331"/>
            <a:ext cx="7731465" cy="778933"/>
          </a:xfrm>
        </p:spPr>
        <p:txBody>
          <a:bodyPr anchor="ctr">
            <a:noAutofit/>
          </a:bodyPr>
          <a:lstStyle/>
          <a:p>
            <a:r>
              <a:rPr lang="fr-FR" sz="3600" dirty="0"/>
              <a:t>Ateliers : voix en confrontation</a:t>
            </a:r>
          </a:p>
        </p:txBody>
      </p:sp>
      <p:sp>
        <p:nvSpPr>
          <p:cNvPr id="17" name="Text Placeholder 5">
            <a:extLst>
              <a:ext uri="{FF2B5EF4-FFF2-40B4-BE49-F238E27FC236}">
                <a16:creationId xmlns:a16="http://schemas.microsoft.com/office/drawing/2014/main" id="{6BF142A2-999F-7B9E-EFDB-222F84EA8128}"/>
              </a:ext>
            </a:extLst>
          </p:cNvPr>
          <p:cNvSpPr>
            <a:spLocks noGrp="1"/>
          </p:cNvSpPr>
          <p:nvPr>
            <p:ph type="body" sz="quarter" idx="20"/>
          </p:nvPr>
        </p:nvSpPr>
        <p:spPr>
          <a:xfrm>
            <a:off x="6305798" y="2003363"/>
            <a:ext cx="4185092" cy="3022934"/>
          </a:xfrm>
        </p:spPr>
        <p:txBody>
          <a:bodyPr/>
          <a:lstStyle/>
          <a:p>
            <a:pPr marL="285750" indent="-285750">
              <a:buFont typeface="Arial" panose="020B0604020202020204" pitchFamily="34" charset="0"/>
              <a:buChar char="•"/>
            </a:pPr>
            <a:r>
              <a:rPr lang="fr-FR" sz="2000" dirty="0"/>
              <a:t>Parfois, l’IA inspire, mais sans convaincre.</a:t>
            </a:r>
          </a:p>
          <a:p>
            <a:pPr marL="285750" indent="-285750">
              <a:buFont typeface="Arial" panose="020B0604020202020204" pitchFamily="34" charset="0"/>
              <a:buChar char="•"/>
            </a:pPr>
            <a:r>
              <a:rPr lang="fr-FR" sz="2000" dirty="0"/>
              <a:t>Parfois, elle est utile pour formuler.</a:t>
            </a:r>
          </a:p>
          <a:p>
            <a:pPr marL="285750" indent="-285750">
              <a:buFont typeface="Arial" panose="020B0604020202020204" pitchFamily="34" charset="0"/>
              <a:buChar char="•"/>
            </a:pPr>
            <a:r>
              <a:rPr lang="fr-FR" sz="2000" dirty="0"/>
              <a:t>Parfois, elle échoue à dire l’essentiel — la voix propre.</a:t>
            </a:r>
          </a:p>
        </p:txBody>
      </p:sp>
      <p:sp>
        <p:nvSpPr>
          <p:cNvPr id="5" name="Text Placeholder 5">
            <a:extLst>
              <a:ext uri="{FF2B5EF4-FFF2-40B4-BE49-F238E27FC236}">
                <a16:creationId xmlns:a16="http://schemas.microsoft.com/office/drawing/2014/main" id="{1B42CD72-A8F1-98B3-509B-CEB3D2EE6D89}"/>
              </a:ext>
            </a:extLst>
          </p:cNvPr>
          <p:cNvSpPr txBox="1">
            <a:spLocks/>
          </p:cNvSpPr>
          <p:nvPr/>
        </p:nvSpPr>
        <p:spPr>
          <a:xfrm>
            <a:off x="1339500" y="2012120"/>
            <a:ext cx="4185092" cy="1983366"/>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i="1" dirty="0">
                <a:latin typeface="Baguet Script" panose="00000500000000000000" pitchFamily="2" charset="0"/>
                <a:cs typeface="Sanskrit Text" panose="020B0502040204020203" pitchFamily="18" charset="0"/>
              </a:rPr>
              <a:t>L’IA ne m’a pas vraiment aidé à clarifier mes idées, mais elle m’a donné des conseils pour approfondir les procédés.</a:t>
            </a:r>
          </a:p>
        </p:txBody>
      </p:sp>
      <p:sp>
        <p:nvSpPr>
          <p:cNvPr id="6" name="ZoneTexte 5">
            <a:extLst>
              <a:ext uri="{FF2B5EF4-FFF2-40B4-BE49-F238E27FC236}">
                <a16:creationId xmlns:a16="http://schemas.microsoft.com/office/drawing/2014/main" id="{40FC31F9-FE99-D04E-82F2-9BD0A10BDE74}"/>
              </a:ext>
            </a:extLst>
          </p:cNvPr>
          <p:cNvSpPr txBox="1"/>
          <p:nvPr/>
        </p:nvSpPr>
        <p:spPr>
          <a:xfrm rot="1103413">
            <a:off x="949715" y="3349213"/>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7" name="ZoneTexte 6">
            <a:extLst>
              <a:ext uri="{FF2B5EF4-FFF2-40B4-BE49-F238E27FC236}">
                <a16:creationId xmlns:a16="http://schemas.microsoft.com/office/drawing/2014/main" id="{15E87437-0EB4-7D1B-7566-FA06274A2DE6}"/>
              </a:ext>
            </a:extLst>
          </p:cNvPr>
          <p:cNvSpPr txBox="1"/>
          <p:nvPr/>
        </p:nvSpPr>
        <p:spPr>
          <a:xfrm rot="1103413">
            <a:off x="2494771" y="2913771"/>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3" name="ZoneTexte 2">
            <a:extLst>
              <a:ext uri="{FF2B5EF4-FFF2-40B4-BE49-F238E27FC236}">
                <a16:creationId xmlns:a16="http://schemas.microsoft.com/office/drawing/2014/main" id="{840C19AC-640F-0ADA-9F22-FF858FAC7382}"/>
              </a:ext>
            </a:extLst>
          </p:cNvPr>
          <p:cNvSpPr txBox="1"/>
          <p:nvPr/>
        </p:nvSpPr>
        <p:spPr>
          <a:xfrm rot="1103413">
            <a:off x="955799" y="1227290"/>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r>
              <a:rPr lang="fr-FR" sz="2000" dirty="0"/>
              <a:t> </a:t>
            </a:r>
          </a:p>
        </p:txBody>
      </p:sp>
      <p:sp>
        <p:nvSpPr>
          <p:cNvPr id="4" name="ZoneTexte 3">
            <a:extLst>
              <a:ext uri="{FF2B5EF4-FFF2-40B4-BE49-F238E27FC236}">
                <a16:creationId xmlns:a16="http://schemas.microsoft.com/office/drawing/2014/main" id="{12EDABCE-AADF-6DBB-37BF-14E953C5A783}"/>
              </a:ext>
            </a:extLst>
          </p:cNvPr>
          <p:cNvSpPr txBox="1"/>
          <p:nvPr/>
        </p:nvSpPr>
        <p:spPr>
          <a:xfrm rot="1103413">
            <a:off x="2494770" y="4698280"/>
            <a:ext cx="935099" cy="1569660"/>
          </a:xfrm>
          <a:prstGeom prst="rect">
            <a:avLst/>
          </a:prstGeom>
          <a:noFill/>
        </p:spPr>
        <p:txBody>
          <a:bodyPr wrap="square" rtlCol="0">
            <a:spAutoFit/>
          </a:bodyPr>
          <a:lstStyle/>
          <a:p>
            <a:r>
              <a:rPr lang="fr-FR" sz="9600" dirty="0">
                <a:solidFill>
                  <a:srgbClr val="95BC3B"/>
                </a:solidFill>
                <a:latin typeface="Baguet Script" panose="00000500000000000000" pitchFamily="2" charset="0"/>
                <a:cs typeface="Aptos Serif" panose="020B0502040204020203" pitchFamily="18" charset="0"/>
              </a:rPr>
              <a:t>»</a:t>
            </a:r>
            <a:endParaRPr lang="fr-FR" sz="2000" dirty="0"/>
          </a:p>
        </p:txBody>
      </p:sp>
      <p:sp>
        <p:nvSpPr>
          <p:cNvPr id="8" name="Text Placeholder 5">
            <a:extLst>
              <a:ext uri="{FF2B5EF4-FFF2-40B4-BE49-F238E27FC236}">
                <a16:creationId xmlns:a16="http://schemas.microsoft.com/office/drawing/2014/main" id="{C201BF57-ADEE-9BFF-46B2-7B71C150B943}"/>
              </a:ext>
            </a:extLst>
          </p:cNvPr>
          <p:cNvSpPr txBox="1">
            <a:spLocks/>
          </p:cNvSpPr>
          <p:nvPr/>
        </p:nvSpPr>
        <p:spPr>
          <a:xfrm>
            <a:off x="1423348" y="4110435"/>
            <a:ext cx="4185092" cy="1686481"/>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i="1" dirty="0">
                <a:latin typeface="Baguet Script" panose="00000500000000000000" pitchFamily="2" charset="0"/>
                <a:cs typeface="Sanskrit Text" panose="020B0502040204020203" pitchFamily="18" charset="0"/>
              </a:rPr>
              <a:t>L’IA donne un regard global, mais mes camarades comprennent mieux le contexte.</a:t>
            </a:r>
          </a:p>
        </p:txBody>
      </p:sp>
    </p:spTree>
    <p:extLst>
      <p:ext uri="{BB962C8B-B14F-4D97-AF65-F5344CB8AC3E}">
        <p14:creationId xmlns:p14="http://schemas.microsoft.com/office/powerpoint/2010/main" val="246792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894C0BF-4F3D-4CB4-A816-F195C5BD5629}"/>
              </a:ext>
            </a:extLst>
          </p:cNvPr>
          <p:cNvSpPr>
            <a:spLocks noGrp="1"/>
          </p:cNvSpPr>
          <p:nvPr>
            <p:ph type="body" sz="quarter" idx="17"/>
          </p:nvPr>
        </p:nvSpPr>
        <p:spPr/>
        <p:txBody>
          <a:bodyPr>
            <a:normAutofit fontScale="92500"/>
          </a:bodyPr>
          <a:lstStyle/>
          <a:p>
            <a:r>
              <a:rPr lang="fr-FR" dirty="0"/>
              <a:t>Nicolas Bannier</a:t>
            </a:r>
          </a:p>
        </p:txBody>
      </p:sp>
      <p:sp>
        <p:nvSpPr>
          <p:cNvPr id="4" name="Espace réservé du texte 3">
            <a:extLst>
              <a:ext uri="{FF2B5EF4-FFF2-40B4-BE49-F238E27FC236}">
                <a16:creationId xmlns:a16="http://schemas.microsoft.com/office/drawing/2014/main" id="{9CB4C205-A865-42D4-9877-19B966B65A89}"/>
              </a:ext>
            </a:extLst>
          </p:cNvPr>
          <p:cNvSpPr>
            <a:spLocks noGrp="1"/>
          </p:cNvSpPr>
          <p:nvPr>
            <p:ph type="body" idx="13"/>
          </p:nvPr>
        </p:nvSpPr>
        <p:spPr/>
        <p:txBody>
          <a:bodyPr/>
          <a:lstStyle/>
          <a:p>
            <a:r>
              <a:rPr lang="fr-FR" dirty="0"/>
              <a:t>DRANE Grand Est _ Strasbourg</a:t>
            </a:r>
          </a:p>
        </p:txBody>
      </p:sp>
      <p:pic>
        <p:nvPicPr>
          <p:cNvPr id="10" name="Espace réservé pour une image  9" descr="Une image contenant Visage humain, personne, habits, Menton&#10;&#10;Le contenu généré par l’IA peut être incorrect.">
            <a:extLst>
              <a:ext uri="{FF2B5EF4-FFF2-40B4-BE49-F238E27FC236}">
                <a16:creationId xmlns:a16="http://schemas.microsoft.com/office/drawing/2014/main" id="{F2082F05-C16C-9F99-C468-78E10C530B5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9256" b="9256"/>
          <a:stretch>
            <a:fillRect/>
          </a:stretch>
        </p:blipFill>
        <p:spPr/>
      </p:pic>
    </p:spTree>
    <p:custDataLst>
      <p:tags r:id="rId1"/>
    </p:custDataLst>
    <p:extLst>
      <p:ext uri="{BB962C8B-B14F-4D97-AF65-F5344CB8AC3E}">
        <p14:creationId xmlns:p14="http://schemas.microsoft.com/office/powerpoint/2010/main" val="90636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B5A7-820F-EC6B-07A1-5AB69FCD1DF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15C3E5A-07F2-6AEA-5D31-94FA5DDC626C}"/>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Chaque élève documente ses lectures, ses choix, ses doutes. </a:t>
            </a:r>
          </a:p>
          <a:p>
            <a:pPr marL="342900" indent="-342900">
              <a:buFont typeface="Arial" panose="020B0604020202020204" pitchFamily="34" charset="0"/>
              <a:buChar char="•"/>
            </a:pPr>
            <a:r>
              <a:rPr lang="fr-FR" dirty="0"/>
              <a:t>Les interactions avec l’IA sont justifiées, commentées, critiquées. </a:t>
            </a:r>
          </a:p>
          <a:p>
            <a:pPr marL="342900" indent="-342900">
              <a:buFont typeface="Arial" panose="020B0604020202020204" pitchFamily="34" charset="0"/>
              <a:buChar char="•"/>
            </a:pPr>
            <a:r>
              <a:rPr lang="fr-FR" dirty="0"/>
              <a:t>Les réécritures sont visibles, comparables, discutées.</a:t>
            </a:r>
          </a:p>
          <a:p>
            <a:endParaRPr lang="fr-FR" dirty="0"/>
          </a:p>
          <a:p>
            <a:r>
              <a:rPr lang="fr-FR" b="1" dirty="0"/>
              <a:t>Moodle = espace de traces, non d’effacement.</a:t>
            </a:r>
            <a:endParaRPr lang="fr-FR" dirty="0"/>
          </a:p>
        </p:txBody>
      </p:sp>
      <p:sp>
        <p:nvSpPr>
          <p:cNvPr id="3" name="Titre 2">
            <a:extLst>
              <a:ext uri="{FF2B5EF4-FFF2-40B4-BE49-F238E27FC236}">
                <a16:creationId xmlns:a16="http://schemas.microsoft.com/office/drawing/2014/main" id="{D9FDCFB9-3631-D1A0-E368-DD4133412C90}"/>
              </a:ext>
            </a:extLst>
          </p:cNvPr>
          <p:cNvSpPr>
            <a:spLocks noGrp="1"/>
          </p:cNvSpPr>
          <p:nvPr>
            <p:ph type="title"/>
          </p:nvPr>
        </p:nvSpPr>
        <p:spPr>
          <a:xfrm>
            <a:off x="1236130" y="824191"/>
            <a:ext cx="8911917" cy="778933"/>
          </a:xfrm>
        </p:spPr>
        <p:txBody>
          <a:bodyPr>
            <a:normAutofit fontScale="90000"/>
          </a:bodyPr>
          <a:lstStyle/>
          <a:p>
            <a:r>
              <a:rPr lang="fr-FR" dirty="0"/>
              <a:t>Le portfolio comme mémoire vivante</a:t>
            </a:r>
          </a:p>
        </p:txBody>
      </p:sp>
    </p:spTree>
    <p:custDataLst>
      <p:tags r:id="rId1"/>
    </p:custDataLst>
    <p:extLst>
      <p:ext uri="{BB962C8B-B14F-4D97-AF65-F5344CB8AC3E}">
        <p14:creationId xmlns:p14="http://schemas.microsoft.com/office/powerpoint/2010/main" val="165820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F179-5CC9-E762-33B2-96F7B75154B5}"/>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1D39138-55B0-D72D-521D-C02DBBEDDA91}"/>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Il scénarise les usages numériques. </a:t>
            </a:r>
          </a:p>
          <a:p>
            <a:pPr marL="342900" indent="-342900">
              <a:buFont typeface="Arial" panose="020B0604020202020204" pitchFamily="34" charset="0"/>
              <a:buChar char="•"/>
            </a:pPr>
            <a:r>
              <a:rPr lang="fr-FR" dirty="0"/>
              <a:t>Il fait exister toutes les voix. </a:t>
            </a:r>
          </a:p>
          <a:p>
            <a:pPr marL="342900" indent="-342900">
              <a:buFont typeface="Arial" panose="020B0604020202020204" pitchFamily="34" charset="0"/>
              <a:buChar char="•"/>
            </a:pPr>
            <a:r>
              <a:rPr lang="fr-FR" dirty="0"/>
              <a:t>Il outille la discussion critique.</a:t>
            </a:r>
          </a:p>
          <a:p>
            <a:pPr marL="342900" indent="-342900">
              <a:buFont typeface="Arial" panose="020B0604020202020204" pitchFamily="34" charset="0"/>
              <a:buChar char="•"/>
            </a:pPr>
            <a:endParaRPr lang="fr-FR" dirty="0"/>
          </a:p>
          <a:p>
            <a:r>
              <a:rPr lang="fr-FR" b="1" dirty="0"/>
              <a:t>Ni pilote automatique, ni délégation de sens.</a:t>
            </a:r>
            <a:endParaRPr lang="fr-FR" dirty="0"/>
          </a:p>
        </p:txBody>
      </p:sp>
      <p:sp>
        <p:nvSpPr>
          <p:cNvPr id="3" name="Titre 2">
            <a:extLst>
              <a:ext uri="{FF2B5EF4-FFF2-40B4-BE49-F238E27FC236}">
                <a16:creationId xmlns:a16="http://schemas.microsoft.com/office/drawing/2014/main" id="{C527B140-DB00-D79E-A14B-235DA34BE4D3}"/>
              </a:ext>
            </a:extLst>
          </p:cNvPr>
          <p:cNvSpPr>
            <a:spLocks noGrp="1"/>
          </p:cNvSpPr>
          <p:nvPr>
            <p:ph type="title"/>
          </p:nvPr>
        </p:nvSpPr>
        <p:spPr>
          <a:xfrm>
            <a:off x="1236130" y="824191"/>
            <a:ext cx="8911917" cy="778933"/>
          </a:xfrm>
        </p:spPr>
        <p:txBody>
          <a:bodyPr>
            <a:normAutofit fontScale="90000"/>
          </a:bodyPr>
          <a:lstStyle/>
          <a:p>
            <a:r>
              <a:rPr lang="fr-FR" dirty="0"/>
              <a:t>L’enseignant comme chef d’orchestre</a:t>
            </a:r>
          </a:p>
        </p:txBody>
      </p:sp>
    </p:spTree>
    <p:custDataLst>
      <p:tags r:id="rId1"/>
    </p:custDataLst>
    <p:extLst>
      <p:ext uri="{BB962C8B-B14F-4D97-AF65-F5344CB8AC3E}">
        <p14:creationId xmlns:p14="http://schemas.microsoft.com/office/powerpoint/2010/main" val="391349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2870B-D515-8B50-F829-1F3D86ED38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1CE132-1077-A46A-4583-FB9124AAF58B}"/>
              </a:ext>
            </a:extLst>
          </p:cNvPr>
          <p:cNvSpPr>
            <a:spLocks noGrp="1"/>
          </p:cNvSpPr>
          <p:nvPr>
            <p:ph type="title"/>
          </p:nvPr>
        </p:nvSpPr>
        <p:spPr>
          <a:xfrm>
            <a:off x="2154066" y="831491"/>
            <a:ext cx="8176477" cy="778933"/>
          </a:xfrm>
        </p:spPr>
        <p:txBody>
          <a:bodyPr>
            <a:noAutofit/>
          </a:bodyPr>
          <a:lstStyle/>
          <a:p>
            <a:r>
              <a:rPr lang="fr-FR" sz="3600" dirty="0"/>
              <a:t>3. Moodle, </a:t>
            </a:r>
            <a:br>
              <a:rPr lang="fr-FR" sz="3600" dirty="0"/>
            </a:br>
            <a:r>
              <a:rPr lang="fr-FR" sz="3600" dirty="0"/>
              <a:t>scénarisation et perspectives</a:t>
            </a:r>
          </a:p>
        </p:txBody>
      </p:sp>
      <p:sp>
        <p:nvSpPr>
          <p:cNvPr id="3" name="Espace réservé du texte 2">
            <a:extLst>
              <a:ext uri="{FF2B5EF4-FFF2-40B4-BE49-F238E27FC236}">
                <a16:creationId xmlns:a16="http://schemas.microsoft.com/office/drawing/2014/main" id="{578C99B0-C3FC-5EDE-06C6-5960CA7E250C}"/>
              </a:ext>
            </a:extLst>
          </p:cNvPr>
          <p:cNvSpPr>
            <a:spLocks noGrp="1"/>
          </p:cNvSpPr>
          <p:nvPr>
            <p:ph type="body" sz="quarter" idx="11"/>
          </p:nvPr>
        </p:nvSpPr>
        <p:spPr/>
        <p:txBody>
          <a:bodyPr>
            <a:normAutofit fontScale="92500" lnSpcReduction="20000"/>
          </a:bodyPr>
          <a:lstStyle/>
          <a:p>
            <a:r>
              <a:rPr lang="fr-FR" dirty="0"/>
              <a:t>Du cours de lettres à l’ère de l’IA</a:t>
            </a:r>
          </a:p>
        </p:txBody>
      </p:sp>
      <p:pic>
        <p:nvPicPr>
          <p:cNvPr id="8" name="Espace réservé pour une image  7" descr="Une image contenant peinture, art, dessin, personne&#10;&#10;Le contenu généré par l’IA peut être incorrect.">
            <a:extLst>
              <a:ext uri="{FF2B5EF4-FFF2-40B4-BE49-F238E27FC236}">
                <a16:creationId xmlns:a16="http://schemas.microsoft.com/office/drawing/2014/main" id="{7E7A7C7D-8972-E277-4AFD-C1C700641F7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4576" b="7514"/>
          <a:stretch>
            <a:fillRect/>
          </a:stretch>
        </p:blipFill>
        <p:spPr>
          <a:xfrm>
            <a:off x="3186906" y="2427315"/>
            <a:ext cx="5818187" cy="3400917"/>
          </a:xfrm>
        </p:spPr>
      </p:pic>
    </p:spTree>
    <p:custDataLst>
      <p:tags r:id="rId1"/>
    </p:custDataLst>
    <p:extLst>
      <p:ext uri="{BB962C8B-B14F-4D97-AF65-F5344CB8AC3E}">
        <p14:creationId xmlns:p14="http://schemas.microsoft.com/office/powerpoint/2010/main" val="3474319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8E84-A6F8-F56E-4F7B-ADE49E17967A}"/>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1DF46CA-0DDD-6E9F-EE8D-556D224A99B3}"/>
              </a:ext>
            </a:extLst>
          </p:cNvPr>
          <p:cNvSpPr>
            <a:spLocks noGrp="1"/>
          </p:cNvSpPr>
          <p:nvPr>
            <p:ph type="body" sz="quarter" idx="20"/>
          </p:nvPr>
        </p:nvSpPr>
        <p:spPr>
          <a:xfrm>
            <a:off x="1236130" y="2803857"/>
            <a:ext cx="8016726" cy="3392632"/>
          </a:xfrm>
        </p:spPr>
        <p:txBody>
          <a:bodyPr>
            <a:normAutofit lnSpcReduction="10000"/>
          </a:bodyPr>
          <a:lstStyle/>
          <a:p>
            <a:pPr marL="342900" indent="-342900">
              <a:buFont typeface="Arial" panose="020B0604020202020204" pitchFamily="34" charset="0"/>
              <a:buChar char="•"/>
            </a:pPr>
            <a:r>
              <a:rPr lang="fr-FR" dirty="0"/>
              <a:t>Structurer un parcours d’interprétation littéraire.</a:t>
            </a:r>
          </a:p>
          <a:p>
            <a:pPr marL="342900" indent="-342900">
              <a:buFont typeface="Arial" panose="020B0604020202020204" pitchFamily="34" charset="0"/>
              <a:buChar char="•"/>
            </a:pPr>
            <a:r>
              <a:rPr lang="fr-FR" dirty="0"/>
              <a:t>Donner du sens à chaque étape : lecture, échange, production.</a:t>
            </a:r>
          </a:p>
          <a:p>
            <a:pPr marL="342900" indent="-342900">
              <a:buFont typeface="Arial" panose="020B0604020202020204" pitchFamily="34" charset="0"/>
              <a:buChar char="•"/>
            </a:pPr>
            <a:r>
              <a:rPr lang="fr-FR" dirty="0"/>
              <a:t>Articuler les voix : texte, élève, professeur, IA.</a:t>
            </a:r>
          </a:p>
          <a:p>
            <a:pPr marL="342900" indent="-342900">
              <a:buFont typeface="Arial" panose="020B0604020202020204" pitchFamily="34" charset="0"/>
              <a:buChar char="•"/>
            </a:pPr>
            <a:r>
              <a:rPr lang="fr-FR" dirty="0"/>
              <a:t>Maintenir visibles les hésitations, les réécritures, les choix.</a:t>
            </a:r>
          </a:p>
          <a:p>
            <a:pPr marL="342900" indent="-342900">
              <a:buFont typeface="Arial" panose="020B0604020202020204" pitchFamily="34" charset="0"/>
              <a:buChar char="•"/>
            </a:pPr>
            <a:r>
              <a:rPr lang="fr-FR" dirty="0"/>
              <a:t>Garder trace sans figer, inscrire sans enfermer.</a:t>
            </a:r>
          </a:p>
          <a:p>
            <a:pPr marL="342900" indent="-342900">
              <a:buFont typeface="Arial" panose="020B0604020202020204" pitchFamily="34" charset="0"/>
              <a:buChar char="•"/>
            </a:pPr>
            <a:endParaRPr lang="fr-FR" dirty="0"/>
          </a:p>
          <a:p>
            <a:r>
              <a:rPr lang="fr-FR" b="1" dirty="0"/>
              <a:t>Moodle n’est pas un outil neutre : c’est un dispositif d’écriture du cours et de pensée partagée.</a:t>
            </a:r>
          </a:p>
        </p:txBody>
      </p:sp>
      <p:sp>
        <p:nvSpPr>
          <p:cNvPr id="3" name="Titre 2">
            <a:extLst>
              <a:ext uri="{FF2B5EF4-FFF2-40B4-BE49-F238E27FC236}">
                <a16:creationId xmlns:a16="http://schemas.microsoft.com/office/drawing/2014/main" id="{61351B9E-DEA6-364C-FBE2-B7BFC8D645F7}"/>
              </a:ext>
            </a:extLst>
          </p:cNvPr>
          <p:cNvSpPr>
            <a:spLocks noGrp="1"/>
          </p:cNvSpPr>
          <p:nvPr>
            <p:ph type="title"/>
          </p:nvPr>
        </p:nvSpPr>
        <p:spPr>
          <a:xfrm>
            <a:off x="1236130" y="824191"/>
            <a:ext cx="10280956" cy="778933"/>
          </a:xfrm>
        </p:spPr>
        <p:txBody>
          <a:bodyPr>
            <a:noAutofit/>
          </a:bodyPr>
          <a:lstStyle/>
          <a:p>
            <a:r>
              <a:rPr lang="fr-FR" sz="3600" dirty="0"/>
              <a:t>Moodle : un outil de scénarisation pédagogique</a:t>
            </a:r>
          </a:p>
        </p:txBody>
      </p:sp>
      <p:sp>
        <p:nvSpPr>
          <p:cNvPr id="4" name="Espace réservé du texte 3">
            <a:extLst>
              <a:ext uri="{FF2B5EF4-FFF2-40B4-BE49-F238E27FC236}">
                <a16:creationId xmlns:a16="http://schemas.microsoft.com/office/drawing/2014/main" id="{757E15E4-A9B3-928F-838B-7548BA8E4AD4}"/>
              </a:ext>
            </a:extLst>
          </p:cNvPr>
          <p:cNvSpPr>
            <a:spLocks noGrp="1"/>
          </p:cNvSpPr>
          <p:nvPr>
            <p:ph type="body" sz="quarter" idx="11"/>
          </p:nvPr>
        </p:nvSpPr>
        <p:spPr>
          <a:xfrm>
            <a:off x="1236130" y="1804306"/>
            <a:ext cx="8230066" cy="798369"/>
          </a:xfrm>
        </p:spPr>
        <p:txBody>
          <a:bodyPr>
            <a:normAutofit fontScale="70000" lnSpcReduction="20000"/>
          </a:bodyPr>
          <a:lstStyle/>
          <a:p>
            <a:r>
              <a:rPr lang="fr-FR" b="1" dirty="0"/>
              <a:t>Moodle ne fait pas le cours.</a:t>
            </a:r>
          </a:p>
          <a:p>
            <a:r>
              <a:rPr lang="fr-FR" b="1" dirty="0"/>
              <a:t>Mais il permet de le structurer, de le tisser, de l’habiter.</a:t>
            </a:r>
            <a:endParaRPr lang="fr-FR" dirty="0"/>
          </a:p>
        </p:txBody>
      </p:sp>
    </p:spTree>
    <p:custDataLst>
      <p:tags r:id="rId1"/>
    </p:custDataLst>
    <p:extLst>
      <p:ext uri="{BB962C8B-B14F-4D97-AF65-F5344CB8AC3E}">
        <p14:creationId xmlns:p14="http://schemas.microsoft.com/office/powerpoint/2010/main" val="216694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70D56-D8D5-A300-0592-0FB9F283E971}"/>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E91F9B-9CB5-2769-907F-5A9374FBCBB9}"/>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Moodle devient un milieu d’apprentissage littéraire. </a:t>
            </a:r>
          </a:p>
          <a:p>
            <a:pPr marL="342900" indent="-342900">
              <a:buFont typeface="Arial" panose="020B0604020202020204" pitchFamily="34" charset="0"/>
              <a:buChar char="•"/>
            </a:pPr>
            <a:r>
              <a:rPr lang="fr-FR" dirty="0"/>
              <a:t>L’IA, un </a:t>
            </a:r>
            <a:r>
              <a:rPr lang="fr-FR" b="1" dirty="0"/>
              <a:t>stimulus</a:t>
            </a:r>
            <a:r>
              <a:rPr lang="fr-FR" dirty="0"/>
              <a:t> critique, pas un oracle. </a:t>
            </a:r>
          </a:p>
          <a:p>
            <a:pPr marL="342900" indent="-342900">
              <a:buFont typeface="Arial" panose="020B0604020202020204" pitchFamily="34" charset="0"/>
              <a:buChar char="•"/>
            </a:pPr>
            <a:r>
              <a:rPr lang="fr-FR" dirty="0"/>
              <a:t>L’élève, un </a:t>
            </a:r>
            <a:r>
              <a:rPr lang="fr-FR" b="1" dirty="0"/>
              <a:t>lecteur </a:t>
            </a:r>
            <a:r>
              <a:rPr lang="fr-FR" dirty="0"/>
              <a:t>et </a:t>
            </a:r>
            <a:r>
              <a:rPr lang="fr-FR" b="1" dirty="0"/>
              <a:t>auteur en devenir</a:t>
            </a:r>
            <a:r>
              <a:rPr lang="fr-FR" dirty="0"/>
              <a:t>, pas un utilisateur passif.</a:t>
            </a:r>
          </a:p>
          <a:p>
            <a:pPr marL="342900" indent="-342900">
              <a:buFont typeface="Arial" panose="020B0604020202020204" pitchFamily="34" charset="0"/>
              <a:buChar char="•"/>
            </a:pPr>
            <a:endParaRPr lang="fr-FR" dirty="0"/>
          </a:p>
        </p:txBody>
      </p:sp>
      <p:sp>
        <p:nvSpPr>
          <p:cNvPr id="3" name="Titre 2">
            <a:extLst>
              <a:ext uri="{FF2B5EF4-FFF2-40B4-BE49-F238E27FC236}">
                <a16:creationId xmlns:a16="http://schemas.microsoft.com/office/drawing/2014/main" id="{AF8E8057-B544-6BB2-16BB-777C7E664212}"/>
              </a:ext>
            </a:extLst>
          </p:cNvPr>
          <p:cNvSpPr>
            <a:spLocks noGrp="1"/>
          </p:cNvSpPr>
          <p:nvPr>
            <p:ph type="title"/>
          </p:nvPr>
        </p:nvSpPr>
        <p:spPr>
          <a:xfrm>
            <a:off x="1236130" y="824191"/>
            <a:ext cx="10409023" cy="778933"/>
          </a:xfrm>
        </p:spPr>
        <p:txBody>
          <a:bodyPr>
            <a:normAutofit fontScale="90000"/>
          </a:bodyPr>
          <a:lstStyle/>
          <a:p>
            <a:r>
              <a:rPr lang="fr-FR" dirty="0"/>
              <a:t>Vers une écologie interprétative augmentée</a:t>
            </a:r>
          </a:p>
        </p:txBody>
      </p:sp>
    </p:spTree>
    <p:custDataLst>
      <p:tags r:id="rId1"/>
    </p:custDataLst>
    <p:extLst>
      <p:ext uri="{BB962C8B-B14F-4D97-AF65-F5344CB8AC3E}">
        <p14:creationId xmlns:p14="http://schemas.microsoft.com/office/powerpoint/2010/main" val="160359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B159F-4771-0593-1FAA-A42A915006F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A599131-17D7-8B5B-7488-BA6BCF4CAA51}"/>
              </a:ext>
            </a:extLst>
          </p:cNvPr>
          <p:cNvSpPr>
            <a:spLocks noGrp="1"/>
          </p:cNvSpPr>
          <p:nvPr>
            <p:ph type="body" sz="quarter" idx="20"/>
          </p:nvPr>
        </p:nvSpPr>
        <p:spPr>
          <a:xfrm>
            <a:off x="1236131" y="2870335"/>
            <a:ext cx="9719738" cy="3029722"/>
          </a:xfrm>
        </p:spPr>
        <p:txBody>
          <a:bodyPr>
            <a:normAutofit lnSpcReduction="10000"/>
          </a:bodyPr>
          <a:lstStyle/>
          <a:p>
            <a:r>
              <a:rPr lang="fr-FR" dirty="0"/>
              <a:t>On imagine des outils simples, activés à bon escient par les enseignants, qui soutiennent :</a:t>
            </a:r>
          </a:p>
          <a:p>
            <a:pPr marL="342900" indent="-342900">
              <a:buFont typeface="Arial" panose="020B0604020202020204" pitchFamily="34" charset="0"/>
              <a:buChar char="•"/>
            </a:pPr>
            <a:r>
              <a:rPr lang="fr-FR" dirty="0"/>
              <a:t>l’écriture personnelle,</a:t>
            </a:r>
          </a:p>
          <a:p>
            <a:pPr marL="342900" indent="-342900">
              <a:buFont typeface="Arial" panose="020B0604020202020204" pitchFamily="34" charset="0"/>
              <a:buChar char="•"/>
            </a:pPr>
            <a:r>
              <a:rPr lang="fr-FR" dirty="0"/>
              <a:t>les échanges entre pairs,</a:t>
            </a:r>
          </a:p>
          <a:p>
            <a:pPr marL="342900" indent="-342900">
              <a:buFont typeface="Arial" panose="020B0604020202020204" pitchFamily="34" charset="0"/>
              <a:buChar char="•"/>
            </a:pPr>
            <a:r>
              <a:rPr lang="fr-FR" dirty="0"/>
              <a:t>la construction collective du sens.</a:t>
            </a:r>
          </a:p>
          <a:p>
            <a:pPr marL="342900" indent="-342900">
              <a:buFont typeface="Arial" panose="020B0604020202020204" pitchFamily="34" charset="0"/>
              <a:buChar char="•"/>
            </a:pPr>
            <a:endParaRPr lang="fr-FR" dirty="0"/>
          </a:p>
          <a:p>
            <a:r>
              <a:rPr lang="fr-FR" dirty="0"/>
              <a:t>Des plugins pour prolonger la polyphonie… </a:t>
            </a:r>
          </a:p>
          <a:p>
            <a:r>
              <a:rPr lang="fr-FR" dirty="0"/>
              <a:t>sans en effacer les voix.</a:t>
            </a:r>
          </a:p>
        </p:txBody>
      </p:sp>
      <p:sp>
        <p:nvSpPr>
          <p:cNvPr id="3" name="Titre 2">
            <a:extLst>
              <a:ext uri="{FF2B5EF4-FFF2-40B4-BE49-F238E27FC236}">
                <a16:creationId xmlns:a16="http://schemas.microsoft.com/office/drawing/2014/main" id="{F8047971-EA02-0311-F16C-C3A4ED68E173}"/>
              </a:ext>
            </a:extLst>
          </p:cNvPr>
          <p:cNvSpPr>
            <a:spLocks noGrp="1"/>
          </p:cNvSpPr>
          <p:nvPr>
            <p:ph type="title"/>
          </p:nvPr>
        </p:nvSpPr>
        <p:spPr>
          <a:xfrm>
            <a:off x="1236130" y="824191"/>
            <a:ext cx="10409023" cy="778933"/>
          </a:xfrm>
        </p:spPr>
        <p:txBody>
          <a:bodyPr>
            <a:normAutofit/>
          </a:bodyPr>
          <a:lstStyle/>
          <a:p>
            <a:r>
              <a:rPr lang="fr-FR" sz="3600" dirty="0"/>
              <a:t>Et demain ? Une IA située dans Moodle</a:t>
            </a:r>
          </a:p>
        </p:txBody>
      </p:sp>
      <p:sp>
        <p:nvSpPr>
          <p:cNvPr id="4" name="Espace réservé du texte 3">
            <a:extLst>
              <a:ext uri="{FF2B5EF4-FFF2-40B4-BE49-F238E27FC236}">
                <a16:creationId xmlns:a16="http://schemas.microsoft.com/office/drawing/2014/main" id="{EE33DE99-8AB3-9B24-84C4-4153100244B9}"/>
              </a:ext>
            </a:extLst>
          </p:cNvPr>
          <p:cNvSpPr>
            <a:spLocks noGrp="1"/>
          </p:cNvSpPr>
          <p:nvPr>
            <p:ph type="body" sz="quarter" idx="11"/>
          </p:nvPr>
        </p:nvSpPr>
        <p:spPr>
          <a:xfrm>
            <a:off x="1236662" y="1695449"/>
            <a:ext cx="10955338" cy="993321"/>
          </a:xfrm>
        </p:spPr>
        <p:txBody>
          <a:bodyPr>
            <a:normAutofit fontScale="85000" lnSpcReduction="10000"/>
          </a:bodyPr>
          <a:lstStyle/>
          <a:p>
            <a:r>
              <a:rPr lang="fr-FR" b="1" dirty="0"/>
              <a:t>Et si l’IA, dans Moodle, ne remplaçait rien… </a:t>
            </a:r>
          </a:p>
          <a:p>
            <a:r>
              <a:rPr lang="fr-FR" b="1" dirty="0"/>
              <a:t>mais améliorait les échanges, la pensée, les interprétations ?</a:t>
            </a:r>
          </a:p>
        </p:txBody>
      </p:sp>
    </p:spTree>
    <p:custDataLst>
      <p:tags r:id="rId1"/>
    </p:custDataLst>
    <p:extLst>
      <p:ext uri="{BB962C8B-B14F-4D97-AF65-F5344CB8AC3E}">
        <p14:creationId xmlns:p14="http://schemas.microsoft.com/office/powerpoint/2010/main" val="2220592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A878-8219-F4A7-CA0C-6D2AB329EAA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98BCC5-27F1-7CB7-4D0E-038244CA5A68}"/>
              </a:ext>
            </a:extLst>
          </p:cNvPr>
          <p:cNvSpPr>
            <a:spLocks noGrp="1"/>
          </p:cNvSpPr>
          <p:nvPr>
            <p:ph type="title"/>
          </p:nvPr>
        </p:nvSpPr>
        <p:spPr>
          <a:xfrm>
            <a:off x="2144485" y="869723"/>
            <a:ext cx="7903029" cy="778933"/>
          </a:xfrm>
        </p:spPr>
        <p:txBody>
          <a:bodyPr anchor="ctr">
            <a:noAutofit/>
          </a:bodyPr>
          <a:lstStyle/>
          <a:p>
            <a:r>
              <a:rPr lang="fr-FR" sz="3600" dirty="0"/>
              <a:t>Plugin 1 : Atelier d’amélioration guidée de l’écrit</a:t>
            </a:r>
          </a:p>
        </p:txBody>
      </p:sp>
      <p:pic>
        <p:nvPicPr>
          <p:cNvPr id="17" name="Espace réservé pour une image  16" descr="Une image contenant texte, capture d’écran, Police, nombre&#10;&#10;Le contenu généré par l’IA peut être incorrect.">
            <a:extLst>
              <a:ext uri="{FF2B5EF4-FFF2-40B4-BE49-F238E27FC236}">
                <a16:creationId xmlns:a16="http://schemas.microsoft.com/office/drawing/2014/main" id="{734BF19A-74B2-067F-7ECC-7C7B06E0FBF8}"/>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320" b="1320"/>
          <a:stretch>
            <a:fillRect/>
          </a:stretch>
        </p:blipFill>
        <p:spPr>
          <a:xfrm>
            <a:off x="5962650" y="2103438"/>
            <a:ext cx="4992688" cy="3249612"/>
          </a:xfrm>
        </p:spPr>
      </p:pic>
      <p:sp>
        <p:nvSpPr>
          <p:cNvPr id="15" name="Text Placeholder 4">
            <a:extLst>
              <a:ext uri="{FF2B5EF4-FFF2-40B4-BE49-F238E27FC236}">
                <a16:creationId xmlns:a16="http://schemas.microsoft.com/office/drawing/2014/main" id="{C4A622C7-17E4-A4CE-AB03-1E184C47E003}"/>
              </a:ext>
            </a:extLst>
          </p:cNvPr>
          <p:cNvSpPr>
            <a:spLocks noGrp="1"/>
          </p:cNvSpPr>
          <p:nvPr>
            <p:ph type="body" sz="quarter" idx="11"/>
          </p:nvPr>
        </p:nvSpPr>
        <p:spPr>
          <a:xfrm>
            <a:off x="1236131" y="1989954"/>
            <a:ext cx="4185093" cy="1011913"/>
          </a:xfrm>
        </p:spPr>
        <p:txBody>
          <a:bodyPr>
            <a:normAutofit/>
          </a:bodyPr>
          <a:lstStyle/>
          <a:p>
            <a:r>
              <a:rPr lang="fr-FR" b="1" dirty="0"/>
              <a:t>Fonction :</a:t>
            </a:r>
            <a:r>
              <a:rPr lang="fr-FR" dirty="0"/>
              <a:t> Permettre à l’élève de retravailler son texte dans un espace balisé.</a:t>
            </a:r>
            <a:endParaRPr lang="en-US" dirty="0"/>
          </a:p>
        </p:txBody>
      </p:sp>
      <p:sp>
        <p:nvSpPr>
          <p:cNvPr id="4" name="Espace réservé du texte 3">
            <a:extLst>
              <a:ext uri="{FF2B5EF4-FFF2-40B4-BE49-F238E27FC236}">
                <a16:creationId xmlns:a16="http://schemas.microsoft.com/office/drawing/2014/main" id="{5BFFA867-1672-97B7-8837-F603307F346F}"/>
              </a:ext>
            </a:extLst>
          </p:cNvPr>
          <p:cNvSpPr>
            <a:spLocks noGrp="1"/>
          </p:cNvSpPr>
          <p:nvPr>
            <p:ph type="body" sz="quarter" idx="20"/>
          </p:nvPr>
        </p:nvSpPr>
        <p:spPr>
          <a:xfrm>
            <a:off x="1236131" y="3045411"/>
            <a:ext cx="4185092" cy="3022934"/>
          </a:xfrm>
        </p:spPr>
        <p:txBody>
          <a:bodyPr anchor="t">
            <a:normAutofit lnSpcReduction="10000"/>
          </a:bodyPr>
          <a:lstStyle/>
          <a:p>
            <a:pPr marL="285750" indent="-285750">
              <a:buFont typeface="Arial" panose="020B0604020202020204" pitchFamily="34" charset="0"/>
              <a:buChar char="•"/>
            </a:pPr>
            <a:r>
              <a:rPr lang="fr-FR" sz="2000" dirty="0"/>
              <a:t>Le professeur active le plugin sur un devoir ou un forum.</a:t>
            </a:r>
          </a:p>
          <a:p>
            <a:pPr marL="285750" indent="-285750">
              <a:buFont typeface="Arial" panose="020B0604020202020204" pitchFamily="34" charset="0"/>
              <a:buChar char="•"/>
            </a:pPr>
            <a:r>
              <a:rPr lang="fr-FR" sz="2000" dirty="0"/>
              <a:t>L’élève choisit une aide : clarification, reformulation, rythme, cohérence argumentative…</a:t>
            </a:r>
          </a:p>
          <a:p>
            <a:pPr marL="285750" indent="-285750">
              <a:buFont typeface="Arial" panose="020B0604020202020204" pitchFamily="34" charset="0"/>
              <a:buChar char="•"/>
            </a:pPr>
            <a:r>
              <a:rPr lang="fr-FR" sz="2000" dirty="0"/>
              <a:t>L’IA propose des suggestions, que l’élève peut accepter, discuter, rejeter.</a:t>
            </a:r>
          </a:p>
          <a:p>
            <a:endParaRPr lang="fr-FR" sz="2000" dirty="0"/>
          </a:p>
        </p:txBody>
      </p:sp>
    </p:spTree>
    <p:custDataLst>
      <p:tags r:id="rId1"/>
    </p:custDataLst>
    <p:extLst>
      <p:ext uri="{BB962C8B-B14F-4D97-AF65-F5344CB8AC3E}">
        <p14:creationId xmlns:p14="http://schemas.microsoft.com/office/powerpoint/2010/main" val="86463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B563-44E7-7D2B-7DB9-D1DDB6E31F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58438C-77A8-F6F4-24BC-AF30B0736D28}"/>
              </a:ext>
            </a:extLst>
          </p:cNvPr>
          <p:cNvSpPr>
            <a:spLocks noGrp="1"/>
          </p:cNvSpPr>
          <p:nvPr>
            <p:ph type="title"/>
          </p:nvPr>
        </p:nvSpPr>
        <p:spPr>
          <a:xfrm>
            <a:off x="3186906" y="855690"/>
            <a:ext cx="5818187" cy="778933"/>
          </a:xfrm>
        </p:spPr>
        <p:txBody>
          <a:bodyPr anchor="ctr">
            <a:noAutofit/>
          </a:bodyPr>
          <a:lstStyle/>
          <a:p>
            <a:r>
              <a:rPr lang="fr-FR" sz="3600" dirty="0"/>
              <a:t>Plugin 2 : Soutien au commentaire critique</a:t>
            </a:r>
          </a:p>
        </p:txBody>
      </p:sp>
      <p:pic>
        <p:nvPicPr>
          <p:cNvPr id="5" name="Espace réservé pour une image  4" descr="Une image contenant texte, capture d’écran, Police&#10;&#10;Le contenu généré par l’IA peut être incorrect.">
            <a:extLst>
              <a:ext uri="{FF2B5EF4-FFF2-40B4-BE49-F238E27FC236}">
                <a16:creationId xmlns:a16="http://schemas.microsoft.com/office/drawing/2014/main" id="{1F1DEB63-A3DC-43A1-D403-FF7FA6F1CA55}"/>
              </a:ext>
            </a:extLst>
          </p:cNvPr>
          <p:cNvPicPr>
            <a:picLocks noGrp="1" noChangeAspect="1"/>
          </p:cNvPicPr>
          <p:nvPr>
            <p:ph type="pic" sz="quarter" idx="21"/>
          </p:nvPr>
        </p:nvPicPr>
        <p:blipFill>
          <a:blip r:embed="rId3"/>
          <a:srcRect l="15" t="9390" r="-15" b="25522"/>
          <a:stretch>
            <a:fillRect/>
          </a:stretch>
        </p:blipFill>
        <p:spPr>
          <a:xfrm>
            <a:off x="5962650" y="2103438"/>
            <a:ext cx="4992688" cy="3249612"/>
          </a:xfrm>
        </p:spPr>
      </p:pic>
      <p:sp>
        <p:nvSpPr>
          <p:cNvPr id="15" name="Text Placeholder 4">
            <a:extLst>
              <a:ext uri="{FF2B5EF4-FFF2-40B4-BE49-F238E27FC236}">
                <a16:creationId xmlns:a16="http://schemas.microsoft.com/office/drawing/2014/main" id="{9B3D9581-0113-52E9-55D8-2C571218B5BF}"/>
              </a:ext>
            </a:extLst>
          </p:cNvPr>
          <p:cNvSpPr>
            <a:spLocks noGrp="1"/>
          </p:cNvSpPr>
          <p:nvPr>
            <p:ph type="body" sz="quarter" idx="11"/>
          </p:nvPr>
        </p:nvSpPr>
        <p:spPr>
          <a:xfrm>
            <a:off x="1236131" y="1989954"/>
            <a:ext cx="4185093" cy="1011913"/>
          </a:xfrm>
        </p:spPr>
        <p:txBody>
          <a:bodyPr>
            <a:normAutofit/>
          </a:bodyPr>
          <a:lstStyle/>
          <a:p>
            <a:r>
              <a:rPr lang="fr-FR" b="1" dirty="0"/>
              <a:t>Fonction :</a:t>
            </a:r>
            <a:r>
              <a:rPr lang="fr-FR" dirty="0"/>
              <a:t> Aider les élèves à commenter utilement le travail d’un pair.</a:t>
            </a:r>
            <a:endParaRPr lang="en-US" dirty="0"/>
          </a:p>
        </p:txBody>
      </p:sp>
      <p:sp>
        <p:nvSpPr>
          <p:cNvPr id="4" name="Espace réservé du texte 3">
            <a:extLst>
              <a:ext uri="{FF2B5EF4-FFF2-40B4-BE49-F238E27FC236}">
                <a16:creationId xmlns:a16="http://schemas.microsoft.com/office/drawing/2014/main" id="{EDBC0AD7-9D16-7439-0914-E3BCCDDE4771}"/>
              </a:ext>
            </a:extLst>
          </p:cNvPr>
          <p:cNvSpPr>
            <a:spLocks noGrp="1"/>
          </p:cNvSpPr>
          <p:nvPr>
            <p:ph type="body" sz="quarter" idx="20"/>
          </p:nvPr>
        </p:nvSpPr>
        <p:spPr>
          <a:xfrm>
            <a:off x="1236131" y="3001867"/>
            <a:ext cx="4185092" cy="3022934"/>
          </a:xfrm>
        </p:spPr>
        <p:txBody>
          <a:bodyPr anchor="t">
            <a:normAutofit lnSpcReduction="10000"/>
          </a:bodyPr>
          <a:lstStyle/>
          <a:p>
            <a:pPr marL="285750" indent="-285750">
              <a:buFont typeface="Arial" panose="020B0604020202020204" pitchFamily="34" charset="0"/>
              <a:buChar char="•"/>
            </a:pPr>
            <a:r>
              <a:rPr lang="fr-FR" sz="2000" dirty="0"/>
              <a:t>L’enseignant active l’outil dans un atelier ou un forum.</a:t>
            </a:r>
          </a:p>
          <a:p>
            <a:pPr marL="285750" indent="-285750">
              <a:buFont typeface="Arial" panose="020B0604020202020204" pitchFamily="34" charset="0"/>
              <a:buChar char="•"/>
            </a:pPr>
            <a:r>
              <a:rPr lang="fr-FR" sz="2000" dirty="0"/>
              <a:t>L’élève écrit son commentaire.</a:t>
            </a:r>
          </a:p>
          <a:p>
            <a:pPr marL="285750" indent="-285750">
              <a:buFont typeface="Arial" panose="020B0604020202020204" pitchFamily="34" charset="0"/>
              <a:buChar char="•"/>
            </a:pPr>
            <a:r>
              <a:rPr lang="fr-FR" sz="2000" dirty="0"/>
              <a:t>L’IA réagit selon des critères définis par le professeur : clarté, précision, rapport au texte, bienveillance…</a:t>
            </a:r>
          </a:p>
          <a:p>
            <a:pPr marL="285750" indent="-285750">
              <a:buFont typeface="Arial" panose="020B0604020202020204" pitchFamily="34" charset="0"/>
              <a:buChar char="•"/>
            </a:pPr>
            <a:r>
              <a:rPr lang="fr-FR" sz="2000" dirty="0"/>
              <a:t>Elle ne remplace pas la note, mais soutient la réflexivité.</a:t>
            </a:r>
          </a:p>
          <a:p>
            <a:endParaRPr lang="fr-FR" sz="2000" dirty="0"/>
          </a:p>
        </p:txBody>
      </p:sp>
    </p:spTree>
    <p:custDataLst>
      <p:tags r:id="rId1"/>
    </p:custDataLst>
    <p:extLst>
      <p:ext uri="{BB962C8B-B14F-4D97-AF65-F5344CB8AC3E}">
        <p14:creationId xmlns:p14="http://schemas.microsoft.com/office/powerpoint/2010/main" val="86373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78FA-291C-DB33-5946-5AC15D46F6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9520485-E66B-50B7-62A8-A219D527CD40}"/>
              </a:ext>
            </a:extLst>
          </p:cNvPr>
          <p:cNvSpPr>
            <a:spLocks noGrp="1"/>
          </p:cNvSpPr>
          <p:nvPr>
            <p:ph type="title"/>
          </p:nvPr>
        </p:nvSpPr>
        <p:spPr>
          <a:xfrm>
            <a:off x="3186906" y="855690"/>
            <a:ext cx="5818187" cy="778933"/>
          </a:xfrm>
        </p:spPr>
        <p:txBody>
          <a:bodyPr anchor="ctr">
            <a:noAutofit/>
          </a:bodyPr>
          <a:lstStyle/>
          <a:p>
            <a:r>
              <a:rPr lang="fr-FR" sz="3600" dirty="0"/>
              <a:t>Plugin 3 : Cartographie des voix</a:t>
            </a:r>
          </a:p>
        </p:txBody>
      </p:sp>
      <p:pic>
        <p:nvPicPr>
          <p:cNvPr id="7" name="Espace réservé pour une image  6">
            <a:extLst>
              <a:ext uri="{FF2B5EF4-FFF2-40B4-BE49-F238E27FC236}">
                <a16:creationId xmlns:a16="http://schemas.microsoft.com/office/drawing/2014/main" id="{B4D5073B-DCEE-F383-D44F-A5064E4723C9}"/>
              </a:ext>
            </a:extLst>
          </p:cNvPr>
          <p:cNvPicPr>
            <a:picLocks noGrp="1" noChangeAspect="1"/>
          </p:cNvPicPr>
          <p:nvPr>
            <p:ph type="pic" sz="quarter" idx="21"/>
          </p:nvPr>
        </p:nvPicPr>
        <p:blipFill>
          <a:blip r:embed="rId3"/>
          <a:srcRect t="17456" b="17456"/>
          <a:stretch/>
        </p:blipFill>
        <p:spPr>
          <a:xfrm>
            <a:off x="5962650" y="2103438"/>
            <a:ext cx="4992688" cy="3249612"/>
          </a:xfrm>
        </p:spPr>
      </p:pic>
      <p:sp>
        <p:nvSpPr>
          <p:cNvPr id="15" name="Text Placeholder 4">
            <a:extLst>
              <a:ext uri="{FF2B5EF4-FFF2-40B4-BE49-F238E27FC236}">
                <a16:creationId xmlns:a16="http://schemas.microsoft.com/office/drawing/2014/main" id="{158BFEA0-3DB3-4021-F7B3-FDD7D59FBA4E}"/>
              </a:ext>
            </a:extLst>
          </p:cNvPr>
          <p:cNvSpPr>
            <a:spLocks noGrp="1"/>
          </p:cNvSpPr>
          <p:nvPr>
            <p:ph type="body" sz="quarter" idx="11"/>
          </p:nvPr>
        </p:nvSpPr>
        <p:spPr>
          <a:xfrm>
            <a:off x="1236131" y="1989954"/>
            <a:ext cx="4185093" cy="1011913"/>
          </a:xfrm>
        </p:spPr>
        <p:txBody>
          <a:bodyPr>
            <a:normAutofit/>
          </a:bodyPr>
          <a:lstStyle/>
          <a:p>
            <a:r>
              <a:rPr lang="fr-FR" b="1" dirty="0"/>
              <a:t>Fonction :</a:t>
            </a:r>
            <a:r>
              <a:rPr lang="fr-FR" dirty="0"/>
              <a:t> Donner à voir la diversité des interprétations dans une activité Moodle.</a:t>
            </a:r>
            <a:endParaRPr lang="en-US" dirty="0"/>
          </a:p>
        </p:txBody>
      </p:sp>
      <p:sp>
        <p:nvSpPr>
          <p:cNvPr id="4" name="Espace réservé du texte 3">
            <a:extLst>
              <a:ext uri="{FF2B5EF4-FFF2-40B4-BE49-F238E27FC236}">
                <a16:creationId xmlns:a16="http://schemas.microsoft.com/office/drawing/2014/main" id="{569E428F-3E7A-947D-5ECB-6AC13C37E3DE}"/>
              </a:ext>
            </a:extLst>
          </p:cNvPr>
          <p:cNvSpPr>
            <a:spLocks noGrp="1"/>
          </p:cNvSpPr>
          <p:nvPr>
            <p:ph type="body" sz="quarter" idx="20"/>
          </p:nvPr>
        </p:nvSpPr>
        <p:spPr>
          <a:xfrm>
            <a:off x="1236131" y="3132499"/>
            <a:ext cx="4185092" cy="3249612"/>
          </a:xfrm>
        </p:spPr>
        <p:txBody>
          <a:bodyPr anchor="t">
            <a:normAutofit/>
          </a:bodyPr>
          <a:lstStyle/>
          <a:p>
            <a:pPr marL="285750" indent="-285750">
              <a:buFont typeface="Arial" panose="020B0604020202020204" pitchFamily="34" charset="0"/>
              <a:buChar char="•"/>
            </a:pPr>
            <a:r>
              <a:rPr lang="fr-FR" sz="2000" dirty="0"/>
              <a:t>L’IA analyse les grandes lignes des positions exprimées (élèves, IA, critiques intégrés).</a:t>
            </a:r>
          </a:p>
          <a:p>
            <a:pPr marL="285750" indent="-285750">
              <a:buFont typeface="Arial" panose="020B0604020202020204" pitchFamily="34" charset="0"/>
              <a:buChar char="•"/>
            </a:pPr>
            <a:r>
              <a:rPr lang="fr-FR" sz="2000" dirty="0"/>
              <a:t>Elle regroupe les contributions autour de pôles interprétatifs</a:t>
            </a:r>
          </a:p>
          <a:p>
            <a:pPr marL="285750" indent="-285750">
              <a:buFont typeface="Arial" panose="020B0604020202020204" pitchFamily="34" charset="0"/>
              <a:buChar char="•"/>
            </a:pPr>
            <a:r>
              <a:rPr lang="fr-FR" sz="2000" dirty="0"/>
              <a:t>Chaque élève peut situer sa propre lecture, explorer d’autres approches.</a:t>
            </a:r>
          </a:p>
        </p:txBody>
      </p:sp>
    </p:spTree>
    <p:custDataLst>
      <p:tags r:id="rId1"/>
    </p:custDataLst>
    <p:extLst>
      <p:ext uri="{BB962C8B-B14F-4D97-AF65-F5344CB8AC3E}">
        <p14:creationId xmlns:p14="http://schemas.microsoft.com/office/powerpoint/2010/main" val="119701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F9183-1746-064A-41F1-E6EDC2F30E7F}"/>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E5A8BE-E97D-2739-2E76-405CB58E4EF1}"/>
              </a:ext>
            </a:extLst>
          </p:cNvPr>
          <p:cNvSpPr>
            <a:spLocks noGrp="1"/>
          </p:cNvSpPr>
          <p:nvPr>
            <p:ph type="body" sz="quarter" idx="20"/>
          </p:nvPr>
        </p:nvSpPr>
        <p:spPr>
          <a:xfrm>
            <a:off x="1236131" y="1872344"/>
            <a:ext cx="8103812" cy="4161466"/>
          </a:xfrm>
        </p:spPr>
        <p:txBody>
          <a:bodyPr>
            <a:normAutofit/>
          </a:bodyPr>
          <a:lstStyle/>
          <a:p>
            <a:r>
              <a:rPr lang="fr-FR" dirty="0"/>
              <a:t>Ces trois outils prolongent une même intuition :</a:t>
            </a:r>
          </a:p>
          <a:p>
            <a:pPr marL="342900" indent="-342900">
              <a:buFont typeface="Arial" panose="020B0604020202020204" pitchFamily="34" charset="0"/>
              <a:buChar char="•"/>
            </a:pPr>
            <a:r>
              <a:rPr lang="fr-FR" b="1" dirty="0"/>
              <a:t>L’IA ne remplace pas la voix de l’élève</a:t>
            </a:r>
            <a:r>
              <a:rPr lang="fr-FR" dirty="0"/>
              <a:t> : elle la fait grandir.</a:t>
            </a:r>
          </a:p>
          <a:p>
            <a:pPr marL="342900" indent="-342900">
              <a:buFont typeface="Arial" panose="020B0604020202020204" pitchFamily="34" charset="0"/>
              <a:buChar char="•"/>
            </a:pPr>
            <a:r>
              <a:rPr lang="fr-FR" b="1" dirty="0"/>
              <a:t>L’enseignant reste le scénariste</a:t>
            </a:r>
            <a:r>
              <a:rPr lang="fr-FR" dirty="0"/>
              <a:t> : il décide quand et comment activer ces aides.</a:t>
            </a:r>
          </a:p>
          <a:p>
            <a:pPr marL="342900" indent="-342900">
              <a:buFont typeface="Arial" panose="020B0604020202020204" pitchFamily="34" charset="0"/>
              <a:buChar char="•"/>
            </a:pPr>
            <a:r>
              <a:rPr lang="fr-FR" b="1" dirty="0"/>
              <a:t>Moodle devient un lieu d’apprentissage augmenté</a:t>
            </a:r>
            <a:r>
              <a:rPr lang="fr-FR" dirty="0"/>
              <a:t>, pas un espace automatisé.</a:t>
            </a:r>
          </a:p>
          <a:p>
            <a:pPr marL="342900" indent="-342900">
              <a:buFont typeface="Arial" panose="020B0604020202020204" pitchFamily="34" charset="0"/>
              <a:buChar char="•"/>
            </a:pPr>
            <a:endParaRPr lang="fr-FR" dirty="0"/>
          </a:p>
          <a:p>
            <a:r>
              <a:rPr lang="fr-FR" dirty="0"/>
              <a:t>Ils concrétisent la promesse esquissée dans l’expérimentation </a:t>
            </a:r>
            <a:r>
              <a:rPr lang="fr-FR" i="1" dirty="0"/>
              <a:t>Britannicus</a:t>
            </a:r>
            <a:r>
              <a:rPr lang="fr-FR" dirty="0"/>
              <a:t> :</a:t>
            </a:r>
            <a:br>
              <a:rPr lang="fr-FR" dirty="0"/>
            </a:br>
            <a:r>
              <a:rPr lang="fr-FR" dirty="0"/>
              <a:t>Des outils pour écouter mieux, écrire mieux, penser mieux.</a:t>
            </a:r>
          </a:p>
        </p:txBody>
      </p:sp>
      <p:sp>
        <p:nvSpPr>
          <p:cNvPr id="3" name="Titre 2">
            <a:extLst>
              <a:ext uri="{FF2B5EF4-FFF2-40B4-BE49-F238E27FC236}">
                <a16:creationId xmlns:a16="http://schemas.microsoft.com/office/drawing/2014/main" id="{5EE09990-0434-FD9D-C132-CF60D342FCD1}"/>
              </a:ext>
            </a:extLst>
          </p:cNvPr>
          <p:cNvSpPr>
            <a:spLocks noGrp="1"/>
          </p:cNvSpPr>
          <p:nvPr>
            <p:ph type="title"/>
          </p:nvPr>
        </p:nvSpPr>
        <p:spPr>
          <a:xfrm>
            <a:off x="1236130" y="824191"/>
            <a:ext cx="10409023" cy="778933"/>
          </a:xfrm>
        </p:spPr>
        <p:txBody>
          <a:bodyPr>
            <a:normAutofit/>
          </a:bodyPr>
          <a:lstStyle/>
          <a:p>
            <a:r>
              <a:rPr lang="fr-FR" sz="3600" dirty="0"/>
              <a:t>Une même vision pédagogique</a:t>
            </a:r>
          </a:p>
        </p:txBody>
      </p:sp>
    </p:spTree>
    <p:custDataLst>
      <p:tags r:id="rId1"/>
    </p:custDataLst>
    <p:extLst>
      <p:ext uri="{BB962C8B-B14F-4D97-AF65-F5344CB8AC3E}">
        <p14:creationId xmlns:p14="http://schemas.microsoft.com/office/powerpoint/2010/main" val="69357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B8B3B-8F57-4835-85CF-E5A33E7A9725}"/>
              </a:ext>
            </a:extLst>
          </p:cNvPr>
          <p:cNvSpPr>
            <a:spLocks noGrp="1"/>
          </p:cNvSpPr>
          <p:nvPr>
            <p:ph type="title"/>
          </p:nvPr>
        </p:nvSpPr>
        <p:spPr>
          <a:xfrm>
            <a:off x="1236131" y="824191"/>
            <a:ext cx="8660904" cy="778933"/>
          </a:xfrm>
        </p:spPr>
        <p:txBody>
          <a:bodyPr/>
          <a:lstStyle/>
          <a:p>
            <a:r>
              <a:rPr lang="fr-FR" dirty="0"/>
              <a:t>Une question pour commencer</a:t>
            </a:r>
          </a:p>
        </p:txBody>
      </p:sp>
      <p:sp>
        <p:nvSpPr>
          <p:cNvPr id="3" name="Espace réservé du texte 2">
            <a:extLst>
              <a:ext uri="{FF2B5EF4-FFF2-40B4-BE49-F238E27FC236}">
                <a16:creationId xmlns:a16="http://schemas.microsoft.com/office/drawing/2014/main" id="{D51ADE04-D0DF-4744-AA1D-A65128FC1D5F}"/>
              </a:ext>
            </a:extLst>
          </p:cNvPr>
          <p:cNvSpPr>
            <a:spLocks noGrp="1"/>
          </p:cNvSpPr>
          <p:nvPr>
            <p:ph type="body" sz="quarter" idx="20"/>
          </p:nvPr>
        </p:nvSpPr>
        <p:spPr/>
        <p:txBody>
          <a:bodyPr>
            <a:normAutofit/>
          </a:bodyPr>
          <a:lstStyle/>
          <a:p>
            <a:r>
              <a:rPr lang="fr-FR" b="1" dirty="0"/>
              <a:t>Qui parle ? Et à qui ?</a:t>
            </a:r>
          </a:p>
          <a:p>
            <a:r>
              <a:rPr lang="fr-FR" dirty="0"/>
              <a:t>Dans une classe de français, il y a :</a:t>
            </a:r>
          </a:p>
          <a:p>
            <a:pPr marL="342900" indent="-342900">
              <a:buFont typeface="Arial" panose="020B0604020202020204" pitchFamily="34" charset="0"/>
              <a:buChar char="•"/>
            </a:pPr>
            <a:r>
              <a:rPr lang="fr-FR" dirty="0"/>
              <a:t>Auteur, texte, professeur, élèves…</a:t>
            </a:r>
          </a:p>
          <a:p>
            <a:pPr marL="342900" indent="-342900">
              <a:buFont typeface="Arial" panose="020B0604020202020204" pitchFamily="34" charset="0"/>
              <a:buChar char="•"/>
            </a:pPr>
            <a:r>
              <a:rPr lang="fr-FR" dirty="0"/>
              <a:t>Et maintenant… une voix artificielle.</a:t>
            </a:r>
          </a:p>
          <a:p>
            <a:endParaRPr lang="fr-FR" dirty="0"/>
          </a:p>
          <a:p>
            <a:r>
              <a:rPr lang="fr-FR" i="1" dirty="0"/>
              <a:t>Moodle devient un pont : il faut écouter les échos.</a:t>
            </a:r>
          </a:p>
        </p:txBody>
      </p:sp>
    </p:spTree>
    <p:custDataLst>
      <p:tags r:id="rId1"/>
    </p:custDataLst>
    <p:extLst>
      <p:ext uri="{BB962C8B-B14F-4D97-AF65-F5344CB8AC3E}">
        <p14:creationId xmlns:p14="http://schemas.microsoft.com/office/powerpoint/2010/main" val="2244797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E5B31-B277-8EC5-2EB1-E7AE0F32E35D}"/>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9C58774-79F8-5C1B-1BF1-26DDA22AD12F}"/>
              </a:ext>
            </a:extLst>
          </p:cNvPr>
          <p:cNvSpPr>
            <a:spLocks noGrp="1"/>
          </p:cNvSpPr>
          <p:nvPr>
            <p:ph type="body" sz="quarter" idx="20"/>
          </p:nvPr>
        </p:nvSpPr>
        <p:spPr>
          <a:xfrm>
            <a:off x="1236131" y="2870335"/>
            <a:ext cx="9719738" cy="1934747"/>
          </a:xfrm>
        </p:spPr>
        <p:txBody>
          <a:bodyPr>
            <a:normAutofit lnSpcReduction="10000"/>
          </a:bodyPr>
          <a:lstStyle/>
          <a:p>
            <a:r>
              <a:rPr lang="fr-FR" dirty="0"/>
              <a:t>Ce que cette expérimentation propose :</a:t>
            </a:r>
          </a:p>
          <a:p>
            <a:pPr marL="342900" indent="-342900">
              <a:buFont typeface="Arial" panose="020B0604020202020204" pitchFamily="34" charset="0"/>
              <a:buChar char="•"/>
            </a:pPr>
            <a:r>
              <a:rPr lang="fr-FR" dirty="0"/>
              <a:t>Une pédagogie de la voix.</a:t>
            </a:r>
          </a:p>
          <a:p>
            <a:pPr marL="342900" indent="-342900">
              <a:buFont typeface="Arial" panose="020B0604020202020204" pitchFamily="34" charset="0"/>
              <a:buChar char="•"/>
            </a:pPr>
            <a:r>
              <a:rPr lang="fr-FR" dirty="0"/>
              <a:t>Une scénarisation exigeante.</a:t>
            </a:r>
          </a:p>
          <a:p>
            <a:pPr marL="342900" indent="-342900">
              <a:buFont typeface="Arial" panose="020B0604020202020204" pitchFamily="34" charset="0"/>
              <a:buChar char="•"/>
            </a:pPr>
            <a:r>
              <a:rPr lang="fr-FR" dirty="0"/>
              <a:t>Un dialogue raisonné avec l’IA.</a:t>
            </a:r>
          </a:p>
          <a:p>
            <a:pPr marL="342900" indent="-342900">
              <a:buFont typeface="Arial" panose="020B0604020202020204" pitchFamily="34" charset="0"/>
              <a:buChar char="•"/>
            </a:pPr>
            <a:r>
              <a:rPr lang="fr-FR" dirty="0"/>
              <a:t>Une plateforme réinvestie comme lieu d’écoute, de pensée et de trace.</a:t>
            </a:r>
          </a:p>
        </p:txBody>
      </p:sp>
      <p:sp>
        <p:nvSpPr>
          <p:cNvPr id="3" name="Titre 2">
            <a:extLst>
              <a:ext uri="{FF2B5EF4-FFF2-40B4-BE49-F238E27FC236}">
                <a16:creationId xmlns:a16="http://schemas.microsoft.com/office/drawing/2014/main" id="{0445B46C-B662-45E2-E803-5D07CDE7A9EC}"/>
              </a:ext>
            </a:extLst>
          </p:cNvPr>
          <p:cNvSpPr>
            <a:spLocks noGrp="1"/>
          </p:cNvSpPr>
          <p:nvPr>
            <p:ph type="title"/>
          </p:nvPr>
        </p:nvSpPr>
        <p:spPr>
          <a:xfrm>
            <a:off x="1236130" y="824191"/>
            <a:ext cx="10409023" cy="778933"/>
          </a:xfrm>
        </p:spPr>
        <p:txBody>
          <a:bodyPr>
            <a:normAutofit/>
          </a:bodyPr>
          <a:lstStyle/>
          <a:p>
            <a:r>
              <a:rPr lang="fr-FR" dirty="0"/>
              <a:t>Conclusion</a:t>
            </a:r>
          </a:p>
        </p:txBody>
      </p:sp>
      <p:sp>
        <p:nvSpPr>
          <p:cNvPr id="4" name="Espace réservé du texte 3">
            <a:extLst>
              <a:ext uri="{FF2B5EF4-FFF2-40B4-BE49-F238E27FC236}">
                <a16:creationId xmlns:a16="http://schemas.microsoft.com/office/drawing/2014/main" id="{A7AF06FD-012A-FD76-3307-40419E55B5D6}"/>
              </a:ext>
            </a:extLst>
          </p:cNvPr>
          <p:cNvSpPr>
            <a:spLocks noGrp="1"/>
          </p:cNvSpPr>
          <p:nvPr>
            <p:ph type="body" sz="quarter" idx="11"/>
          </p:nvPr>
        </p:nvSpPr>
        <p:spPr>
          <a:xfrm>
            <a:off x="1236663" y="1695450"/>
            <a:ext cx="8230066" cy="716056"/>
          </a:xfrm>
        </p:spPr>
        <p:txBody>
          <a:bodyPr>
            <a:normAutofit fontScale="77500" lnSpcReduction="20000"/>
          </a:bodyPr>
          <a:lstStyle/>
          <a:p>
            <a:r>
              <a:rPr lang="fr-FR" b="1" dirty="0"/>
              <a:t>Sous les ponts de Moodle, l’IA passe.</a:t>
            </a:r>
          </a:p>
          <a:p>
            <a:r>
              <a:rPr lang="fr-FR" b="1" dirty="0"/>
              <a:t>Mais la pensée s’attarde.</a:t>
            </a:r>
          </a:p>
        </p:txBody>
      </p:sp>
    </p:spTree>
    <p:custDataLst>
      <p:tags r:id="rId1"/>
    </p:custDataLst>
    <p:extLst>
      <p:ext uri="{BB962C8B-B14F-4D97-AF65-F5344CB8AC3E}">
        <p14:creationId xmlns:p14="http://schemas.microsoft.com/office/powerpoint/2010/main" val="2057738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004FE-498D-41FE-98DE-41053EDF9E8E}"/>
              </a:ext>
            </a:extLst>
          </p:cNvPr>
          <p:cNvSpPr>
            <a:spLocks noGrp="1"/>
          </p:cNvSpPr>
          <p:nvPr>
            <p:ph type="title"/>
          </p:nvPr>
        </p:nvSpPr>
        <p:spPr/>
        <p:txBody>
          <a:bodyPr/>
          <a:lstStyle/>
          <a:p>
            <a:r>
              <a:rPr lang="fr-FR" dirty="0"/>
              <a:t>Des questions ? Des remarques ?</a:t>
            </a:r>
          </a:p>
        </p:txBody>
      </p:sp>
      <p:sp>
        <p:nvSpPr>
          <p:cNvPr id="3" name="Espace réservé du texte 2">
            <a:extLst>
              <a:ext uri="{FF2B5EF4-FFF2-40B4-BE49-F238E27FC236}">
                <a16:creationId xmlns:a16="http://schemas.microsoft.com/office/drawing/2014/main" id="{3B2EB3DF-98A6-40CD-A3C9-6D3C571EAD73}"/>
              </a:ext>
            </a:extLst>
          </p:cNvPr>
          <p:cNvSpPr>
            <a:spLocks noGrp="1"/>
          </p:cNvSpPr>
          <p:nvPr>
            <p:ph type="body" sz="quarter" idx="10"/>
          </p:nvPr>
        </p:nvSpPr>
        <p:spPr/>
        <p:txBody>
          <a:bodyPr/>
          <a:lstStyle/>
          <a:p>
            <a:r>
              <a:rPr lang="fr-FR" dirty="0"/>
              <a:t>Retrouvez-nous sur notre espace de cours</a:t>
            </a:r>
          </a:p>
        </p:txBody>
      </p:sp>
      <p:sp>
        <p:nvSpPr>
          <p:cNvPr id="4" name="Espace réservé du texte 3">
            <a:extLst>
              <a:ext uri="{FF2B5EF4-FFF2-40B4-BE49-F238E27FC236}">
                <a16:creationId xmlns:a16="http://schemas.microsoft.com/office/drawing/2014/main" id="{EF3A36FC-7EBA-4A7A-B817-49D279F6C816}"/>
              </a:ext>
            </a:extLst>
          </p:cNvPr>
          <p:cNvSpPr>
            <a:spLocks noGrp="1"/>
          </p:cNvSpPr>
          <p:nvPr>
            <p:ph type="body" sz="quarter" idx="11"/>
          </p:nvPr>
        </p:nvSpPr>
        <p:spPr/>
        <p:txBody>
          <a:bodyPr/>
          <a:lstStyle/>
          <a:p>
            <a:r>
              <a:rPr lang="fr-FR" dirty="0"/>
              <a:t>nicolas.bannier@ac-strasbourg.fr</a:t>
            </a:r>
          </a:p>
        </p:txBody>
      </p:sp>
    </p:spTree>
    <p:custDataLst>
      <p:tags r:id="rId1"/>
    </p:custDataLst>
    <p:extLst>
      <p:ext uri="{BB962C8B-B14F-4D97-AF65-F5344CB8AC3E}">
        <p14:creationId xmlns:p14="http://schemas.microsoft.com/office/powerpoint/2010/main" val="49270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D31AF-2D7B-D119-F808-1F397AA857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750FC25-A04D-D09F-4F6A-C3427C4D8E08}"/>
              </a:ext>
            </a:extLst>
          </p:cNvPr>
          <p:cNvSpPr>
            <a:spLocks noGrp="1"/>
          </p:cNvSpPr>
          <p:nvPr>
            <p:ph type="title"/>
          </p:nvPr>
        </p:nvSpPr>
        <p:spPr/>
        <p:txBody>
          <a:bodyPr>
            <a:noAutofit/>
          </a:bodyPr>
          <a:lstStyle/>
          <a:p>
            <a:r>
              <a:rPr lang="fr-FR" sz="3600" dirty="0"/>
              <a:t>1. Contexte et enjeux</a:t>
            </a:r>
          </a:p>
        </p:txBody>
      </p:sp>
      <p:sp>
        <p:nvSpPr>
          <p:cNvPr id="3" name="Espace réservé du texte 2">
            <a:extLst>
              <a:ext uri="{FF2B5EF4-FFF2-40B4-BE49-F238E27FC236}">
                <a16:creationId xmlns:a16="http://schemas.microsoft.com/office/drawing/2014/main" id="{F6079977-40E7-0E99-F3EA-054CF2CF0A1E}"/>
              </a:ext>
            </a:extLst>
          </p:cNvPr>
          <p:cNvSpPr>
            <a:spLocks noGrp="1"/>
          </p:cNvSpPr>
          <p:nvPr>
            <p:ph type="body" sz="quarter" idx="11"/>
          </p:nvPr>
        </p:nvSpPr>
        <p:spPr>
          <a:xfrm>
            <a:off x="2892992" y="1468497"/>
            <a:ext cx="6958580" cy="1114059"/>
          </a:xfrm>
        </p:spPr>
        <p:txBody>
          <a:bodyPr>
            <a:normAutofit/>
          </a:bodyPr>
          <a:lstStyle/>
          <a:p>
            <a:r>
              <a:rPr lang="fr-FR" dirty="0"/>
              <a:t>Quelle place pour la voix de l’élève à l’ère de l’IA ?</a:t>
            </a:r>
          </a:p>
        </p:txBody>
      </p:sp>
      <p:pic>
        <p:nvPicPr>
          <p:cNvPr id="12" name="Espace réservé pour une image  11" descr="Une image contenant dessin, peinture, ordinateur, croquis&#10;&#10;Le contenu généré par l’IA peut être incorrect.">
            <a:extLst>
              <a:ext uri="{FF2B5EF4-FFF2-40B4-BE49-F238E27FC236}">
                <a16:creationId xmlns:a16="http://schemas.microsoft.com/office/drawing/2014/main" id="{3B365EDB-AE33-90E3-ADDF-A016AEB3F9B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450" b="20450"/>
          <a:stretch>
            <a:fillRect/>
          </a:stretch>
        </p:blipFill>
        <p:spPr/>
      </p:pic>
    </p:spTree>
    <p:custDataLst>
      <p:tags r:id="rId1"/>
    </p:custDataLst>
    <p:extLst>
      <p:ext uri="{BB962C8B-B14F-4D97-AF65-F5344CB8AC3E}">
        <p14:creationId xmlns:p14="http://schemas.microsoft.com/office/powerpoint/2010/main" val="217498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ACD5B-08DD-12C3-26F6-B7D58E13704B}"/>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5531C-084F-CC39-971A-AEEC1972D160}"/>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Correction automatisée, synthèse de texte, reformulation…</a:t>
            </a:r>
          </a:p>
          <a:p>
            <a:pPr marL="342900" indent="-342900">
              <a:buFont typeface="Arial" panose="020B0604020202020204" pitchFamily="34" charset="0"/>
              <a:buChar char="•"/>
            </a:pPr>
            <a:r>
              <a:rPr lang="fr-FR" dirty="0"/>
              <a:t>Moodle expérimente des agents conversationnels.</a:t>
            </a:r>
          </a:p>
          <a:p>
            <a:pPr marL="342900" indent="-342900">
              <a:buFont typeface="Arial" panose="020B0604020202020204" pitchFamily="34" charset="0"/>
              <a:buChar char="•"/>
            </a:pPr>
            <a:r>
              <a:rPr lang="fr-FR" dirty="0"/>
              <a:t>L’IA propose — parfois trop vite —, l’élève dispose — parfois sans recul.</a:t>
            </a:r>
          </a:p>
          <a:p>
            <a:pPr marL="342900" indent="-342900">
              <a:buFont typeface="Arial" panose="020B0604020202020204" pitchFamily="34" charset="0"/>
              <a:buChar char="•"/>
            </a:pPr>
            <a:endParaRPr lang="fr-FR" i="1" dirty="0"/>
          </a:p>
          <a:p>
            <a:r>
              <a:rPr lang="fr-FR" b="1" dirty="0"/>
              <a:t>Le risque ? Que l’IA prenne trop de place.</a:t>
            </a:r>
          </a:p>
          <a:p>
            <a:r>
              <a:rPr lang="fr-FR" b="1" dirty="0"/>
              <a:t>La voix de l’élève pourrait se taire… ou se lisser.</a:t>
            </a:r>
            <a:endParaRPr lang="fr-FR" b="1" i="1" dirty="0"/>
          </a:p>
        </p:txBody>
      </p:sp>
      <p:sp>
        <p:nvSpPr>
          <p:cNvPr id="3" name="Titre 2">
            <a:extLst>
              <a:ext uri="{FF2B5EF4-FFF2-40B4-BE49-F238E27FC236}">
                <a16:creationId xmlns:a16="http://schemas.microsoft.com/office/drawing/2014/main" id="{B4F4F9A8-4740-8EB3-8AF4-7C8EFF369ED9}"/>
              </a:ext>
            </a:extLst>
          </p:cNvPr>
          <p:cNvSpPr>
            <a:spLocks noGrp="1"/>
          </p:cNvSpPr>
          <p:nvPr>
            <p:ph type="title"/>
          </p:nvPr>
        </p:nvSpPr>
        <p:spPr>
          <a:xfrm>
            <a:off x="1236130" y="824191"/>
            <a:ext cx="7836151" cy="778933"/>
          </a:xfrm>
        </p:spPr>
        <p:txBody>
          <a:bodyPr>
            <a:normAutofit/>
          </a:bodyPr>
          <a:lstStyle/>
          <a:p>
            <a:r>
              <a:rPr lang="fr-FR" dirty="0"/>
              <a:t>L’IA s’invite dans la classe</a:t>
            </a:r>
          </a:p>
        </p:txBody>
      </p:sp>
      <p:sp>
        <p:nvSpPr>
          <p:cNvPr id="4" name="Espace réservé du texte 3">
            <a:extLst>
              <a:ext uri="{FF2B5EF4-FFF2-40B4-BE49-F238E27FC236}">
                <a16:creationId xmlns:a16="http://schemas.microsoft.com/office/drawing/2014/main" id="{A973AAA1-EF3C-CFAD-B647-A38FDB20BE77}"/>
              </a:ext>
            </a:extLst>
          </p:cNvPr>
          <p:cNvSpPr>
            <a:spLocks noGrp="1"/>
          </p:cNvSpPr>
          <p:nvPr>
            <p:ph type="body" sz="quarter" idx="11"/>
          </p:nvPr>
        </p:nvSpPr>
        <p:spPr>
          <a:xfrm>
            <a:off x="1236663" y="1695450"/>
            <a:ext cx="8230066" cy="407988"/>
          </a:xfrm>
        </p:spPr>
        <p:txBody>
          <a:bodyPr>
            <a:noAutofit/>
          </a:bodyPr>
          <a:lstStyle/>
          <a:p>
            <a:r>
              <a:rPr lang="fr-FR" sz="2400" b="1" dirty="0"/>
              <a:t>Des outils puissants, des usages à interroger</a:t>
            </a:r>
            <a:endParaRPr lang="fr-FR" sz="2400" dirty="0"/>
          </a:p>
        </p:txBody>
      </p:sp>
    </p:spTree>
    <p:custDataLst>
      <p:tags r:id="rId1"/>
    </p:custDataLst>
    <p:extLst>
      <p:ext uri="{BB962C8B-B14F-4D97-AF65-F5344CB8AC3E}">
        <p14:creationId xmlns:p14="http://schemas.microsoft.com/office/powerpoint/2010/main" val="90573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45E5-63FA-FADB-35B5-2CEE38BDE67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1B3429-1BF8-A197-6474-F0A19C795DC7}"/>
              </a:ext>
            </a:extLst>
          </p:cNvPr>
          <p:cNvSpPr>
            <a:spLocks noGrp="1"/>
          </p:cNvSpPr>
          <p:nvPr>
            <p:ph type="body" sz="quarter" idx="20"/>
          </p:nvPr>
        </p:nvSpPr>
        <p:spPr/>
        <p:txBody>
          <a:bodyPr/>
          <a:lstStyle/>
          <a:p>
            <a:pPr marL="342900" indent="-342900">
              <a:buFont typeface="Arial" panose="020B0604020202020204" pitchFamily="34" charset="0"/>
              <a:buChar char="•"/>
            </a:pPr>
            <a:r>
              <a:rPr lang="fr-FR" dirty="0"/>
              <a:t>Le numérique peut-il devenir un espace d’écoute ?</a:t>
            </a:r>
          </a:p>
          <a:p>
            <a:pPr marL="342900" indent="-342900">
              <a:buFont typeface="Arial" panose="020B0604020202020204" pitchFamily="34" charset="0"/>
              <a:buChar char="•"/>
            </a:pPr>
            <a:r>
              <a:rPr lang="fr-FR" dirty="0"/>
              <a:t>L’IA est-elle un partenaire de pensée ou un brouilleur de voix ?</a:t>
            </a:r>
          </a:p>
          <a:p>
            <a:pPr marL="342900" indent="-342900">
              <a:buFont typeface="Arial" panose="020B0604020202020204" pitchFamily="34" charset="0"/>
              <a:buChar char="•"/>
            </a:pPr>
            <a:r>
              <a:rPr lang="fr-FR" dirty="0"/>
              <a:t>Moodle : outil d’organisation ou écosystème d’interprétation ?</a:t>
            </a:r>
          </a:p>
          <a:p>
            <a:pPr marL="342900" indent="-342900">
              <a:buFont typeface="Arial" panose="020B0604020202020204" pitchFamily="34" charset="0"/>
              <a:buChar char="•"/>
            </a:pPr>
            <a:endParaRPr lang="fr-FR" i="1" dirty="0"/>
          </a:p>
          <a:p>
            <a:r>
              <a:rPr lang="fr-FR" b="1" dirty="0"/>
              <a:t>Hypothèse : ce n’est pas l’outil qui décide du sens, c’est la scénarisation pédagogique.</a:t>
            </a:r>
            <a:endParaRPr lang="fr-FR" b="1" i="1" dirty="0"/>
          </a:p>
        </p:txBody>
      </p:sp>
      <p:sp>
        <p:nvSpPr>
          <p:cNvPr id="3" name="Titre 2">
            <a:extLst>
              <a:ext uri="{FF2B5EF4-FFF2-40B4-BE49-F238E27FC236}">
                <a16:creationId xmlns:a16="http://schemas.microsoft.com/office/drawing/2014/main" id="{618C5C2C-1216-09B4-F067-0DCDC5B1031F}"/>
              </a:ext>
            </a:extLst>
          </p:cNvPr>
          <p:cNvSpPr>
            <a:spLocks noGrp="1"/>
          </p:cNvSpPr>
          <p:nvPr>
            <p:ph type="title"/>
          </p:nvPr>
        </p:nvSpPr>
        <p:spPr>
          <a:xfrm>
            <a:off x="1236130" y="824191"/>
            <a:ext cx="7836151" cy="778933"/>
          </a:xfrm>
        </p:spPr>
        <p:txBody>
          <a:bodyPr>
            <a:normAutofit/>
          </a:bodyPr>
          <a:lstStyle/>
          <a:p>
            <a:r>
              <a:rPr lang="fr-FR" dirty="0"/>
              <a:t>L’enjeu pédagogique</a:t>
            </a:r>
          </a:p>
        </p:txBody>
      </p:sp>
      <p:sp>
        <p:nvSpPr>
          <p:cNvPr id="4" name="Espace réservé du texte 3">
            <a:extLst>
              <a:ext uri="{FF2B5EF4-FFF2-40B4-BE49-F238E27FC236}">
                <a16:creationId xmlns:a16="http://schemas.microsoft.com/office/drawing/2014/main" id="{1965C364-F2FF-65B3-73E8-C122F90AEAC5}"/>
              </a:ext>
            </a:extLst>
          </p:cNvPr>
          <p:cNvSpPr>
            <a:spLocks noGrp="1"/>
          </p:cNvSpPr>
          <p:nvPr>
            <p:ph type="body" sz="quarter" idx="11"/>
          </p:nvPr>
        </p:nvSpPr>
        <p:spPr>
          <a:xfrm>
            <a:off x="1236130" y="1583267"/>
            <a:ext cx="9627281" cy="587830"/>
          </a:xfrm>
        </p:spPr>
        <p:txBody>
          <a:bodyPr>
            <a:noAutofit/>
          </a:bodyPr>
          <a:lstStyle/>
          <a:p>
            <a:r>
              <a:rPr lang="fr-FR" sz="2600" b="1" dirty="0"/>
              <a:t>Faire exister des voix diverses dans le numérique</a:t>
            </a:r>
            <a:endParaRPr lang="fr-FR" sz="2600" dirty="0"/>
          </a:p>
        </p:txBody>
      </p:sp>
    </p:spTree>
    <p:custDataLst>
      <p:tags r:id="rId1"/>
    </p:custDataLst>
    <p:extLst>
      <p:ext uri="{BB962C8B-B14F-4D97-AF65-F5344CB8AC3E}">
        <p14:creationId xmlns:p14="http://schemas.microsoft.com/office/powerpoint/2010/main" val="374835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E5A2E-C5C7-2BEC-2DDB-5A5EA6F9AD0F}"/>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30D9F2-85B9-01AF-95D7-9B16FF25DF50}"/>
              </a:ext>
            </a:extLst>
          </p:cNvPr>
          <p:cNvSpPr>
            <a:spLocks noGrp="1"/>
          </p:cNvSpPr>
          <p:nvPr>
            <p:ph type="body" sz="quarter" idx="20"/>
          </p:nvPr>
        </p:nvSpPr>
        <p:spPr>
          <a:xfrm>
            <a:off x="1236131" y="2493818"/>
            <a:ext cx="7733698" cy="3392632"/>
          </a:xfrm>
        </p:spPr>
        <p:txBody>
          <a:bodyPr>
            <a:normAutofit lnSpcReduction="10000"/>
          </a:bodyPr>
          <a:lstStyle/>
          <a:p>
            <a:pPr marL="342900" indent="-342900">
              <a:buFont typeface="Arial" panose="020B0604020202020204" pitchFamily="34" charset="0"/>
              <a:buChar char="•"/>
            </a:pPr>
            <a:r>
              <a:rPr lang="fr-FR" dirty="0"/>
              <a:t>Valoriser le </a:t>
            </a:r>
            <a:r>
              <a:rPr lang="fr-FR" b="1" dirty="0"/>
              <a:t>temps long</a:t>
            </a:r>
          </a:p>
          <a:p>
            <a:pPr marL="342900" indent="-342900">
              <a:buFont typeface="Arial" panose="020B0604020202020204" pitchFamily="34" charset="0"/>
              <a:buChar char="•"/>
            </a:pPr>
            <a:r>
              <a:rPr lang="fr-FR" dirty="0"/>
              <a:t>Évaluer la </a:t>
            </a:r>
            <a:r>
              <a:rPr lang="fr-FR" b="1" dirty="0"/>
              <a:t>démarche</a:t>
            </a:r>
            <a:r>
              <a:rPr lang="fr-FR" dirty="0"/>
              <a:t>, pas seulement le produit</a:t>
            </a:r>
          </a:p>
          <a:p>
            <a:pPr marL="342900" indent="-342900">
              <a:buFont typeface="Arial" panose="020B0604020202020204" pitchFamily="34" charset="0"/>
              <a:buChar char="•"/>
            </a:pPr>
            <a:r>
              <a:rPr lang="fr-FR" dirty="0"/>
              <a:t>Encourager la </a:t>
            </a:r>
            <a:r>
              <a:rPr lang="fr-FR" b="1" dirty="0"/>
              <a:t>créativité</a:t>
            </a:r>
            <a:r>
              <a:rPr lang="fr-FR" dirty="0"/>
              <a:t> et l’originalité</a:t>
            </a:r>
          </a:p>
          <a:p>
            <a:pPr marL="342900" indent="-342900">
              <a:buFont typeface="Arial" panose="020B0604020202020204" pitchFamily="34" charset="0"/>
              <a:buChar char="•"/>
            </a:pPr>
            <a:r>
              <a:rPr lang="fr-FR" dirty="0"/>
              <a:t>Renforcer l’</a:t>
            </a:r>
            <a:r>
              <a:rPr lang="fr-FR" b="1" dirty="0"/>
              <a:t>agentivité</a:t>
            </a:r>
            <a:r>
              <a:rPr lang="fr-FR" dirty="0"/>
              <a:t> de l’élève</a:t>
            </a:r>
          </a:p>
          <a:p>
            <a:pPr marL="342900" indent="-342900">
              <a:buFont typeface="Arial" panose="020B0604020202020204" pitchFamily="34" charset="0"/>
              <a:buChar char="•"/>
            </a:pPr>
            <a:r>
              <a:rPr lang="fr-FR" dirty="0"/>
              <a:t>Favoriser le </a:t>
            </a:r>
            <a:r>
              <a:rPr lang="fr-FR" b="1" dirty="0"/>
              <a:t>dialogue</a:t>
            </a:r>
            <a:r>
              <a:rPr lang="fr-FR" dirty="0"/>
              <a:t> et la coopération</a:t>
            </a:r>
          </a:p>
          <a:p>
            <a:pPr marL="342900" indent="-342900">
              <a:buFont typeface="Arial" panose="020B0604020202020204" pitchFamily="34" charset="0"/>
              <a:buChar char="•"/>
            </a:pPr>
            <a:r>
              <a:rPr lang="fr-FR" dirty="0"/>
              <a:t>Revaloriser la </a:t>
            </a:r>
            <a:r>
              <a:rPr lang="fr-FR" b="1" dirty="0"/>
              <a:t>culture</a:t>
            </a:r>
            <a:r>
              <a:rPr lang="fr-FR" dirty="0"/>
              <a:t> et l’éthique</a:t>
            </a:r>
          </a:p>
          <a:p>
            <a:pPr marL="342900" indent="-342900">
              <a:buFont typeface="Arial" panose="020B0604020202020204" pitchFamily="34" charset="0"/>
              <a:buChar char="•"/>
            </a:pPr>
            <a:endParaRPr lang="fr-FR" i="1" dirty="0"/>
          </a:p>
          <a:p>
            <a:r>
              <a:rPr lang="fr-FR" dirty="0"/>
              <a:t>Ces principes orientent tous les choix pédagogiques, y compris ceux qui impliquent l’IA.</a:t>
            </a:r>
            <a:endParaRPr lang="fr-FR" i="1" dirty="0"/>
          </a:p>
        </p:txBody>
      </p:sp>
      <p:sp>
        <p:nvSpPr>
          <p:cNvPr id="3" name="Titre 2">
            <a:extLst>
              <a:ext uri="{FF2B5EF4-FFF2-40B4-BE49-F238E27FC236}">
                <a16:creationId xmlns:a16="http://schemas.microsoft.com/office/drawing/2014/main" id="{D240B707-EC1F-931E-04DA-57B2F6873FAC}"/>
              </a:ext>
            </a:extLst>
          </p:cNvPr>
          <p:cNvSpPr>
            <a:spLocks noGrp="1"/>
          </p:cNvSpPr>
          <p:nvPr>
            <p:ph type="title"/>
          </p:nvPr>
        </p:nvSpPr>
        <p:spPr>
          <a:xfrm>
            <a:off x="1236130" y="824191"/>
            <a:ext cx="7836151" cy="778933"/>
          </a:xfrm>
        </p:spPr>
        <p:txBody>
          <a:bodyPr>
            <a:normAutofit/>
          </a:bodyPr>
          <a:lstStyle/>
          <a:p>
            <a:r>
              <a:rPr lang="fr-FR" sz="3600" dirty="0"/>
              <a:t>Les 6 principes comme boussole</a:t>
            </a:r>
          </a:p>
        </p:txBody>
      </p:sp>
      <p:sp>
        <p:nvSpPr>
          <p:cNvPr id="4" name="Espace réservé du texte 3">
            <a:extLst>
              <a:ext uri="{FF2B5EF4-FFF2-40B4-BE49-F238E27FC236}">
                <a16:creationId xmlns:a16="http://schemas.microsoft.com/office/drawing/2014/main" id="{E2EA1912-357E-6FDE-4DD1-D96708F69543}"/>
              </a:ext>
            </a:extLst>
          </p:cNvPr>
          <p:cNvSpPr>
            <a:spLocks noGrp="1"/>
          </p:cNvSpPr>
          <p:nvPr>
            <p:ph type="body" sz="quarter" idx="11"/>
          </p:nvPr>
        </p:nvSpPr>
        <p:spPr>
          <a:xfrm>
            <a:off x="1236662" y="1695449"/>
            <a:ext cx="9311595" cy="644979"/>
          </a:xfrm>
        </p:spPr>
        <p:txBody>
          <a:bodyPr>
            <a:normAutofit fontScale="85000" lnSpcReduction="10000"/>
          </a:bodyPr>
          <a:lstStyle/>
          <a:p>
            <a:r>
              <a:rPr lang="fr-FR" b="1" dirty="0"/>
              <a:t>6 principes pour un cours de lettres à l’ère de l’IA</a:t>
            </a:r>
            <a:endParaRPr lang="fr-FR" dirty="0"/>
          </a:p>
        </p:txBody>
      </p:sp>
    </p:spTree>
    <p:custDataLst>
      <p:tags r:id="rId1"/>
    </p:custDataLst>
    <p:extLst>
      <p:ext uri="{BB962C8B-B14F-4D97-AF65-F5344CB8AC3E}">
        <p14:creationId xmlns:p14="http://schemas.microsoft.com/office/powerpoint/2010/main" val="2128117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EC33B-3468-5376-B4A7-B78059B89CE3}"/>
            </a:ext>
          </a:extLst>
        </p:cNvPr>
        <p:cNvGrpSpPr/>
        <p:nvPr/>
      </p:nvGrpSpPr>
      <p:grpSpPr>
        <a:xfrm>
          <a:off x="0" y="0"/>
          <a:ext cx="0" cy="0"/>
          <a:chOff x="0" y="0"/>
          <a:chExt cx="0" cy="0"/>
        </a:xfrm>
      </p:grpSpPr>
      <p:pic>
        <p:nvPicPr>
          <p:cNvPr id="7" name="Espace réservé pour une image  6" descr="Une image contenant texte, capture d’écran, diagramme, Police&#10;&#10;Le contenu généré par l’IA peut être incorrect.">
            <a:extLst>
              <a:ext uri="{FF2B5EF4-FFF2-40B4-BE49-F238E27FC236}">
                <a16:creationId xmlns:a16="http://schemas.microsoft.com/office/drawing/2014/main" id="{4209A493-DA9C-65CE-80DB-D623385EEF15}"/>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0438" r="10438"/>
          <a:stretch/>
        </p:blipFill>
        <p:spPr>
          <a:xfrm>
            <a:off x="6365413" y="1896712"/>
            <a:ext cx="4992499" cy="3249504"/>
          </a:xfrm>
          <a:noFill/>
        </p:spPr>
      </p:pic>
      <p:sp>
        <p:nvSpPr>
          <p:cNvPr id="2" name="Titre 1">
            <a:extLst>
              <a:ext uri="{FF2B5EF4-FFF2-40B4-BE49-F238E27FC236}">
                <a16:creationId xmlns:a16="http://schemas.microsoft.com/office/drawing/2014/main" id="{D9C82754-566B-AD20-CB6F-B2D3E895A16A}"/>
              </a:ext>
            </a:extLst>
          </p:cNvPr>
          <p:cNvSpPr>
            <a:spLocks noGrp="1"/>
          </p:cNvSpPr>
          <p:nvPr>
            <p:ph type="title"/>
          </p:nvPr>
        </p:nvSpPr>
        <p:spPr>
          <a:xfrm>
            <a:off x="3186906" y="855690"/>
            <a:ext cx="6414294" cy="778933"/>
          </a:xfrm>
        </p:spPr>
        <p:txBody>
          <a:bodyPr anchor="ctr">
            <a:noAutofit/>
          </a:bodyPr>
          <a:lstStyle/>
          <a:p>
            <a:r>
              <a:rPr lang="fr-FR" sz="3600" dirty="0"/>
              <a:t>La séquence </a:t>
            </a:r>
            <a:r>
              <a:rPr lang="fr-FR" sz="3600" i="1" dirty="0"/>
              <a:t>Britannicus</a:t>
            </a:r>
          </a:p>
        </p:txBody>
      </p:sp>
      <p:sp>
        <p:nvSpPr>
          <p:cNvPr id="3" name="Espace réservé du texte 2">
            <a:extLst>
              <a:ext uri="{FF2B5EF4-FFF2-40B4-BE49-F238E27FC236}">
                <a16:creationId xmlns:a16="http://schemas.microsoft.com/office/drawing/2014/main" id="{AD1557A6-2291-4F63-FE8F-F9C06D06C6D7}"/>
              </a:ext>
            </a:extLst>
          </p:cNvPr>
          <p:cNvSpPr>
            <a:spLocks noGrp="1"/>
          </p:cNvSpPr>
          <p:nvPr>
            <p:ph type="body" sz="quarter" idx="11"/>
          </p:nvPr>
        </p:nvSpPr>
        <p:spPr>
          <a:xfrm>
            <a:off x="1236131" y="1879600"/>
            <a:ext cx="5404155" cy="778933"/>
          </a:xfrm>
        </p:spPr>
        <p:txBody>
          <a:bodyPr anchor="ctr">
            <a:noAutofit/>
          </a:bodyPr>
          <a:lstStyle/>
          <a:p>
            <a:r>
              <a:rPr lang="fr-FR" sz="2600" b="1" dirty="0"/>
              <a:t>Une séquence en 9 séances, dans Moodle</a:t>
            </a:r>
          </a:p>
        </p:txBody>
      </p:sp>
      <p:sp>
        <p:nvSpPr>
          <p:cNvPr id="14" name="Text Placeholder 5">
            <a:extLst>
              <a:ext uri="{FF2B5EF4-FFF2-40B4-BE49-F238E27FC236}">
                <a16:creationId xmlns:a16="http://schemas.microsoft.com/office/drawing/2014/main" id="{1D0D1010-EF43-7E71-52E0-1B4F1F175B3E}"/>
              </a:ext>
            </a:extLst>
          </p:cNvPr>
          <p:cNvSpPr>
            <a:spLocks noGrp="1"/>
          </p:cNvSpPr>
          <p:nvPr>
            <p:ph type="body" sz="quarter" idx="20"/>
          </p:nvPr>
        </p:nvSpPr>
        <p:spPr>
          <a:xfrm>
            <a:off x="1236131" y="2798200"/>
            <a:ext cx="4726510" cy="3022934"/>
          </a:xfrm>
        </p:spPr>
        <p:txBody>
          <a:bodyPr/>
          <a:lstStyle/>
          <a:p>
            <a:pPr marL="342900" indent="-342900">
              <a:buFont typeface="Arial" panose="020B0604020202020204" pitchFamily="34" charset="0"/>
              <a:buChar char="•"/>
            </a:pPr>
            <a:r>
              <a:rPr lang="fr-FR" sz="2000" dirty="0"/>
              <a:t>Lecture analytique et expressive.</a:t>
            </a:r>
          </a:p>
          <a:p>
            <a:pPr marL="342900" indent="-342900">
              <a:buFont typeface="Arial" panose="020B0604020202020204" pitchFamily="34" charset="0"/>
              <a:buChar char="•"/>
            </a:pPr>
            <a:r>
              <a:rPr lang="fr-FR" sz="2000" dirty="0"/>
              <a:t>Comparaison de mises en scène.</a:t>
            </a:r>
          </a:p>
          <a:p>
            <a:pPr marL="342900" indent="-342900">
              <a:buFont typeface="Arial" panose="020B0604020202020204" pitchFamily="34" charset="0"/>
              <a:buChar char="•"/>
            </a:pPr>
            <a:r>
              <a:rPr lang="fr-FR" sz="2000" dirty="0"/>
              <a:t>Forums d’interprétation collective.</a:t>
            </a:r>
          </a:p>
          <a:p>
            <a:pPr marL="342900" indent="-342900">
              <a:buFont typeface="Arial" panose="020B0604020202020204" pitchFamily="34" charset="0"/>
              <a:buChar char="•"/>
            </a:pPr>
            <a:r>
              <a:rPr lang="fr-FR" sz="2000" dirty="0"/>
              <a:t>Portfolios réflexifs.</a:t>
            </a:r>
          </a:p>
          <a:p>
            <a:pPr marL="342900" indent="-342900">
              <a:buFont typeface="Arial" panose="020B0604020202020204" pitchFamily="34" charset="0"/>
              <a:buChar char="•"/>
            </a:pPr>
            <a:r>
              <a:rPr lang="fr-FR" sz="2000" dirty="0"/>
              <a:t>Ateliers d’écriture et de réécriture.</a:t>
            </a:r>
          </a:p>
          <a:p>
            <a:pPr marL="342900" indent="-342900">
              <a:buFont typeface="Arial" panose="020B0604020202020204" pitchFamily="34" charset="0"/>
              <a:buChar char="•"/>
            </a:pPr>
            <a:r>
              <a:rPr lang="fr-FR" sz="2000" dirty="0"/>
              <a:t>Dialogues ponctuels avec l’IA.</a:t>
            </a:r>
            <a:endParaRPr lang="fr-FR" sz="2000" i="1" dirty="0"/>
          </a:p>
          <a:p>
            <a:endParaRPr lang="en-US" sz="2000" dirty="0"/>
          </a:p>
        </p:txBody>
      </p:sp>
    </p:spTree>
    <p:custDataLst>
      <p:tags r:id="rId1"/>
    </p:custDataLst>
    <p:extLst>
      <p:ext uri="{BB962C8B-B14F-4D97-AF65-F5344CB8AC3E}">
        <p14:creationId xmlns:p14="http://schemas.microsoft.com/office/powerpoint/2010/main" val="17368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E12D-4290-2007-2DC4-D023861442B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57C28C7-E3AB-4172-DC3B-446AA965F1CA}"/>
              </a:ext>
            </a:extLst>
          </p:cNvPr>
          <p:cNvSpPr>
            <a:spLocks noGrp="1"/>
          </p:cNvSpPr>
          <p:nvPr>
            <p:ph type="title"/>
          </p:nvPr>
        </p:nvSpPr>
        <p:spPr>
          <a:xfrm>
            <a:off x="2513295" y="831491"/>
            <a:ext cx="7165408" cy="778933"/>
          </a:xfrm>
        </p:spPr>
        <p:txBody>
          <a:bodyPr>
            <a:noAutofit/>
          </a:bodyPr>
          <a:lstStyle/>
          <a:p>
            <a:r>
              <a:rPr lang="fr-FR" sz="3600" dirty="0"/>
              <a:t>2. Polyphonie interprétative</a:t>
            </a:r>
          </a:p>
        </p:txBody>
      </p:sp>
      <p:sp>
        <p:nvSpPr>
          <p:cNvPr id="3" name="Espace réservé du texte 2">
            <a:extLst>
              <a:ext uri="{FF2B5EF4-FFF2-40B4-BE49-F238E27FC236}">
                <a16:creationId xmlns:a16="http://schemas.microsoft.com/office/drawing/2014/main" id="{26B8D471-C2E6-F7FF-57D2-11CB32A1982C}"/>
              </a:ext>
            </a:extLst>
          </p:cNvPr>
          <p:cNvSpPr>
            <a:spLocks noGrp="1"/>
          </p:cNvSpPr>
          <p:nvPr>
            <p:ph type="body" sz="quarter" idx="11"/>
          </p:nvPr>
        </p:nvSpPr>
        <p:spPr/>
        <p:txBody>
          <a:bodyPr>
            <a:normAutofit fontScale="92500" lnSpcReduction="20000"/>
          </a:bodyPr>
          <a:lstStyle/>
          <a:p>
            <a:r>
              <a:rPr lang="fr-FR" dirty="0"/>
              <a:t>Du cours de lettres à l’ère de l’IA</a:t>
            </a:r>
          </a:p>
        </p:txBody>
      </p:sp>
      <p:pic>
        <p:nvPicPr>
          <p:cNvPr id="8" name="Espace réservé pour une image  7" descr="Une image contenant peinture, art, personne, habits&#10;&#10;Le contenu généré par l’IA peut être incorrect.">
            <a:extLst>
              <a:ext uri="{FF2B5EF4-FFF2-40B4-BE49-F238E27FC236}">
                <a16:creationId xmlns:a16="http://schemas.microsoft.com/office/drawing/2014/main" id="{306F0D20-D955-43EA-E713-2DC424A0CF3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07" b="6207"/>
          <a:stretch>
            <a:fillRect/>
          </a:stretch>
        </p:blipFill>
        <p:spPr/>
      </p:pic>
    </p:spTree>
    <p:custDataLst>
      <p:tags r:id="rId1"/>
    </p:custDataLst>
    <p:extLst>
      <p:ext uri="{BB962C8B-B14F-4D97-AF65-F5344CB8AC3E}">
        <p14:creationId xmlns:p14="http://schemas.microsoft.com/office/powerpoint/2010/main" val="801754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HÈME OFFICE" val="YIxg3KWH"/>
  <p:tag name="ARTICULATE_PROJECT_OPEN" val="0"/>
  <p:tag name="ARTICULATE_SLIDE_COUNT" val="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2368</TotalTime>
  <Words>1524</Words>
  <Application>Microsoft Office PowerPoint</Application>
  <PresentationFormat>Grand écran</PresentationFormat>
  <Paragraphs>204</Paragraphs>
  <Slides>31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Baguet Script</vt:lpstr>
      <vt:lpstr>Calibri</vt:lpstr>
      <vt:lpstr>Verdana</vt:lpstr>
      <vt:lpstr>Thème Office</vt:lpstr>
      <vt:lpstr>Sous les ponts de Moodle coule l’IA</vt:lpstr>
      <vt:lpstr>Présentation PowerPoint</vt:lpstr>
      <vt:lpstr>Une question pour commencer</vt:lpstr>
      <vt:lpstr>1. Contexte et enjeux</vt:lpstr>
      <vt:lpstr>L’IA s’invite dans la classe</vt:lpstr>
      <vt:lpstr>L’enjeu pédagogique</vt:lpstr>
      <vt:lpstr>Les 6 principes comme boussole</vt:lpstr>
      <vt:lpstr>La séquence Britannicus</vt:lpstr>
      <vt:lpstr>2. Polyphonie interprétative</vt:lpstr>
      <vt:lpstr>La voix singulière de l’élève</vt:lpstr>
      <vt:lpstr>Des voix humaines se répondent</vt:lpstr>
      <vt:lpstr>Une voix autre :  l’IA entre dans la classe</vt:lpstr>
      <vt:lpstr>Dialogue avec l’IA : tentatives et tâtonnements</vt:lpstr>
      <vt:lpstr>Dialogue avec l’IA : tentatives et tâtonnements</vt:lpstr>
      <vt:lpstr>La voix de l’IA, mise en critique</vt:lpstr>
      <vt:lpstr>Réécriture des vers par l’IA</vt:lpstr>
      <vt:lpstr>Voix humaine, voix générée</vt:lpstr>
      <vt:lpstr>Ateliers : voix en confrontation</vt:lpstr>
      <vt:lpstr>Ateliers : voix en confrontation</vt:lpstr>
      <vt:lpstr>Le portfolio comme mémoire vivante</vt:lpstr>
      <vt:lpstr>L’enseignant comme chef d’orchestre</vt:lpstr>
      <vt:lpstr>3. Moodle,  scénarisation et perspectives</vt:lpstr>
      <vt:lpstr>Moodle : un outil de scénarisation pédagogique</vt:lpstr>
      <vt:lpstr>Vers une écologie interprétative augmentée</vt:lpstr>
      <vt:lpstr>Et demain ? Une IA située dans Moodle</vt:lpstr>
      <vt:lpstr>Plugin 1 : Atelier d’amélioration guidée de l’écrit</vt:lpstr>
      <vt:lpstr>Plugin 2 : Soutien au commentaire critique</vt:lpstr>
      <vt:lpstr>Plugin 3 : Cartographie des voix</vt:lpstr>
      <vt:lpstr>Une même vision pédagogique</vt:lpstr>
      <vt:lpstr>Conclusion</vt:lpstr>
      <vt:lpstr>Des questions ? Des remarques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MoodleMoot Paris 2025</dc:creator>
  <cp:keywords>Template;présentation;MM25</cp:keywords>
  <cp:lastModifiedBy>BANNIER NICOLAS</cp:lastModifiedBy>
  <cp:revision>187</cp:revision>
  <dcterms:created xsi:type="dcterms:W3CDTF">2025-01-27T14:26:24Z</dcterms:created>
  <dcterms:modified xsi:type="dcterms:W3CDTF">2025-07-02T11:40:04Z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D9674E3B-BA8F-47C7-8DD9-CDCE7E0F39D4</vt:lpwstr>
  </property>
  <property fmtid="{D5CDD505-2E9C-101B-9397-08002B2CF9AE}" pid="3" name="ArticulatePath">
    <vt:lpwstr>Présentation2</vt:lpwstr>
  </property>
</Properties>
</file>